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4"/>
    <p:sldMasterId id="2147483755" r:id="rId5"/>
    <p:sldMasterId id="2147483890" r:id="rId6"/>
    <p:sldMasterId id="2147483941" r:id="rId7"/>
  </p:sldMasterIdLst>
  <p:notesMasterIdLst>
    <p:notesMasterId r:id="rId35"/>
  </p:notesMasterIdLst>
  <p:sldIdLst>
    <p:sldId id="1862287016" r:id="rId8"/>
    <p:sldId id="424" r:id="rId9"/>
    <p:sldId id="1862287019" r:id="rId10"/>
    <p:sldId id="1862287027" r:id="rId11"/>
    <p:sldId id="1862287017" r:id="rId12"/>
    <p:sldId id="337" r:id="rId13"/>
    <p:sldId id="1862287018" r:id="rId14"/>
    <p:sldId id="367" r:id="rId15"/>
    <p:sldId id="554" r:id="rId16"/>
    <p:sldId id="1862287052" r:id="rId17"/>
    <p:sldId id="1862287057" r:id="rId18"/>
    <p:sldId id="521" r:id="rId19"/>
    <p:sldId id="290" r:id="rId20"/>
    <p:sldId id="292" r:id="rId21"/>
    <p:sldId id="1862287058" r:id="rId22"/>
    <p:sldId id="1862287053" r:id="rId23"/>
    <p:sldId id="555" r:id="rId24"/>
    <p:sldId id="1862287022" r:id="rId25"/>
    <p:sldId id="1862287025" r:id="rId26"/>
    <p:sldId id="1862287059" r:id="rId27"/>
    <p:sldId id="1862287023" r:id="rId28"/>
    <p:sldId id="1862287024" r:id="rId29"/>
    <p:sldId id="552" r:id="rId30"/>
    <p:sldId id="553" r:id="rId31"/>
    <p:sldId id="551" r:id="rId32"/>
    <p:sldId id="549" r:id="rId33"/>
    <p:sldId id="55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E4E9F3-AE1C-C508-B861-8D040EE95A18}" name="Moretti, Claire" initials="CM" userId="S::50115@icf.com::61aefac6-eff3-402f-b548-bf35e1f200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AFF"/>
    <a:srgbClr val="000000"/>
    <a:srgbClr val="2C85A4"/>
    <a:srgbClr val="2059AE"/>
    <a:srgbClr val="B3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43574-4F19-4D53-A8A0-69FEA860E979}" v="3" dt="2025-02-19T08:52:38.823"/>
    <p1510:client id="{D10B41FA-0DB8-4D10-8D15-44FDB72A4B8C}" v="3" dt="2025-02-20T07:14:21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56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MPL\D\D2\Unit%20Management\9.5%20REC%20access%20to%20social%20protection\9.5.1%20Analysis%20and%20policy\21%20-%20Monitoring%20with%20SPC\39.%20New%20forms%20of%20work%20ISG%20May%202024\2023%20data\LM%20status%20empl%20self%20emp%20and%20part%20full%20tim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7E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A6-471B-85F6-5824D73DC0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A6-471B-85F6-5824D73DC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A6-471B-85F6-5824D73DC0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A6-471B-85F6-5824D73DC0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A6-471B-85F6-5824D73DC0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A6-471B-85F6-5824D73DC0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9A6-471B-85F6-5824D73DC0F3}"/>
              </c:ext>
            </c:extLst>
          </c:dPt>
          <c:dLbls>
            <c:dLbl>
              <c:idx val="0"/>
              <c:layout>
                <c:manualLayout>
                  <c:x val="5.1557700504794163E-2"/>
                  <c:y val="5.07873899246814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A6-471B-85F6-5824D73DC0F3}"/>
                </c:ext>
              </c:extLst>
            </c:dLbl>
            <c:dLbl>
              <c:idx val="1"/>
              <c:layout>
                <c:manualLayout>
                  <c:x val="-2.8703073374586996E-2"/>
                  <c:y val="2.27082444692944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A6-471B-85F6-5824D73DC0F3}"/>
                </c:ext>
              </c:extLst>
            </c:dLbl>
            <c:dLbl>
              <c:idx val="2"/>
              <c:layout>
                <c:manualLayout>
                  <c:x val="-1.638428732429862E-2"/>
                  <c:y val="9.1000858858928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A6-471B-85F6-5824D73DC0F3}"/>
                </c:ext>
              </c:extLst>
            </c:dLbl>
            <c:dLbl>
              <c:idx val="3"/>
              <c:layout>
                <c:manualLayout>
                  <c:x val="-4.4937515750126E-2"/>
                  <c:y val="0.117178403444658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9880859046872"/>
                      <c:h val="0.165854521402303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9A6-471B-85F6-5824D73DC0F3}"/>
                </c:ext>
              </c:extLst>
            </c:dLbl>
            <c:dLbl>
              <c:idx val="4"/>
              <c:layout>
                <c:manualLayout>
                  <c:x val="-5.7899650697205575E-2"/>
                  <c:y val="4.6691988114314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2725961807696"/>
                      <c:h val="0.164504988875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9A6-471B-85F6-5824D73DC0F3}"/>
                </c:ext>
              </c:extLst>
            </c:dLbl>
            <c:dLbl>
              <c:idx val="5"/>
              <c:layout>
                <c:manualLayout>
                  <c:x val="9.6524647197177571E-2"/>
                  <c:y val="-9.44147085468337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4779848238786"/>
                      <c:h val="0.193593857571266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9A6-471B-85F6-5824D73DC0F3}"/>
                </c:ext>
              </c:extLst>
            </c:dLbl>
            <c:dLbl>
              <c:idx val="6"/>
              <c:layout>
                <c:manualLayout>
                  <c:x val="0.16289578754130032"/>
                  <c:y val="5.71912142766563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A6-471B-85F6-5824D73DC0F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'fig5.1'!$B$1:$H$1</c:f>
              <c:strCache>
                <c:ptCount val="7"/>
                <c:pt idx="0">
                  <c:v>Full-time permanent employee </c:v>
                </c:pt>
                <c:pt idx="1">
                  <c:v>Full-time temporary employee</c:v>
                </c:pt>
                <c:pt idx="2">
                  <c:v>Part-time permanent employee</c:v>
                </c:pt>
                <c:pt idx="3">
                  <c:v>Part-time temporary employee</c:v>
                </c:pt>
                <c:pt idx="4">
                  <c:v>Self-employed with employees</c:v>
                </c:pt>
                <c:pt idx="5">
                  <c:v>Self-employed without employees</c:v>
                </c:pt>
                <c:pt idx="6">
                  <c:v>Family worker</c:v>
                </c:pt>
              </c:strCache>
            </c:strRef>
          </c:cat>
          <c:val>
            <c:numRef>
              <c:f>'fig5.1'!$B$2:$H$2</c:f>
              <c:numCache>
                <c:formatCode>0.0%</c:formatCode>
                <c:ptCount val="7"/>
                <c:pt idx="0">
                  <c:v>0.61670271840133351</c:v>
                </c:pt>
                <c:pt idx="1">
                  <c:v>7.7776944563302419E-2</c:v>
                </c:pt>
                <c:pt idx="2">
                  <c:v>0.12508353070169112</c:v>
                </c:pt>
                <c:pt idx="3">
                  <c:v>3.7523395660328959E-2</c:v>
                </c:pt>
                <c:pt idx="4">
                  <c:v>4.2503252428805254E-2</c:v>
                </c:pt>
                <c:pt idx="5">
                  <c:v>9.4134071780796955E-2</c:v>
                </c:pt>
                <c:pt idx="6">
                  <c:v>6.2760864637415714E-3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9A6-471B-85F6-5824D73DC0F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2492296330979E-2"/>
          <c:y val="3.2468782682106276E-2"/>
          <c:w val="0.92278174355620535"/>
          <c:h val="0.79936165683936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Full-time permanent employee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Sheet5!$B$2:$B$29</c:f>
              <c:numCache>
                <c:formatCode>0%</c:formatCode>
                <c:ptCount val="28"/>
                <c:pt idx="0">
                  <c:v>0.36741547123008433</c:v>
                </c:pt>
                <c:pt idx="1">
                  <c:v>0.54583676131894943</c:v>
                </c:pt>
                <c:pt idx="2">
                  <c:v>0.55171525822110634</c:v>
                </c:pt>
                <c:pt idx="3">
                  <c:v>0.56071815061892816</c:v>
                </c:pt>
                <c:pt idx="4">
                  <c:v>0.58261860262373788</c:v>
                </c:pt>
                <c:pt idx="5">
                  <c:v>0.5924058194968278</c:v>
                </c:pt>
                <c:pt idx="6">
                  <c:v>0.61681172955131647</c:v>
                </c:pt>
                <c:pt idx="7">
                  <c:v>0.62042877869705404</c:v>
                </c:pt>
                <c:pt idx="8">
                  <c:v>0.62415371960245436</c:v>
                </c:pt>
                <c:pt idx="9">
                  <c:v>0.6258902788541828</c:v>
                </c:pt>
                <c:pt idx="10">
                  <c:v>0.63307546239858592</c:v>
                </c:pt>
                <c:pt idx="11">
                  <c:v>0.64997060454312772</c:v>
                </c:pt>
                <c:pt idx="12">
                  <c:v>0.65481753960938949</c:v>
                </c:pt>
                <c:pt idx="13">
                  <c:v>0.65504307142868723</c:v>
                </c:pt>
                <c:pt idx="14">
                  <c:v>0.67997524505755358</c:v>
                </c:pt>
                <c:pt idx="15">
                  <c:v>0.70306745725281949</c:v>
                </c:pt>
                <c:pt idx="16">
                  <c:v>0.70314837538451191</c:v>
                </c:pt>
                <c:pt idx="17">
                  <c:v>0.72282264285410591</c:v>
                </c:pt>
                <c:pt idx="18">
                  <c:v>0.73254623083699744</c:v>
                </c:pt>
                <c:pt idx="19">
                  <c:v>0.73534228306757632</c:v>
                </c:pt>
                <c:pt idx="20">
                  <c:v>0.75324585016685786</c:v>
                </c:pt>
                <c:pt idx="21">
                  <c:v>0.75576640230713765</c:v>
                </c:pt>
                <c:pt idx="22">
                  <c:v>0.79280940663005284</c:v>
                </c:pt>
                <c:pt idx="23">
                  <c:v>0.7976967677136596</c:v>
                </c:pt>
                <c:pt idx="24">
                  <c:v>0.80111970999049797</c:v>
                </c:pt>
                <c:pt idx="25">
                  <c:v>0.82311704397656793</c:v>
                </c:pt>
                <c:pt idx="26">
                  <c:v>0.83528351617002383</c:v>
                </c:pt>
                <c:pt idx="27">
                  <c:v>0.85257057909799405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8-48AB-8470-4F2D22969167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Full-time temporary employee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Sheet5!$C$2:$C$29</c:f>
              <c:numCache>
                <c:formatCode>0%</c:formatCode>
                <c:ptCount val="28"/>
                <c:pt idx="0">
                  <c:v>0.24257236720195952</c:v>
                </c:pt>
                <c:pt idx="1">
                  <c:v>0.25533328965190749</c:v>
                </c:pt>
                <c:pt idx="2">
                  <c:v>0.11055880482625734</c:v>
                </c:pt>
                <c:pt idx="3">
                  <c:v>0.24553887798527566</c:v>
                </c:pt>
                <c:pt idx="4">
                  <c:v>3.3944742671865577E-2</c:v>
                </c:pt>
                <c:pt idx="5">
                  <c:v>0.17727560566656178</c:v>
                </c:pt>
                <c:pt idx="6">
                  <c:v>0.12510564102992358</c:v>
                </c:pt>
                <c:pt idx="7">
                  <c:v>8.2133244092080143E-2</c:v>
                </c:pt>
                <c:pt idx="8">
                  <c:v>0.19969701987361724</c:v>
                </c:pt>
                <c:pt idx="9">
                  <c:v>0.10842392086190035</c:v>
                </c:pt>
                <c:pt idx="10">
                  <c:v>0.10296142133391428</c:v>
                </c:pt>
                <c:pt idx="11">
                  <c:v>0.11891649904098985</c:v>
                </c:pt>
                <c:pt idx="12">
                  <c:v>0.13817201705809679</c:v>
                </c:pt>
                <c:pt idx="13">
                  <c:v>2.2195585447835613E-2</c:v>
                </c:pt>
                <c:pt idx="14">
                  <c:v>2.9861609681843187E-2</c:v>
                </c:pt>
                <c:pt idx="15">
                  <c:v>0.14108643897955667</c:v>
                </c:pt>
                <c:pt idx="16">
                  <c:v>7.5248356894320148E-2</c:v>
                </c:pt>
                <c:pt idx="17">
                  <c:v>3.7288955747267233E-2</c:v>
                </c:pt>
                <c:pt idx="18">
                  <c:v>4.0702625199609432E-2</c:v>
                </c:pt>
                <c:pt idx="19">
                  <c:v>4.5531189442459305E-2</c:v>
                </c:pt>
                <c:pt idx="20">
                  <c:v>1.4228178333351084E-2</c:v>
                </c:pt>
                <c:pt idx="21">
                  <c:v>0.10728046142754145</c:v>
                </c:pt>
                <c:pt idx="22">
                  <c:v>1.982177194569788E-2</c:v>
                </c:pt>
                <c:pt idx="23">
                  <c:v>4.7687636961285612E-2</c:v>
                </c:pt>
                <c:pt idx="24">
                  <c:v>3.2651469786055334E-2</c:v>
                </c:pt>
                <c:pt idx="25">
                  <c:v>4.1348855321849516E-2</c:v>
                </c:pt>
                <c:pt idx="26">
                  <c:v>2.1570269832700915E-3</c:v>
                </c:pt>
                <c:pt idx="27">
                  <c:v>8.0180060195816152E-3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8-48AB-8470-4F2D22969167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Part-time permanent employee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Sheet5!$D$2:$D$29</c:f>
              <c:numCache>
                <c:formatCode>0%</c:formatCode>
                <c:ptCount val="28"/>
                <c:pt idx="0">
                  <c:v>8.7565701253290634E-2</c:v>
                </c:pt>
                <c:pt idx="1">
                  <c:v>5.6567968261344331E-2</c:v>
                </c:pt>
                <c:pt idx="2">
                  <c:v>8.8103853929828085E-2</c:v>
                </c:pt>
                <c:pt idx="3">
                  <c:v>7.4037362881946164E-2</c:v>
                </c:pt>
                <c:pt idx="4">
                  <c:v>5.9948528401932273E-2</c:v>
                </c:pt>
                <c:pt idx="5">
                  <c:v>3.7667621183095898E-2</c:v>
                </c:pt>
                <c:pt idx="6">
                  <c:v>7.7790692766311773E-2</c:v>
                </c:pt>
                <c:pt idx="7">
                  <c:v>0.10901064868417601</c:v>
                </c:pt>
                <c:pt idx="8">
                  <c:v>4.7837476849206584E-2</c:v>
                </c:pt>
                <c:pt idx="9">
                  <c:v>9.7213039039459131E-2</c:v>
                </c:pt>
                <c:pt idx="10">
                  <c:v>8.5328395313516367E-2</c:v>
                </c:pt>
                <c:pt idx="11">
                  <c:v>5.9552307381850973E-2</c:v>
                </c:pt>
                <c:pt idx="12">
                  <c:v>2.8801754685018048E-2</c:v>
                </c:pt>
                <c:pt idx="13">
                  <c:v>9.9552283680990922E-2</c:v>
                </c:pt>
                <c:pt idx="14">
                  <c:v>0.12211097144952884</c:v>
                </c:pt>
                <c:pt idx="15">
                  <c:v>4.9005278375256103E-2</c:v>
                </c:pt>
                <c:pt idx="16">
                  <c:v>6.0520078667361449E-2</c:v>
                </c:pt>
                <c:pt idx="17">
                  <c:v>6.6824521727510716E-2</c:v>
                </c:pt>
                <c:pt idx="18">
                  <c:v>3.8079016499720598E-2</c:v>
                </c:pt>
                <c:pt idx="19">
                  <c:v>0.10866458687114006</c:v>
                </c:pt>
                <c:pt idx="20">
                  <c:v>8.48334459918723E-2</c:v>
                </c:pt>
                <c:pt idx="21">
                  <c:v>1.798846431146359E-2</c:v>
                </c:pt>
                <c:pt idx="22">
                  <c:v>2.4705274420874081E-2</c:v>
                </c:pt>
                <c:pt idx="23">
                  <c:v>1.7859751643535426E-2</c:v>
                </c:pt>
                <c:pt idx="24">
                  <c:v>3.6477466624924668E-2</c:v>
                </c:pt>
                <c:pt idx="25">
                  <c:v>1.4481678113564277E-2</c:v>
                </c:pt>
                <c:pt idx="26">
                  <c:v>2.0556828954293518E-2</c:v>
                </c:pt>
                <c:pt idx="27">
                  <c:v>2.3976642023883176E-2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8-48AB-8470-4F2D22969167}"/>
            </c:ext>
          </c:extLst>
        </c:ser>
        <c:ser>
          <c:idx val="3"/>
          <c:order val="3"/>
          <c:tx>
            <c:strRef>
              <c:f>Sheet5!$E$1</c:f>
              <c:strCache>
                <c:ptCount val="1"/>
                <c:pt idx="0">
                  <c:v>Part-time temporary employee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Sheet5!$E$2:$E$29</c:f>
              <c:numCache>
                <c:formatCode>0%</c:formatCode>
                <c:ptCount val="28"/>
                <c:pt idx="0">
                  <c:v>0.13969653443028293</c:v>
                </c:pt>
                <c:pt idx="1">
                  <c:v>2.3016384336317759E-2</c:v>
                </c:pt>
                <c:pt idx="2">
                  <c:v>3.8309146235478007E-2</c:v>
                </c:pt>
                <c:pt idx="3">
                  <c:v>3.5396448885652909E-2</c:v>
                </c:pt>
                <c:pt idx="4">
                  <c:v>1.4717772032172734E-2</c:v>
                </c:pt>
                <c:pt idx="5">
                  <c:v>4.3388546599385867E-2</c:v>
                </c:pt>
                <c:pt idx="6">
                  <c:v>3.7530028464742078E-2</c:v>
                </c:pt>
                <c:pt idx="7">
                  <c:v>3.7383009703804593E-2</c:v>
                </c:pt>
                <c:pt idx="8">
                  <c:v>4.6374883100778704E-2</c:v>
                </c:pt>
                <c:pt idx="9">
                  <c:v>3.9822164321086324E-2</c:v>
                </c:pt>
                <c:pt idx="10">
                  <c:v>5.0648694499422921E-2</c:v>
                </c:pt>
                <c:pt idx="11">
                  <c:v>7.2717937765238425E-2</c:v>
                </c:pt>
                <c:pt idx="12">
                  <c:v>4.4203897657453264E-2</c:v>
                </c:pt>
                <c:pt idx="13">
                  <c:v>2.4621617921716993E-2</c:v>
                </c:pt>
                <c:pt idx="14">
                  <c:v>2.6765220074147562E-2</c:v>
                </c:pt>
                <c:pt idx="15">
                  <c:v>1.9722103435730835E-2</c:v>
                </c:pt>
                <c:pt idx="16">
                  <c:v>1.5720024877712596E-2</c:v>
                </c:pt>
                <c:pt idx="17">
                  <c:v>3.1498462279794213E-2</c:v>
                </c:pt>
                <c:pt idx="18">
                  <c:v>2.4703046790638294E-2</c:v>
                </c:pt>
                <c:pt idx="19">
                  <c:v>8.9020913677386442E-3</c:v>
                </c:pt>
                <c:pt idx="20">
                  <c:v>1.3173844759247971E-2</c:v>
                </c:pt>
                <c:pt idx="21">
                  <c:v>1.0281182408074982E-2</c:v>
                </c:pt>
                <c:pt idx="22">
                  <c:v>1.2920861595677038E-2</c:v>
                </c:pt>
                <c:pt idx="23">
                  <c:v>4.5471146822498171E-3</c:v>
                </c:pt>
                <c:pt idx="24">
                  <c:v>7.8463098657376752E-3</c:v>
                </c:pt>
                <c:pt idx="25">
                  <c:v>2.9237830980676002E-3</c:v>
                </c:pt>
                <c:pt idx="26">
                  <c:v>0</c:v>
                </c:pt>
                <c:pt idx="27">
                  <c:v>3.8438085990794989E-3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8-48AB-8470-4F2D22969167}"/>
            </c:ext>
          </c:extLst>
        </c:ser>
        <c:ser>
          <c:idx val="4"/>
          <c:order val="4"/>
          <c:tx>
            <c:strRef>
              <c:f>Sheet5!$F$1</c:f>
              <c:strCache>
                <c:ptCount val="1"/>
                <c:pt idx="0">
                  <c:v>Self-employed with employees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Sheet5!$F$2:$F$29</c:f>
              <c:numCache>
                <c:formatCode>0%</c:formatCode>
                <c:ptCount val="28"/>
                <c:pt idx="0">
                  <c:v>3.403078742298609E-2</c:v>
                </c:pt>
                <c:pt idx="1">
                  <c:v>4.3709080809370603E-2</c:v>
                </c:pt>
                <c:pt idx="2">
                  <c:v>6.149493305953934E-2</c:v>
                </c:pt>
                <c:pt idx="3">
                  <c:v>3.9145458092088262E-2</c:v>
                </c:pt>
                <c:pt idx="4">
                  <c:v>7.2713723570050931E-2</c:v>
                </c:pt>
                <c:pt idx="5">
                  <c:v>3.559543106572622E-2</c:v>
                </c:pt>
                <c:pt idx="6">
                  <c:v>4.2510765495128826E-2</c:v>
                </c:pt>
                <c:pt idx="7">
                  <c:v>4.7918015270747703E-2</c:v>
                </c:pt>
                <c:pt idx="8">
                  <c:v>2.6526919554345354E-2</c:v>
                </c:pt>
                <c:pt idx="9">
                  <c:v>4.8270637815853425E-2</c:v>
                </c:pt>
                <c:pt idx="10">
                  <c:v>3.4180259354194768E-2</c:v>
                </c:pt>
                <c:pt idx="11">
                  <c:v>3.3410112417195832E-2</c:v>
                </c:pt>
                <c:pt idx="12">
                  <c:v>3.8096365877169032E-2</c:v>
                </c:pt>
                <c:pt idx="13">
                  <c:v>3.8678754478379276E-2</c:v>
                </c:pt>
                <c:pt idx="14">
                  <c:v>4.5284723285072249E-2</c:v>
                </c:pt>
                <c:pt idx="15">
                  <c:v>2.8405573249423974E-2</c:v>
                </c:pt>
                <c:pt idx="16">
                  <c:v>4.035232219999664E-2</c:v>
                </c:pt>
                <c:pt idx="17">
                  <c:v>3.6481121169112778E-2</c:v>
                </c:pt>
                <c:pt idx="18">
                  <c:v>2.3697194232157451E-2</c:v>
                </c:pt>
                <c:pt idx="19">
                  <c:v>1.6845558452993129E-2</c:v>
                </c:pt>
                <c:pt idx="20">
                  <c:v>5.567106797162634E-2</c:v>
                </c:pt>
                <c:pt idx="21">
                  <c:v>4.2865176640230714E-2</c:v>
                </c:pt>
                <c:pt idx="22">
                  <c:v>2.650599632325398E-2</c:v>
                </c:pt>
                <c:pt idx="23">
                  <c:v>5.0315010956902849E-2</c:v>
                </c:pt>
                <c:pt idx="24">
                  <c:v>3.8868106088171712E-2</c:v>
                </c:pt>
                <c:pt idx="25">
                  <c:v>1.2666243576141318E-2</c:v>
                </c:pt>
                <c:pt idx="26">
                  <c:v>1.3273511646175734E-2</c:v>
                </c:pt>
                <c:pt idx="27">
                  <c:v>4.0458422193090184E-2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8-48AB-8470-4F2D22969167}"/>
            </c:ext>
          </c:extLst>
        </c:ser>
        <c:ser>
          <c:idx val="5"/>
          <c:order val="5"/>
          <c:tx>
            <c:strRef>
              <c:f>Sheet5!$G$1</c:f>
              <c:strCache>
                <c:ptCount val="1"/>
                <c:pt idx="0">
                  <c:v>Self-employed without employees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Sheet5!$G$2:$G$29</c:f>
              <c:numCache>
                <c:formatCode>0%</c:formatCode>
                <c:ptCount val="28"/>
                <c:pt idx="0">
                  <c:v>0.12606639186298085</c:v>
                </c:pt>
                <c:pt idx="1">
                  <c:v>6.5167022193220542E-2</c:v>
                </c:pt>
                <c:pt idx="2">
                  <c:v>0.14042478774547795</c:v>
                </c:pt>
                <c:pt idx="3">
                  <c:v>4.2423733821513834E-2</c:v>
                </c:pt>
                <c:pt idx="4">
                  <c:v>0.20140083954833971</c:v>
                </c:pt>
                <c:pt idx="5">
                  <c:v>0.10712820655788631</c:v>
                </c:pt>
                <c:pt idx="6">
                  <c:v>9.3973946839526409E-2</c:v>
                </c:pt>
                <c:pt idx="7">
                  <c:v>0.10013369644313576</c:v>
                </c:pt>
                <c:pt idx="8">
                  <c:v>5.2428155496037507E-2</c:v>
                </c:pt>
                <c:pt idx="9">
                  <c:v>7.7548027728701591E-2</c:v>
                </c:pt>
                <c:pt idx="10">
                  <c:v>8.7789679909397539E-2</c:v>
                </c:pt>
                <c:pt idx="11">
                  <c:v>6.1978240141311008E-2</c:v>
                </c:pt>
                <c:pt idx="12">
                  <c:v>8.6764286608609603E-2</c:v>
                </c:pt>
                <c:pt idx="13">
                  <c:v>0.15113277776375098</c:v>
                </c:pt>
                <c:pt idx="14">
                  <c:v>9.1425881854388616E-2</c:v>
                </c:pt>
                <c:pt idx="15">
                  <c:v>4.9956279479438592E-2</c:v>
                </c:pt>
                <c:pt idx="16">
                  <c:v>0.10501084197609722</c:v>
                </c:pt>
                <c:pt idx="17">
                  <c:v>8.7117569288518423E-2</c:v>
                </c:pt>
                <c:pt idx="18">
                  <c:v>0.13854555072316782</c:v>
                </c:pt>
                <c:pt idx="19">
                  <c:v>8.032296883040102E-2</c:v>
                </c:pt>
                <c:pt idx="20">
                  <c:v>7.0596497206924402E-2</c:v>
                </c:pt>
                <c:pt idx="21">
                  <c:v>6.5818312905551554E-2</c:v>
                </c:pt>
                <c:pt idx="22">
                  <c:v>0.12323668908444414</c:v>
                </c:pt>
                <c:pt idx="23">
                  <c:v>7.6805606281957636E-2</c:v>
                </c:pt>
                <c:pt idx="24">
                  <c:v>7.973462081566654E-2</c:v>
                </c:pt>
                <c:pt idx="25">
                  <c:v>9.8946058744563622E-2</c:v>
                </c:pt>
                <c:pt idx="26">
                  <c:v>0.10036760820664563</c:v>
                </c:pt>
                <c:pt idx="27">
                  <c:v>6.7328790972065539E-2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F8-48AB-8470-4F2D22969167}"/>
            </c:ext>
          </c:extLst>
        </c:ser>
        <c:ser>
          <c:idx val="6"/>
          <c:order val="6"/>
          <c:tx>
            <c:strRef>
              <c:f>Sheet5!$H$1</c:f>
              <c:strCache>
                <c:ptCount val="1"/>
                <c:pt idx="0">
                  <c:v>Family worker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Sheet5!$H$2:$H$29</c:f>
              <c:numCache>
                <c:formatCode>0%</c:formatCode>
                <c:ptCount val="28"/>
                <c:pt idx="0">
                  <c:v>2.6527465984156301E-3</c:v>
                </c:pt>
                <c:pt idx="1">
                  <c:v>1.0369493428889806E-2</c:v>
                </c:pt>
                <c:pt idx="2">
                  <c:v>9.3932159823128854E-3</c:v>
                </c:pt>
                <c:pt idx="3">
                  <c:v>2.7399677145950401E-3</c:v>
                </c:pt>
                <c:pt idx="4">
                  <c:v>3.4655791151900928E-2</c:v>
                </c:pt>
                <c:pt idx="5">
                  <c:v>6.5387694305161156E-3</c:v>
                </c:pt>
                <c:pt idx="6">
                  <c:v>6.277195853050861E-3</c:v>
                </c:pt>
                <c:pt idx="7">
                  <c:v>2.9926071090017152E-3</c:v>
                </c:pt>
                <c:pt idx="8">
                  <c:v>2.9818255235602529E-3</c:v>
                </c:pt>
                <c:pt idx="9">
                  <c:v>2.8319313788163509E-3</c:v>
                </c:pt>
                <c:pt idx="10">
                  <c:v>6.0160871909681829E-3</c:v>
                </c:pt>
                <c:pt idx="11">
                  <c:v>3.4542987102862059E-3</c:v>
                </c:pt>
                <c:pt idx="12">
                  <c:v>9.1441385042637692E-3</c:v>
                </c:pt>
                <c:pt idx="13">
                  <c:v>8.7759092786389853E-3</c:v>
                </c:pt>
                <c:pt idx="14">
                  <c:v>4.5763485974659136E-3</c:v>
                </c:pt>
                <c:pt idx="15">
                  <c:v>8.756869227774338E-3</c:v>
                </c:pt>
                <c:pt idx="16">
                  <c:v>0</c:v>
                </c:pt>
                <c:pt idx="17">
                  <c:v>1.7966726933690752E-2</c:v>
                </c:pt>
                <c:pt idx="18">
                  <c:v>1.7263357177090108E-3</c:v>
                </c:pt>
                <c:pt idx="19">
                  <c:v>4.3913219676915199E-3</c:v>
                </c:pt>
                <c:pt idx="20">
                  <c:v>8.2511155701200743E-3</c:v>
                </c:pt>
                <c:pt idx="21">
                  <c:v>0</c:v>
                </c:pt>
                <c:pt idx="22">
                  <c:v>0</c:v>
                </c:pt>
                <c:pt idx="23">
                  <c:v>5.088111760409058E-3</c:v>
                </c:pt>
                <c:pt idx="24">
                  <c:v>3.3023168289460845E-3</c:v>
                </c:pt>
                <c:pt idx="25">
                  <c:v>6.5163371692457308E-3</c:v>
                </c:pt>
                <c:pt idx="26">
                  <c:v>2.836150803959122E-2</c:v>
                </c:pt>
                <c:pt idx="27">
                  <c:v>3.8037510943059799E-3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F8-48AB-8470-4F2D22969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3994240"/>
        <c:axId val="270537648"/>
      </c:barChart>
      <c:catAx>
        <c:axId val="149399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0537648"/>
        <c:crosses val="autoZero"/>
        <c:auto val="1"/>
        <c:lblAlgn val="ctr"/>
        <c:lblOffset val="100"/>
        <c:noMultiLvlLbl val="0"/>
      </c:catAx>
      <c:valAx>
        <c:axId val="270537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399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36102499630929E-2"/>
          <c:y val="0.8991117370295203"/>
          <c:w val="0.94816722303971746"/>
          <c:h val="8.1734272752938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Sheet5!$A$3:$B$8</c:f>
              <c:multiLvlStrCache>
                <c:ptCount val="6"/>
                <c:lvl>
                  <c:pt idx="0">
                    <c:v>EMPLOYEE</c:v>
                  </c:pt>
                  <c:pt idx="1">
                    <c:v>SELF</c:v>
                  </c:pt>
                  <c:pt idx="2">
                    <c:v>EMPLOYEE</c:v>
                  </c:pt>
                  <c:pt idx="3">
                    <c:v>SELF</c:v>
                  </c:pt>
                  <c:pt idx="4">
                    <c:v>EMPLOYEE</c:v>
                  </c:pt>
                  <c:pt idx="5">
                    <c:v>SELF</c:v>
                  </c:pt>
                </c:lvl>
                <c:lvl>
                  <c:pt idx="0">
                    <c:v>Austria</c:v>
                  </c:pt>
                  <c:pt idx="2">
                    <c:v>Germany</c:v>
                  </c:pt>
                  <c:pt idx="4">
                    <c:v>EU27</c:v>
                  </c:pt>
                </c:lvl>
              </c:multiLvlStrCache>
            </c:multiLvlStrRef>
          </c:cat>
          <c:val>
            <c:numRef>
              <c:f>Sheet5!$C$3:$C$8</c:f>
              <c:numCache>
                <c:formatCode>General</c:formatCode>
                <c:ptCount val="6"/>
                <c:pt idx="0">
                  <c:v>37.9</c:v>
                </c:pt>
                <c:pt idx="1">
                  <c:v>10.6</c:v>
                </c:pt>
                <c:pt idx="2">
                  <c:v>21.2</c:v>
                </c:pt>
                <c:pt idx="3">
                  <c:v>14.4</c:v>
                </c:pt>
                <c:pt idx="4">
                  <c:v>29.8</c:v>
                </c:pt>
                <c:pt idx="5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3-44E2-9FCA-5C1073FF5B23}"/>
            </c:ext>
          </c:extLst>
        </c:ser>
        <c:ser>
          <c:idx val="1"/>
          <c:order val="1"/>
          <c:tx>
            <c:strRef>
              <c:f>Sheet5!$D$2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Sheet5!$A$3:$B$8</c:f>
              <c:multiLvlStrCache>
                <c:ptCount val="6"/>
                <c:lvl>
                  <c:pt idx="0">
                    <c:v>EMPLOYEE</c:v>
                  </c:pt>
                  <c:pt idx="1">
                    <c:v>SELF</c:v>
                  </c:pt>
                  <c:pt idx="2">
                    <c:v>EMPLOYEE</c:v>
                  </c:pt>
                  <c:pt idx="3">
                    <c:v>SELF</c:v>
                  </c:pt>
                  <c:pt idx="4">
                    <c:v>EMPLOYEE</c:v>
                  </c:pt>
                  <c:pt idx="5">
                    <c:v>SELF</c:v>
                  </c:pt>
                </c:lvl>
                <c:lvl>
                  <c:pt idx="0">
                    <c:v>Austria</c:v>
                  </c:pt>
                  <c:pt idx="2">
                    <c:v>Germany</c:v>
                  </c:pt>
                  <c:pt idx="4">
                    <c:v>EU27</c:v>
                  </c:pt>
                </c:lvl>
              </c:multiLvlStrCache>
            </c:multiLvlStrRef>
          </c:cat>
          <c:val>
            <c:numRef>
              <c:f>Sheet5!$D$3:$D$8</c:f>
              <c:numCache>
                <c:formatCode>General</c:formatCode>
                <c:ptCount val="6"/>
                <c:pt idx="0">
                  <c:v>35.9</c:v>
                </c:pt>
                <c:pt idx="1">
                  <c:v>15.3</c:v>
                </c:pt>
                <c:pt idx="2">
                  <c:v>28.8</c:v>
                </c:pt>
                <c:pt idx="3">
                  <c:v>15.3</c:v>
                </c:pt>
                <c:pt idx="4">
                  <c:v>39.799999999999997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3-44E2-9FCA-5C1073FF5B23}"/>
            </c:ext>
          </c:extLst>
        </c:ser>
        <c:ser>
          <c:idx val="2"/>
          <c:order val="2"/>
          <c:tx>
            <c:strRef>
              <c:f>Sheet5!$E$2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Sheet5!$A$3:$B$8</c:f>
              <c:multiLvlStrCache>
                <c:ptCount val="6"/>
                <c:lvl>
                  <c:pt idx="0">
                    <c:v>EMPLOYEE</c:v>
                  </c:pt>
                  <c:pt idx="1">
                    <c:v>SELF</c:v>
                  </c:pt>
                  <c:pt idx="2">
                    <c:v>EMPLOYEE</c:v>
                  </c:pt>
                  <c:pt idx="3">
                    <c:v>SELF</c:v>
                  </c:pt>
                  <c:pt idx="4">
                    <c:v>EMPLOYEE</c:v>
                  </c:pt>
                  <c:pt idx="5">
                    <c:v>SELF</c:v>
                  </c:pt>
                </c:lvl>
                <c:lvl>
                  <c:pt idx="0">
                    <c:v>Austria</c:v>
                  </c:pt>
                  <c:pt idx="2">
                    <c:v>Germany</c:v>
                  </c:pt>
                  <c:pt idx="4">
                    <c:v>EU27</c:v>
                  </c:pt>
                </c:lvl>
              </c:multiLvlStrCache>
            </c:multiLvlStrRef>
          </c:cat>
          <c:val>
            <c:numRef>
              <c:f>Sheet5!$E$3:$E$8</c:f>
              <c:numCache>
                <c:formatCode>General</c:formatCode>
                <c:ptCount val="6"/>
                <c:pt idx="0">
                  <c:v>35.700000000000003</c:v>
                </c:pt>
                <c:pt idx="1">
                  <c:v>9.5</c:v>
                </c:pt>
                <c:pt idx="2">
                  <c:v>25.5</c:v>
                </c:pt>
                <c:pt idx="3">
                  <c:v>18.399999999999999</c:v>
                </c:pt>
                <c:pt idx="4">
                  <c:v>33.1</c:v>
                </c:pt>
                <c:pt idx="5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3-44E2-9FCA-5C1073FF5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729216"/>
        <c:axId val="635730656"/>
      </c:barChart>
      <c:catAx>
        <c:axId val="6357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5730656"/>
        <c:crosses val="autoZero"/>
        <c:auto val="1"/>
        <c:lblAlgn val="ctr"/>
        <c:lblOffset val="100"/>
        <c:noMultiLvlLbl val="0"/>
      </c:catAx>
      <c:valAx>
        <c:axId val="6357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572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qid=1676372330498&amp;uri=CELEX%3A52023DC0043" TargetMode="External"/><Relationship Id="rId1" Type="http://schemas.openxmlformats.org/officeDocument/2006/relationships/hyperlink" Target="https://eur-lex.europa.eu/legal-content/EN/TXT/?uri=uriserv:OJ.C_.2019.387.01.0001.01.ENG&amp;toc=OJ:C:2019:387:TOC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qid=1676372330498&amp;uri=CELEX%3A52023DC0043" TargetMode="External"/><Relationship Id="rId1" Type="http://schemas.openxmlformats.org/officeDocument/2006/relationships/hyperlink" Target="https://eur-lex.europa.eu/legal-content/EN/TXT/?uri=uriserv:OJ.C_.2019.387.01.0001.01.ENG&amp;toc=OJ:C:2019:387:T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CA12D-852C-4097-8DA4-7F532449F85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398377-DA64-4A6E-A2AA-1654E5255379}">
      <dgm:prSet phldrT="[Text]"/>
      <dgm:spPr>
        <a:solidFill>
          <a:srgbClr val="99CCFF"/>
        </a:solidFill>
      </dgm:spPr>
      <dgm:t>
        <a:bodyPr/>
        <a:lstStyle/>
        <a:p>
          <a:r>
            <a:rPr lang="en-GB" b="1" dirty="0"/>
            <a:t>1. Formal Coverage</a:t>
          </a:r>
        </a:p>
      </dgm:t>
    </dgm:pt>
    <dgm:pt modelId="{CDF4C1EE-F24A-4628-80FF-B3C2F5F20A0E}" type="parTrans" cxnId="{83458A89-4823-4EA4-ACA2-2B44768199D9}">
      <dgm:prSet/>
      <dgm:spPr/>
      <dgm:t>
        <a:bodyPr/>
        <a:lstStyle/>
        <a:p>
          <a:endParaRPr lang="en-GB"/>
        </a:p>
      </dgm:t>
    </dgm:pt>
    <dgm:pt modelId="{21B82F6B-EE3B-4AD2-9ECB-02BF51921905}" type="sibTrans" cxnId="{83458A89-4823-4EA4-ACA2-2B44768199D9}">
      <dgm:prSet/>
      <dgm:spPr/>
      <dgm:t>
        <a:bodyPr/>
        <a:lstStyle/>
        <a:p>
          <a:endParaRPr lang="en-GB"/>
        </a:p>
      </dgm:t>
    </dgm:pt>
    <dgm:pt modelId="{DC475564-4A3E-4669-951C-12E8CD643114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fr-BE" sz="1400" noProof="1">
              <a:solidFill>
                <a:schemeClr val="tx1"/>
              </a:solidFill>
            </a:rPr>
            <a:t>Workers: </a:t>
          </a:r>
        </a:p>
        <a:p>
          <a:pPr algn="l"/>
          <a:r>
            <a:rPr lang="fr-BE" sz="1400" noProof="1">
              <a:solidFill>
                <a:schemeClr val="tx1"/>
              </a:solidFill>
            </a:rPr>
            <a:t>- mandatory basis </a:t>
          </a:r>
        </a:p>
        <a:p>
          <a:pPr algn="l"/>
          <a:r>
            <a:rPr lang="fr-BE" sz="1400" noProof="1">
              <a:solidFill>
                <a:schemeClr val="tx1"/>
              </a:solidFill>
            </a:rPr>
            <a:t>- all branches</a:t>
          </a:r>
        </a:p>
      </dgm:t>
    </dgm:pt>
    <dgm:pt modelId="{E6E7C1A1-7808-4553-A51A-B9795EC1B8A7}" type="parTrans" cxnId="{908CFCBE-1124-46D8-943D-1B728A27A01C}">
      <dgm:prSet/>
      <dgm:spPr/>
      <dgm:t>
        <a:bodyPr/>
        <a:lstStyle/>
        <a:p>
          <a:endParaRPr lang="en-GB"/>
        </a:p>
      </dgm:t>
    </dgm:pt>
    <dgm:pt modelId="{BEB62DB4-5F60-4F8E-A4CC-264D11FF6882}" type="sibTrans" cxnId="{908CFCBE-1124-46D8-943D-1B728A27A01C}">
      <dgm:prSet/>
      <dgm:spPr/>
      <dgm:t>
        <a:bodyPr/>
        <a:lstStyle/>
        <a:p>
          <a:endParaRPr lang="en-GB"/>
        </a:p>
      </dgm:t>
    </dgm:pt>
    <dgm:pt modelId="{4EC0C70E-5E8C-46F2-90D8-16FBB2ED8E39}">
      <dgm:prSet phldrT="[Text]"/>
      <dgm:spPr>
        <a:solidFill>
          <a:srgbClr val="99CCFF"/>
        </a:solidFill>
      </dgm:spPr>
      <dgm:t>
        <a:bodyPr/>
        <a:lstStyle/>
        <a:p>
          <a:r>
            <a:rPr lang="en-GB" b="1" dirty="0"/>
            <a:t>2. Effective coverage</a:t>
          </a:r>
        </a:p>
      </dgm:t>
    </dgm:pt>
    <dgm:pt modelId="{A6E3F380-8F9C-49C9-80BC-8426C24EC53B}" type="parTrans" cxnId="{3C6664CE-D902-42AC-B756-293D3415092E}">
      <dgm:prSet/>
      <dgm:spPr/>
      <dgm:t>
        <a:bodyPr/>
        <a:lstStyle/>
        <a:p>
          <a:endParaRPr lang="en-GB"/>
        </a:p>
      </dgm:t>
    </dgm:pt>
    <dgm:pt modelId="{F08EBC26-0003-460C-813C-3A7CEEF936A1}" type="sibTrans" cxnId="{3C6664CE-D902-42AC-B756-293D3415092E}">
      <dgm:prSet/>
      <dgm:spPr/>
      <dgm:t>
        <a:bodyPr/>
        <a:lstStyle/>
        <a:p>
          <a:endParaRPr lang="en-GB"/>
        </a:p>
      </dgm:t>
    </dgm:pt>
    <dgm:pt modelId="{33B2BBF3-B417-41B2-BFC4-A762C4FE3D84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fr-BE" sz="1400" noProof="1">
              <a:solidFill>
                <a:schemeClr val="tx1"/>
              </a:solidFill>
            </a:rPr>
            <a:t>Entitlements and contributions:</a:t>
          </a:r>
        </a:p>
        <a:p>
          <a:pPr algn="l"/>
          <a:r>
            <a:rPr lang="fr-BE" sz="1400" noProof="1">
              <a:solidFill>
                <a:schemeClr val="tx1"/>
              </a:solidFill>
            </a:rPr>
            <a:t>- rules that do not prevent access</a:t>
          </a:r>
        </a:p>
      </dgm:t>
    </dgm:pt>
    <dgm:pt modelId="{11B19792-B7B7-48E0-AECC-72D63BCFE644}" type="parTrans" cxnId="{9131828E-75A9-44A5-B716-58F3FE922080}">
      <dgm:prSet/>
      <dgm:spPr/>
      <dgm:t>
        <a:bodyPr/>
        <a:lstStyle/>
        <a:p>
          <a:endParaRPr lang="en-GB"/>
        </a:p>
      </dgm:t>
    </dgm:pt>
    <dgm:pt modelId="{6C32A4EC-7F68-4665-B78B-7E874A87E9B3}" type="sibTrans" cxnId="{9131828E-75A9-44A5-B716-58F3FE922080}">
      <dgm:prSet/>
      <dgm:spPr/>
      <dgm:t>
        <a:bodyPr/>
        <a:lstStyle/>
        <a:p>
          <a:endParaRPr lang="en-GB"/>
        </a:p>
      </dgm:t>
    </dgm:pt>
    <dgm:pt modelId="{C9237F3E-FEEE-425C-8583-41C3CCCFB408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fr-BE" sz="1400" u="none" noProof="1">
              <a:solidFill>
                <a:schemeClr val="tx1"/>
              </a:solidFill>
            </a:rPr>
            <a:t>Entitlements:</a:t>
          </a:r>
        </a:p>
        <a:p>
          <a:pPr algn="l"/>
          <a:r>
            <a:rPr lang="fr-BE" sz="1400" noProof="1">
              <a:solidFill>
                <a:schemeClr val="tx1"/>
              </a:solidFill>
            </a:rPr>
            <a:t>- preserved, accumulated and/ or transferable</a:t>
          </a:r>
        </a:p>
      </dgm:t>
    </dgm:pt>
    <dgm:pt modelId="{ECAFC3A0-D4B7-4820-BCE3-DA12A83D710C}" type="parTrans" cxnId="{4D62A7EF-A418-4FFF-964E-8ED1A19D9CBE}">
      <dgm:prSet/>
      <dgm:spPr/>
      <dgm:t>
        <a:bodyPr/>
        <a:lstStyle/>
        <a:p>
          <a:endParaRPr lang="en-GB"/>
        </a:p>
      </dgm:t>
    </dgm:pt>
    <dgm:pt modelId="{4B5EABD4-0623-4A1C-841E-5A7AD38389A9}" type="sibTrans" cxnId="{4D62A7EF-A418-4FFF-964E-8ED1A19D9CBE}">
      <dgm:prSet/>
      <dgm:spPr/>
      <dgm:t>
        <a:bodyPr/>
        <a:lstStyle/>
        <a:p>
          <a:endParaRPr lang="en-GB"/>
        </a:p>
      </dgm:t>
    </dgm:pt>
    <dgm:pt modelId="{A2FD8B78-2D1B-492D-AA30-D1B16C407C54}">
      <dgm:prSet phldrT="[Text]"/>
      <dgm:spPr>
        <a:solidFill>
          <a:srgbClr val="99CCFF"/>
        </a:solidFill>
      </dgm:spPr>
      <dgm:t>
        <a:bodyPr/>
        <a:lstStyle/>
        <a:p>
          <a:r>
            <a:rPr lang="en-GB" b="1" dirty="0"/>
            <a:t>3. Adequacy</a:t>
          </a:r>
        </a:p>
      </dgm:t>
    </dgm:pt>
    <dgm:pt modelId="{772F0BA1-C5D0-4E3F-B41C-BD8E4824A701}" type="parTrans" cxnId="{5B9B8B80-1E71-45C8-BDCA-B30B87B23331}">
      <dgm:prSet/>
      <dgm:spPr/>
      <dgm:t>
        <a:bodyPr/>
        <a:lstStyle/>
        <a:p>
          <a:endParaRPr lang="en-GB"/>
        </a:p>
      </dgm:t>
    </dgm:pt>
    <dgm:pt modelId="{2FBCA404-34BE-4899-A630-465B7601975C}" type="sibTrans" cxnId="{5B9B8B80-1E71-45C8-BDCA-B30B87B23331}">
      <dgm:prSet/>
      <dgm:spPr/>
      <dgm:t>
        <a:bodyPr/>
        <a:lstStyle/>
        <a:p>
          <a:endParaRPr lang="en-GB"/>
        </a:p>
      </dgm:t>
    </dgm:pt>
    <dgm:pt modelId="{CF9151E7-3ED2-4EF6-96C1-859E2D0AE108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fr-BE" sz="1400" noProof="1">
              <a:solidFill>
                <a:schemeClr val="tx1"/>
              </a:solidFill>
            </a:rPr>
            <a:t>Benefits: </a:t>
          </a:r>
        </a:p>
        <a:p>
          <a:pPr algn="l"/>
          <a:r>
            <a:rPr lang="fr-BE" sz="1400" noProof="1">
              <a:solidFill>
                <a:schemeClr val="tx1"/>
              </a:solidFill>
            </a:rPr>
            <a:t>- sufficient and timely</a:t>
          </a:r>
        </a:p>
      </dgm:t>
    </dgm:pt>
    <dgm:pt modelId="{57EEDCD4-99F9-44A6-BADD-371AB748DF71}" type="parTrans" cxnId="{CEA783C7-DE33-4794-BFB6-0D075923E83B}">
      <dgm:prSet/>
      <dgm:spPr/>
      <dgm:t>
        <a:bodyPr/>
        <a:lstStyle/>
        <a:p>
          <a:endParaRPr lang="en-GB"/>
        </a:p>
      </dgm:t>
    </dgm:pt>
    <dgm:pt modelId="{ACAF18F5-A88A-4C75-9D60-355C268F2082}" type="sibTrans" cxnId="{CEA783C7-DE33-4794-BFB6-0D075923E83B}">
      <dgm:prSet/>
      <dgm:spPr/>
      <dgm:t>
        <a:bodyPr/>
        <a:lstStyle/>
        <a:p>
          <a:endParaRPr lang="en-GB"/>
        </a:p>
      </dgm:t>
    </dgm:pt>
    <dgm:pt modelId="{5D9965B8-BC67-45C9-9C65-0CBEC9ED9EEB}">
      <dgm:prSet phldrT="[Text]" custT="1"/>
      <dgm:spPr>
        <a:solidFill>
          <a:schemeClr val="bg2"/>
        </a:solidFill>
      </dgm:spPr>
      <dgm:t>
        <a:bodyPr/>
        <a:lstStyle/>
        <a:p>
          <a:pPr algn="l">
            <a:spcBef>
              <a:spcPct val="0"/>
            </a:spcBef>
            <a:spcAft>
              <a:spcPts val="0"/>
            </a:spcAft>
          </a:pPr>
          <a:r>
            <a:rPr lang="fr-BE" sz="1400" noProof="1">
              <a:solidFill>
                <a:schemeClr val="tx1"/>
              </a:solidFill>
            </a:rPr>
            <a:t>Contributions: </a:t>
          </a:r>
        </a:p>
        <a:p>
          <a:pPr algn="l">
            <a:spcBef>
              <a:spcPct val="0"/>
            </a:spcBef>
            <a:spcAft>
              <a:spcPts val="600"/>
            </a:spcAft>
          </a:pPr>
          <a:r>
            <a:rPr lang="fr-BE" sz="1400" noProof="1">
              <a:solidFill>
                <a:schemeClr val="tx1"/>
              </a:solidFill>
            </a:rPr>
            <a:t>- proportionate 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fr-BE" sz="1400" noProof="1">
              <a:solidFill>
                <a:schemeClr val="tx1"/>
              </a:solidFill>
            </a:rPr>
            <a:t>Exemptions, reductions:</a:t>
          </a: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fr-BE" sz="1400" noProof="1">
              <a:solidFill>
                <a:schemeClr val="tx1"/>
              </a:solidFill>
            </a:rPr>
            <a:t>- regardless of status</a:t>
          </a:r>
        </a:p>
      </dgm:t>
    </dgm:pt>
    <dgm:pt modelId="{CBACBAE3-4BC9-41AA-8349-5F6E928E4120}" type="parTrans" cxnId="{E2E760E1-6B6F-47F0-A8D3-86CECAEA1E8C}">
      <dgm:prSet/>
      <dgm:spPr/>
      <dgm:t>
        <a:bodyPr/>
        <a:lstStyle/>
        <a:p>
          <a:endParaRPr lang="en-GB"/>
        </a:p>
      </dgm:t>
    </dgm:pt>
    <dgm:pt modelId="{FB589477-EDC1-4DA4-86F4-F5B0DB9D0A72}" type="sibTrans" cxnId="{E2E760E1-6B6F-47F0-A8D3-86CECAEA1E8C}">
      <dgm:prSet/>
      <dgm:spPr/>
      <dgm:t>
        <a:bodyPr/>
        <a:lstStyle/>
        <a:p>
          <a:endParaRPr lang="en-GB"/>
        </a:p>
      </dgm:t>
    </dgm:pt>
    <dgm:pt modelId="{33F26C07-7D34-4CBF-8BC9-6ABCE5CE1720}">
      <dgm:prSet custT="1"/>
      <dgm:spPr>
        <a:solidFill>
          <a:schemeClr val="bg2"/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fr-BE" sz="1400" noProof="1">
              <a:solidFill>
                <a:schemeClr val="tx1"/>
              </a:solidFill>
            </a:rPr>
            <a:t>Self-employed:</a:t>
          </a:r>
        </a:p>
        <a:p>
          <a:pPr algn="l">
            <a:spcAft>
              <a:spcPts val="0"/>
            </a:spcAft>
          </a:pPr>
          <a:r>
            <a:rPr lang="fr-BE" sz="1400" noProof="1">
              <a:solidFill>
                <a:schemeClr val="tx1"/>
              </a:solidFill>
            </a:rPr>
            <a:t>- min. voluntary basis</a:t>
          </a:r>
        </a:p>
      </dgm:t>
    </dgm:pt>
    <dgm:pt modelId="{AB01283F-9601-4FC5-A83A-15300CF32F22}" type="parTrans" cxnId="{FF596EBC-8126-4D01-8854-8B14AEF32FCC}">
      <dgm:prSet/>
      <dgm:spPr/>
      <dgm:t>
        <a:bodyPr/>
        <a:lstStyle/>
        <a:p>
          <a:endParaRPr lang="en-GB"/>
        </a:p>
      </dgm:t>
    </dgm:pt>
    <dgm:pt modelId="{6CD0C19E-16E8-4F14-B80B-5F0198A50289}" type="sibTrans" cxnId="{FF596EBC-8126-4D01-8854-8B14AEF32FCC}">
      <dgm:prSet/>
      <dgm:spPr/>
      <dgm:t>
        <a:bodyPr/>
        <a:lstStyle/>
        <a:p>
          <a:endParaRPr lang="en-GB"/>
        </a:p>
      </dgm:t>
    </dgm:pt>
    <dgm:pt modelId="{B2D185A0-6100-4E73-802D-F5104B80ED08}">
      <dgm:prSet phldrT="[Text]"/>
      <dgm:spPr>
        <a:solidFill>
          <a:srgbClr val="99CCFF"/>
        </a:solidFill>
      </dgm:spPr>
      <dgm:t>
        <a:bodyPr/>
        <a:lstStyle/>
        <a:p>
          <a:r>
            <a:rPr lang="en-GB" b="1" dirty="0"/>
            <a:t>4. Transparency</a:t>
          </a:r>
        </a:p>
      </dgm:t>
    </dgm:pt>
    <dgm:pt modelId="{ADC89D63-8125-4389-8A2E-85EBED555D9C}" type="parTrans" cxnId="{8EEBEEE0-798B-4CC4-94C5-D7BA1DEBB8EC}">
      <dgm:prSet/>
      <dgm:spPr/>
      <dgm:t>
        <a:bodyPr/>
        <a:lstStyle/>
        <a:p>
          <a:endParaRPr lang="en-GB"/>
        </a:p>
      </dgm:t>
    </dgm:pt>
    <dgm:pt modelId="{8C194B02-3843-4E36-8031-06110514BC3C}" type="sibTrans" cxnId="{8EEBEEE0-798B-4CC4-94C5-D7BA1DEBB8EC}">
      <dgm:prSet/>
      <dgm:spPr/>
      <dgm:t>
        <a:bodyPr/>
        <a:lstStyle/>
        <a:p>
          <a:endParaRPr lang="en-GB"/>
        </a:p>
      </dgm:t>
    </dgm:pt>
    <dgm:pt modelId="{4CFCF1DB-6B64-4F6D-9EE9-00DB22DA2EB0}">
      <dgm:prSet phldrT="[Text]" custT="1"/>
      <dgm:spPr>
        <a:solidFill>
          <a:schemeClr val="bg2"/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en-GB" sz="1400" noProof="1">
              <a:solidFill>
                <a:schemeClr val="tx1"/>
              </a:solidFill>
            </a:rPr>
            <a:t>Schemes’ rules:</a:t>
          </a:r>
        </a:p>
        <a:p>
          <a:pPr algn="l">
            <a:spcAft>
              <a:spcPts val="0"/>
            </a:spcAft>
          </a:pPr>
          <a:r>
            <a:rPr lang="en-GB" sz="1400" noProof="1">
              <a:solidFill>
                <a:schemeClr val="tx1"/>
              </a:solidFill>
            </a:rPr>
            <a:t>- transparent</a:t>
          </a:r>
        </a:p>
        <a:p>
          <a:pPr algn="l">
            <a:spcAft>
              <a:spcPct val="35000"/>
            </a:spcAft>
          </a:pPr>
          <a:r>
            <a:rPr lang="en-GB" sz="1400" noProof="1">
              <a:solidFill>
                <a:schemeClr val="tx1"/>
              </a:solidFill>
            </a:rPr>
            <a:t>- administrative simplification (esp. SMEs)</a:t>
          </a:r>
        </a:p>
      </dgm:t>
    </dgm:pt>
    <dgm:pt modelId="{A1EEF936-4CA4-41C1-9D99-1B85782D26AF}" type="parTrans" cxnId="{CFC5A7D7-608D-4E0F-BC4F-930E5F3BB171}">
      <dgm:prSet/>
      <dgm:spPr/>
      <dgm:t>
        <a:bodyPr/>
        <a:lstStyle/>
        <a:p>
          <a:endParaRPr lang="en-GB"/>
        </a:p>
      </dgm:t>
    </dgm:pt>
    <dgm:pt modelId="{CD477406-1C88-4E94-AE43-4EA7104FB7DF}" type="sibTrans" cxnId="{CFC5A7D7-608D-4E0F-BC4F-930E5F3BB171}">
      <dgm:prSet/>
      <dgm:spPr/>
      <dgm:t>
        <a:bodyPr/>
        <a:lstStyle/>
        <a:p>
          <a:endParaRPr lang="en-GB"/>
        </a:p>
      </dgm:t>
    </dgm:pt>
    <dgm:pt modelId="{C06297EA-F4A3-44B4-B37B-D96DC2E25A15}">
      <dgm:prSet phldrT="[Text]" custT="1"/>
      <dgm:spPr>
        <a:solidFill>
          <a:schemeClr val="bg2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noProof="1">
              <a:solidFill>
                <a:schemeClr val="tx1"/>
              </a:solidFill>
            </a:rPr>
            <a:t>General and indiv. information: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noProof="1">
              <a:solidFill>
                <a:schemeClr val="tx1"/>
              </a:solidFill>
            </a:rPr>
            <a:t>- up-to-date, clear, free</a:t>
          </a:r>
        </a:p>
      </dgm:t>
    </dgm:pt>
    <dgm:pt modelId="{BC250FE0-ABB3-477B-B06D-98DB5C1AD7D7}" type="parTrans" cxnId="{734EBDE4-C9DA-4702-90B2-8DF01C42008E}">
      <dgm:prSet/>
      <dgm:spPr/>
      <dgm:t>
        <a:bodyPr/>
        <a:lstStyle/>
        <a:p>
          <a:endParaRPr lang="en-GB"/>
        </a:p>
      </dgm:t>
    </dgm:pt>
    <dgm:pt modelId="{32C100A3-6E52-40CF-B6D6-82D9AF2F4493}" type="sibTrans" cxnId="{734EBDE4-C9DA-4702-90B2-8DF01C42008E}">
      <dgm:prSet/>
      <dgm:spPr/>
      <dgm:t>
        <a:bodyPr/>
        <a:lstStyle/>
        <a:p>
          <a:endParaRPr lang="en-GB"/>
        </a:p>
      </dgm:t>
    </dgm:pt>
    <dgm:pt modelId="{24ECE11C-ED11-4090-A7FE-0D65F9B70D36}" type="pres">
      <dgm:prSet presAssocID="{9B2CA12D-852C-4097-8DA4-7F532449F85A}" presName="theList" presStyleCnt="0">
        <dgm:presLayoutVars>
          <dgm:dir/>
          <dgm:animLvl val="lvl"/>
          <dgm:resizeHandles val="exact"/>
        </dgm:presLayoutVars>
      </dgm:prSet>
      <dgm:spPr/>
    </dgm:pt>
    <dgm:pt modelId="{1FDBAD14-A3B5-4161-8FD1-9AD5312B021B}" type="pres">
      <dgm:prSet presAssocID="{A5398377-DA64-4A6E-A2AA-1654E5255379}" presName="compNode" presStyleCnt="0"/>
      <dgm:spPr/>
    </dgm:pt>
    <dgm:pt modelId="{8FD66DD0-FDB3-4FB7-8392-6230E5082519}" type="pres">
      <dgm:prSet presAssocID="{A5398377-DA64-4A6E-A2AA-1654E5255379}" presName="aNode" presStyleLbl="bgShp" presStyleIdx="0" presStyleCnt="4"/>
      <dgm:spPr/>
    </dgm:pt>
    <dgm:pt modelId="{DD72D4C2-8517-4D53-9035-9E203583F87B}" type="pres">
      <dgm:prSet presAssocID="{A5398377-DA64-4A6E-A2AA-1654E5255379}" presName="textNode" presStyleLbl="bgShp" presStyleIdx="0" presStyleCnt="4"/>
      <dgm:spPr/>
    </dgm:pt>
    <dgm:pt modelId="{1CB4EF49-7E6A-47FF-907B-C99B94442C56}" type="pres">
      <dgm:prSet presAssocID="{A5398377-DA64-4A6E-A2AA-1654E5255379}" presName="compChildNode" presStyleCnt="0"/>
      <dgm:spPr/>
    </dgm:pt>
    <dgm:pt modelId="{0394C4BE-4FF6-40B0-A6A3-91771A6B90AF}" type="pres">
      <dgm:prSet presAssocID="{A5398377-DA64-4A6E-A2AA-1654E5255379}" presName="theInnerList" presStyleCnt="0"/>
      <dgm:spPr/>
    </dgm:pt>
    <dgm:pt modelId="{4A928BD6-6299-4D28-856F-779B55C6D9D5}" type="pres">
      <dgm:prSet presAssocID="{DC475564-4A3E-4669-951C-12E8CD643114}" presName="childNode" presStyleLbl="node1" presStyleIdx="0" presStyleCnt="8" custScaleX="116483" custScaleY="168004">
        <dgm:presLayoutVars>
          <dgm:bulletEnabled val="1"/>
        </dgm:presLayoutVars>
      </dgm:prSet>
      <dgm:spPr/>
    </dgm:pt>
    <dgm:pt modelId="{6B6D8939-39E7-47AB-BEC9-9FE537F9B9F7}" type="pres">
      <dgm:prSet presAssocID="{DC475564-4A3E-4669-951C-12E8CD643114}" presName="aSpace2" presStyleCnt="0"/>
      <dgm:spPr/>
    </dgm:pt>
    <dgm:pt modelId="{8A598876-5C19-49FD-A2B3-E695A8C613CA}" type="pres">
      <dgm:prSet presAssocID="{33F26C07-7D34-4CBF-8BC9-6ABCE5CE1720}" presName="childNode" presStyleLbl="node1" presStyleIdx="1" presStyleCnt="8" custScaleX="116483" custScaleY="221213">
        <dgm:presLayoutVars>
          <dgm:bulletEnabled val="1"/>
        </dgm:presLayoutVars>
      </dgm:prSet>
      <dgm:spPr/>
    </dgm:pt>
    <dgm:pt modelId="{18BE1EA9-87F3-459F-8116-9AFD68C05C99}" type="pres">
      <dgm:prSet presAssocID="{A5398377-DA64-4A6E-A2AA-1654E5255379}" presName="aSpace" presStyleCnt="0"/>
      <dgm:spPr/>
    </dgm:pt>
    <dgm:pt modelId="{0B78CB60-E544-4289-93F7-497ADD0049F9}" type="pres">
      <dgm:prSet presAssocID="{4EC0C70E-5E8C-46F2-90D8-16FBB2ED8E39}" presName="compNode" presStyleCnt="0"/>
      <dgm:spPr/>
    </dgm:pt>
    <dgm:pt modelId="{7F24D0DB-19F0-46C2-8928-6F2172080F66}" type="pres">
      <dgm:prSet presAssocID="{4EC0C70E-5E8C-46F2-90D8-16FBB2ED8E39}" presName="aNode" presStyleLbl="bgShp" presStyleIdx="1" presStyleCnt="4"/>
      <dgm:spPr/>
    </dgm:pt>
    <dgm:pt modelId="{AC6A4810-B003-45C4-9FD9-5981B4BBC445}" type="pres">
      <dgm:prSet presAssocID="{4EC0C70E-5E8C-46F2-90D8-16FBB2ED8E39}" presName="textNode" presStyleLbl="bgShp" presStyleIdx="1" presStyleCnt="4"/>
      <dgm:spPr/>
    </dgm:pt>
    <dgm:pt modelId="{63743F1C-B42C-4781-B5E0-67BB31F00BDC}" type="pres">
      <dgm:prSet presAssocID="{4EC0C70E-5E8C-46F2-90D8-16FBB2ED8E39}" presName="compChildNode" presStyleCnt="0"/>
      <dgm:spPr/>
    </dgm:pt>
    <dgm:pt modelId="{E95F511B-BA74-4578-940D-AFA01EEBB33F}" type="pres">
      <dgm:prSet presAssocID="{4EC0C70E-5E8C-46F2-90D8-16FBB2ED8E39}" presName="theInnerList" presStyleCnt="0"/>
      <dgm:spPr/>
    </dgm:pt>
    <dgm:pt modelId="{8E3025BF-1D60-46C7-BF51-FC58353543F1}" type="pres">
      <dgm:prSet presAssocID="{33B2BBF3-B417-41B2-BFC4-A762C4FE3D84}" presName="childNode" presStyleLbl="node1" presStyleIdx="2" presStyleCnt="8" custScaleX="115882" custLinFactNeighborX="519">
        <dgm:presLayoutVars>
          <dgm:bulletEnabled val="1"/>
        </dgm:presLayoutVars>
      </dgm:prSet>
      <dgm:spPr/>
    </dgm:pt>
    <dgm:pt modelId="{B18BCAEF-D12F-43EC-85F0-E7F9AC796C69}" type="pres">
      <dgm:prSet presAssocID="{33B2BBF3-B417-41B2-BFC4-A762C4FE3D84}" presName="aSpace2" presStyleCnt="0"/>
      <dgm:spPr/>
    </dgm:pt>
    <dgm:pt modelId="{6DCFAA03-18B8-48CC-B555-1613E437BA75}" type="pres">
      <dgm:prSet presAssocID="{C9237F3E-FEEE-425C-8583-41C3CCCFB408}" presName="childNode" presStyleLbl="node1" presStyleIdx="3" presStyleCnt="8" custScaleX="115882">
        <dgm:presLayoutVars>
          <dgm:bulletEnabled val="1"/>
        </dgm:presLayoutVars>
      </dgm:prSet>
      <dgm:spPr/>
    </dgm:pt>
    <dgm:pt modelId="{E8FF0E6C-825F-49FB-B21F-F5444F5160DC}" type="pres">
      <dgm:prSet presAssocID="{4EC0C70E-5E8C-46F2-90D8-16FBB2ED8E39}" presName="aSpace" presStyleCnt="0"/>
      <dgm:spPr/>
    </dgm:pt>
    <dgm:pt modelId="{36FF721D-936E-4A49-8890-E586B2BFDE9B}" type="pres">
      <dgm:prSet presAssocID="{A2FD8B78-2D1B-492D-AA30-D1B16C407C54}" presName="compNode" presStyleCnt="0"/>
      <dgm:spPr/>
    </dgm:pt>
    <dgm:pt modelId="{54CA75F9-E2DB-4551-AF57-0A0ECE11846A}" type="pres">
      <dgm:prSet presAssocID="{A2FD8B78-2D1B-492D-AA30-D1B16C407C54}" presName="aNode" presStyleLbl="bgShp" presStyleIdx="2" presStyleCnt="4"/>
      <dgm:spPr/>
    </dgm:pt>
    <dgm:pt modelId="{384F7140-085E-4DD1-BCD2-97842DB56C55}" type="pres">
      <dgm:prSet presAssocID="{A2FD8B78-2D1B-492D-AA30-D1B16C407C54}" presName="textNode" presStyleLbl="bgShp" presStyleIdx="2" presStyleCnt="4"/>
      <dgm:spPr/>
    </dgm:pt>
    <dgm:pt modelId="{E75A8BEB-958D-4153-A3F6-6A91B367C642}" type="pres">
      <dgm:prSet presAssocID="{A2FD8B78-2D1B-492D-AA30-D1B16C407C54}" presName="compChildNode" presStyleCnt="0"/>
      <dgm:spPr/>
    </dgm:pt>
    <dgm:pt modelId="{E1C96A30-335C-4252-9248-CD4AFCE55CEB}" type="pres">
      <dgm:prSet presAssocID="{A2FD8B78-2D1B-492D-AA30-D1B16C407C54}" presName="theInnerList" presStyleCnt="0"/>
      <dgm:spPr/>
    </dgm:pt>
    <dgm:pt modelId="{CBCC6FE2-9EC2-41B5-8648-BDC49131D8D9}" type="pres">
      <dgm:prSet presAssocID="{CF9151E7-3ED2-4EF6-96C1-859E2D0AE108}" presName="childNode" presStyleLbl="node1" presStyleIdx="4" presStyleCnt="8" custScaleX="115281">
        <dgm:presLayoutVars>
          <dgm:bulletEnabled val="1"/>
        </dgm:presLayoutVars>
      </dgm:prSet>
      <dgm:spPr/>
    </dgm:pt>
    <dgm:pt modelId="{BDFBE5A4-EED0-45FB-A739-84BEA89B819F}" type="pres">
      <dgm:prSet presAssocID="{CF9151E7-3ED2-4EF6-96C1-859E2D0AE108}" presName="aSpace2" presStyleCnt="0"/>
      <dgm:spPr/>
    </dgm:pt>
    <dgm:pt modelId="{8ADDDE7A-7575-493D-AE95-C0BB4BA8DA9B}" type="pres">
      <dgm:prSet presAssocID="{5D9965B8-BC67-45C9-9C65-0CBEC9ED9EEB}" presName="childNode" presStyleLbl="node1" presStyleIdx="5" presStyleCnt="8" custScaleX="115281" custScaleY="160109">
        <dgm:presLayoutVars>
          <dgm:bulletEnabled val="1"/>
        </dgm:presLayoutVars>
      </dgm:prSet>
      <dgm:spPr/>
    </dgm:pt>
    <dgm:pt modelId="{F8AEA3E8-ECC7-46BA-9876-DD4BC229E231}" type="pres">
      <dgm:prSet presAssocID="{A2FD8B78-2D1B-492D-AA30-D1B16C407C54}" presName="aSpace" presStyleCnt="0"/>
      <dgm:spPr/>
    </dgm:pt>
    <dgm:pt modelId="{27D2490C-786A-4142-BBBF-34A2E21EF428}" type="pres">
      <dgm:prSet presAssocID="{B2D185A0-6100-4E73-802D-F5104B80ED08}" presName="compNode" presStyleCnt="0"/>
      <dgm:spPr/>
    </dgm:pt>
    <dgm:pt modelId="{6C289463-1D5B-4E06-8568-FA2A1DF25455}" type="pres">
      <dgm:prSet presAssocID="{B2D185A0-6100-4E73-802D-F5104B80ED08}" presName="aNode" presStyleLbl="bgShp" presStyleIdx="3" presStyleCnt="4"/>
      <dgm:spPr/>
    </dgm:pt>
    <dgm:pt modelId="{8021164F-F206-4237-9341-4E7AEA0AC5CD}" type="pres">
      <dgm:prSet presAssocID="{B2D185A0-6100-4E73-802D-F5104B80ED08}" presName="textNode" presStyleLbl="bgShp" presStyleIdx="3" presStyleCnt="4"/>
      <dgm:spPr/>
    </dgm:pt>
    <dgm:pt modelId="{86BAEE46-2CBB-4484-9130-B471317E722C}" type="pres">
      <dgm:prSet presAssocID="{B2D185A0-6100-4E73-802D-F5104B80ED08}" presName="compChildNode" presStyleCnt="0"/>
      <dgm:spPr/>
    </dgm:pt>
    <dgm:pt modelId="{5027BB6F-4B96-4834-B99A-97F527501AF5}" type="pres">
      <dgm:prSet presAssocID="{B2D185A0-6100-4E73-802D-F5104B80ED08}" presName="theInnerList" presStyleCnt="0"/>
      <dgm:spPr/>
    </dgm:pt>
    <dgm:pt modelId="{DA5C817A-DCFB-4244-AE39-09B5DC7AF0E3}" type="pres">
      <dgm:prSet presAssocID="{4CFCF1DB-6B64-4F6D-9EE9-00DB22DA2EB0}" presName="childNode" presStyleLbl="node1" presStyleIdx="6" presStyleCnt="8" custScaleX="114751">
        <dgm:presLayoutVars>
          <dgm:bulletEnabled val="1"/>
        </dgm:presLayoutVars>
      </dgm:prSet>
      <dgm:spPr/>
    </dgm:pt>
    <dgm:pt modelId="{213BDA52-DA01-49CF-9404-63C20612A454}" type="pres">
      <dgm:prSet presAssocID="{4CFCF1DB-6B64-4F6D-9EE9-00DB22DA2EB0}" presName="aSpace2" presStyleCnt="0"/>
      <dgm:spPr/>
    </dgm:pt>
    <dgm:pt modelId="{619B17FF-0677-42B0-AAF5-B3AE37E51327}" type="pres">
      <dgm:prSet presAssocID="{C06297EA-F4A3-44B4-B37B-D96DC2E25A15}" presName="childNode" presStyleLbl="node1" presStyleIdx="7" presStyleCnt="8" custScaleX="114751">
        <dgm:presLayoutVars>
          <dgm:bulletEnabled val="1"/>
        </dgm:presLayoutVars>
      </dgm:prSet>
      <dgm:spPr/>
    </dgm:pt>
  </dgm:ptLst>
  <dgm:cxnLst>
    <dgm:cxn modelId="{AF67BE18-5ABC-4735-9911-68DA1C10A21B}" type="presOf" srcId="{4EC0C70E-5E8C-46F2-90D8-16FBB2ED8E39}" destId="{AC6A4810-B003-45C4-9FD9-5981B4BBC445}" srcOrd="1" destOrd="0" presId="urn:microsoft.com/office/officeart/2005/8/layout/lProcess2"/>
    <dgm:cxn modelId="{BFF5E05C-71D5-44F7-AFA2-5FFBE80FBD9C}" type="presOf" srcId="{4CFCF1DB-6B64-4F6D-9EE9-00DB22DA2EB0}" destId="{DA5C817A-DCFB-4244-AE39-09B5DC7AF0E3}" srcOrd="0" destOrd="0" presId="urn:microsoft.com/office/officeart/2005/8/layout/lProcess2"/>
    <dgm:cxn modelId="{2FBA5A41-10D9-44FF-8EDE-1D3437AFD48A}" type="presOf" srcId="{DC475564-4A3E-4669-951C-12E8CD643114}" destId="{4A928BD6-6299-4D28-856F-779B55C6D9D5}" srcOrd="0" destOrd="0" presId="urn:microsoft.com/office/officeart/2005/8/layout/lProcess2"/>
    <dgm:cxn modelId="{9F273365-ACA4-4693-A70E-AC56F1CB392F}" type="presOf" srcId="{5D9965B8-BC67-45C9-9C65-0CBEC9ED9EEB}" destId="{8ADDDE7A-7575-493D-AE95-C0BB4BA8DA9B}" srcOrd="0" destOrd="0" presId="urn:microsoft.com/office/officeart/2005/8/layout/lProcess2"/>
    <dgm:cxn modelId="{0D25AB49-DC16-4DF9-BB23-59CC1E4F0998}" type="presOf" srcId="{A2FD8B78-2D1B-492D-AA30-D1B16C407C54}" destId="{54CA75F9-E2DB-4551-AF57-0A0ECE11846A}" srcOrd="0" destOrd="0" presId="urn:microsoft.com/office/officeart/2005/8/layout/lProcess2"/>
    <dgm:cxn modelId="{5ED99D4B-C65F-4F90-947B-D876BA8048AB}" type="presOf" srcId="{C9237F3E-FEEE-425C-8583-41C3CCCFB408}" destId="{6DCFAA03-18B8-48CC-B555-1613E437BA75}" srcOrd="0" destOrd="0" presId="urn:microsoft.com/office/officeart/2005/8/layout/lProcess2"/>
    <dgm:cxn modelId="{D57EAF50-82FE-4225-B836-F402C311EBAC}" type="presOf" srcId="{C06297EA-F4A3-44B4-B37B-D96DC2E25A15}" destId="{619B17FF-0677-42B0-AAF5-B3AE37E51327}" srcOrd="0" destOrd="0" presId="urn:microsoft.com/office/officeart/2005/8/layout/lProcess2"/>
    <dgm:cxn modelId="{5A098D53-6D54-4979-89D1-714443C7B753}" type="presOf" srcId="{4EC0C70E-5E8C-46F2-90D8-16FBB2ED8E39}" destId="{7F24D0DB-19F0-46C2-8928-6F2172080F66}" srcOrd="0" destOrd="0" presId="urn:microsoft.com/office/officeart/2005/8/layout/lProcess2"/>
    <dgm:cxn modelId="{5B9B8B80-1E71-45C8-BDCA-B30B87B23331}" srcId="{9B2CA12D-852C-4097-8DA4-7F532449F85A}" destId="{A2FD8B78-2D1B-492D-AA30-D1B16C407C54}" srcOrd="2" destOrd="0" parTransId="{772F0BA1-C5D0-4E3F-B41C-BD8E4824A701}" sibTransId="{2FBCA404-34BE-4899-A630-465B7601975C}"/>
    <dgm:cxn modelId="{D2ED3288-65F1-40C6-8867-956C6D61BB5C}" type="presOf" srcId="{A2FD8B78-2D1B-492D-AA30-D1B16C407C54}" destId="{384F7140-085E-4DD1-BCD2-97842DB56C55}" srcOrd="1" destOrd="0" presId="urn:microsoft.com/office/officeart/2005/8/layout/lProcess2"/>
    <dgm:cxn modelId="{83458A89-4823-4EA4-ACA2-2B44768199D9}" srcId="{9B2CA12D-852C-4097-8DA4-7F532449F85A}" destId="{A5398377-DA64-4A6E-A2AA-1654E5255379}" srcOrd="0" destOrd="0" parTransId="{CDF4C1EE-F24A-4628-80FF-B3C2F5F20A0E}" sibTransId="{21B82F6B-EE3B-4AD2-9ECB-02BF51921905}"/>
    <dgm:cxn modelId="{9131828E-75A9-44A5-B716-58F3FE922080}" srcId="{4EC0C70E-5E8C-46F2-90D8-16FBB2ED8E39}" destId="{33B2BBF3-B417-41B2-BFC4-A762C4FE3D84}" srcOrd="0" destOrd="0" parTransId="{11B19792-B7B7-48E0-AECC-72D63BCFE644}" sibTransId="{6C32A4EC-7F68-4665-B78B-7E874A87E9B3}"/>
    <dgm:cxn modelId="{BEF173AA-C7F8-43C9-84E5-2A94AD219A99}" type="presOf" srcId="{33F26C07-7D34-4CBF-8BC9-6ABCE5CE1720}" destId="{8A598876-5C19-49FD-A2B3-E695A8C613CA}" srcOrd="0" destOrd="0" presId="urn:microsoft.com/office/officeart/2005/8/layout/lProcess2"/>
    <dgm:cxn modelId="{05D451BA-6782-4986-8A03-ABB6C115CA6F}" type="presOf" srcId="{B2D185A0-6100-4E73-802D-F5104B80ED08}" destId="{6C289463-1D5B-4E06-8568-FA2A1DF25455}" srcOrd="0" destOrd="0" presId="urn:microsoft.com/office/officeart/2005/8/layout/lProcess2"/>
    <dgm:cxn modelId="{FF596EBC-8126-4D01-8854-8B14AEF32FCC}" srcId="{A5398377-DA64-4A6E-A2AA-1654E5255379}" destId="{33F26C07-7D34-4CBF-8BC9-6ABCE5CE1720}" srcOrd="1" destOrd="0" parTransId="{AB01283F-9601-4FC5-A83A-15300CF32F22}" sibTransId="{6CD0C19E-16E8-4F14-B80B-5F0198A50289}"/>
    <dgm:cxn modelId="{908CFCBE-1124-46D8-943D-1B728A27A01C}" srcId="{A5398377-DA64-4A6E-A2AA-1654E5255379}" destId="{DC475564-4A3E-4669-951C-12E8CD643114}" srcOrd="0" destOrd="0" parTransId="{E6E7C1A1-7808-4553-A51A-B9795EC1B8A7}" sibTransId="{BEB62DB4-5F60-4F8E-A4CC-264D11FF6882}"/>
    <dgm:cxn modelId="{CEA783C7-DE33-4794-BFB6-0D075923E83B}" srcId="{A2FD8B78-2D1B-492D-AA30-D1B16C407C54}" destId="{CF9151E7-3ED2-4EF6-96C1-859E2D0AE108}" srcOrd="0" destOrd="0" parTransId="{57EEDCD4-99F9-44A6-BADD-371AB748DF71}" sibTransId="{ACAF18F5-A88A-4C75-9D60-355C268F2082}"/>
    <dgm:cxn modelId="{3C6664CE-D902-42AC-B756-293D3415092E}" srcId="{9B2CA12D-852C-4097-8DA4-7F532449F85A}" destId="{4EC0C70E-5E8C-46F2-90D8-16FBB2ED8E39}" srcOrd="1" destOrd="0" parTransId="{A6E3F380-8F9C-49C9-80BC-8426C24EC53B}" sibTransId="{F08EBC26-0003-460C-813C-3A7CEEF936A1}"/>
    <dgm:cxn modelId="{89E4AAD0-A220-4A66-8181-17E1A727F3EE}" type="presOf" srcId="{33B2BBF3-B417-41B2-BFC4-A762C4FE3D84}" destId="{8E3025BF-1D60-46C7-BF51-FC58353543F1}" srcOrd="0" destOrd="0" presId="urn:microsoft.com/office/officeart/2005/8/layout/lProcess2"/>
    <dgm:cxn modelId="{DE5E9DD7-7850-4568-97C4-B2CF25FA8097}" type="presOf" srcId="{B2D185A0-6100-4E73-802D-F5104B80ED08}" destId="{8021164F-F206-4237-9341-4E7AEA0AC5CD}" srcOrd="1" destOrd="0" presId="urn:microsoft.com/office/officeart/2005/8/layout/lProcess2"/>
    <dgm:cxn modelId="{CFC5A7D7-608D-4E0F-BC4F-930E5F3BB171}" srcId="{B2D185A0-6100-4E73-802D-F5104B80ED08}" destId="{4CFCF1DB-6B64-4F6D-9EE9-00DB22DA2EB0}" srcOrd="0" destOrd="0" parTransId="{A1EEF936-4CA4-41C1-9D99-1B85782D26AF}" sibTransId="{CD477406-1C88-4E94-AE43-4EA7104FB7DF}"/>
    <dgm:cxn modelId="{8EEBEEE0-798B-4CC4-94C5-D7BA1DEBB8EC}" srcId="{9B2CA12D-852C-4097-8DA4-7F532449F85A}" destId="{B2D185A0-6100-4E73-802D-F5104B80ED08}" srcOrd="3" destOrd="0" parTransId="{ADC89D63-8125-4389-8A2E-85EBED555D9C}" sibTransId="{8C194B02-3843-4E36-8031-06110514BC3C}"/>
    <dgm:cxn modelId="{E2E760E1-6B6F-47F0-A8D3-86CECAEA1E8C}" srcId="{A2FD8B78-2D1B-492D-AA30-D1B16C407C54}" destId="{5D9965B8-BC67-45C9-9C65-0CBEC9ED9EEB}" srcOrd="1" destOrd="0" parTransId="{CBACBAE3-4BC9-41AA-8349-5F6E928E4120}" sibTransId="{FB589477-EDC1-4DA4-86F4-F5B0DB9D0A72}"/>
    <dgm:cxn modelId="{734EBDE4-C9DA-4702-90B2-8DF01C42008E}" srcId="{B2D185A0-6100-4E73-802D-F5104B80ED08}" destId="{C06297EA-F4A3-44B4-B37B-D96DC2E25A15}" srcOrd="1" destOrd="0" parTransId="{BC250FE0-ABB3-477B-B06D-98DB5C1AD7D7}" sibTransId="{32C100A3-6E52-40CF-B6D6-82D9AF2F4493}"/>
    <dgm:cxn modelId="{4D62A7EF-A418-4FFF-964E-8ED1A19D9CBE}" srcId="{4EC0C70E-5E8C-46F2-90D8-16FBB2ED8E39}" destId="{C9237F3E-FEEE-425C-8583-41C3CCCFB408}" srcOrd="1" destOrd="0" parTransId="{ECAFC3A0-D4B7-4820-BCE3-DA12A83D710C}" sibTransId="{4B5EABD4-0623-4A1C-841E-5A7AD38389A9}"/>
    <dgm:cxn modelId="{5508C2F0-00B8-41A5-8E65-5A7C730C7A27}" type="presOf" srcId="{A5398377-DA64-4A6E-A2AA-1654E5255379}" destId="{8FD66DD0-FDB3-4FB7-8392-6230E5082519}" srcOrd="0" destOrd="0" presId="urn:microsoft.com/office/officeart/2005/8/layout/lProcess2"/>
    <dgm:cxn modelId="{341C9FF4-33B4-4875-98EA-F7CA09D0586D}" type="presOf" srcId="{A5398377-DA64-4A6E-A2AA-1654E5255379}" destId="{DD72D4C2-8517-4D53-9035-9E203583F87B}" srcOrd="1" destOrd="0" presId="urn:microsoft.com/office/officeart/2005/8/layout/lProcess2"/>
    <dgm:cxn modelId="{BBF464FA-FB5B-435E-AFB0-B840FF23FEE2}" type="presOf" srcId="{9B2CA12D-852C-4097-8DA4-7F532449F85A}" destId="{24ECE11C-ED11-4090-A7FE-0D65F9B70D36}" srcOrd="0" destOrd="0" presId="urn:microsoft.com/office/officeart/2005/8/layout/lProcess2"/>
    <dgm:cxn modelId="{C68ABEFC-AD66-4B06-A834-E84466988CA0}" type="presOf" srcId="{CF9151E7-3ED2-4EF6-96C1-859E2D0AE108}" destId="{CBCC6FE2-9EC2-41B5-8648-BDC49131D8D9}" srcOrd="0" destOrd="0" presId="urn:microsoft.com/office/officeart/2005/8/layout/lProcess2"/>
    <dgm:cxn modelId="{08D65404-4EFC-458E-B538-BBB011D95E60}" type="presParOf" srcId="{24ECE11C-ED11-4090-A7FE-0D65F9B70D36}" destId="{1FDBAD14-A3B5-4161-8FD1-9AD5312B021B}" srcOrd="0" destOrd="0" presId="urn:microsoft.com/office/officeart/2005/8/layout/lProcess2"/>
    <dgm:cxn modelId="{A49C84E8-06E2-4617-AB4E-C867582F11E4}" type="presParOf" srcId="{1FDBAD14-A3B5-4161-8FD1-9AD5312B021B}" destId="{8FD66DD0-FDB3-4FB7-8392-6230E5082519}" srcOrd="0" destOrd="0" presId="urn:microsoft.com/office/officeart/2005/8/layout/lProcess2"/>
    <dgm:cxn modelId="{438FAB4B-5E70-445D-9912-AFDBA117D0EC}" type="presParOf" srcId="{1FDBAD14-A3B5-4161-8FD1-9AD5312B021B}" destId="{DD72D4C2-8517-4D53-9035-9E203583F87B}" srcOrd="1" destOrd="0" presId="urn:microsoft.com/office/officeart/2005/8/layout/lProcess2"/>
    <dgm:cxn modelId="{0C25E3BA-AAD4-4B8A-B72F-034CECE5C98B}" type="presParOf" srcId="{1FDBAD14-A3B5-4161-8FD1-9AD5312B021B}" destId="{1CB4EF49-7E6A-47FF-907B-C99B94442C56}" srcOrd="2" destOrd="0" presId="urn:microsoft.com/office/officeart/2005/8/layout/lProcess2"/>
    <dgm:cxn modelId="{04773A07-D88B-4150-AC29-C857302CC8A6}" type="presParOf" srcId="{1CB4EF49-7E6A-47FF-907B-C99B94442C56}" destId="{0394C4BE-4FF6-40B0-A6A3-91771A6B90AF}" srcOrd="0" destOrd="0" presId="urn:microsoft.com/office/officeart/2005/8/layout/lProcess2"/>
    <dgm:cxn modelId="{5DD0DC0D-DC5E-4FAB-8F63-AFA7D3139FDF}" type="presParOf" srcId="{0394C4BE-4FF6-40B0-A6A3-91771A6B90AF}" destId="{4A928BD6-6299-4D28-856F-779B55C6D9D5}" srcOrd="0" destOrd="0" presId="urn:microsoft.com/office/officeart/2005/8/layout/lProcess2"/>
    <dgm:cxn modelId="{3EB36D4A-9063-46D7-BA5E-92CC646F1857}" type="presParOf" srcId="{0394C4BE-4FF6-40B0-A6A3-91771A6B90AF}" destId="{6B6D8939-39E7-47AB-BEC9-9FE537F9B9F7}" srcOrd="1" destOrd="0" presId="urn:microsoft.com/office/officeart/2005/8/layout/lProcess2"/>
    <dgm:cxn modelId="{A0E4F3AD-EF43-46FC-8F79-FED508EAC68D}" type="presParOf" srcId="{0394C4BE-4FF6-40B0-A6A3-91771A6B90AF}" destId="{8A598876-5C19-49FD-A2B3-E695A8C613CA}" srcOrd="2" destOrd="0" presId="urn:microsoft.com/office/officeart/2005/8/layout/lProcess2"/>
    <dgm:cxn modelId="{CC10D473-DE7F-49A8-88EF-203F861EF756}" type="presParOf" srcId="{24ECE11C-ED11-4090-A7FE-0D65F9B70D36}" destId="{18BE1EA9-87F3-459F-8116-9AFD68C05C99}" srcOrd="1" destOrd="0" presId="urn:microsoft.com/office/officeart/2005/8/layout/lProcess2"/>
    <dgm:cxn modelId="{BB47A668-AA1A-4B1C-9B32-13FE70FE19A1}" type="presParOf" srcId="{24ECE11C-ED11-4090-A7FE-0D65F9B70D36}" destId="{0B78CB60-E544-4289-93F7-497ADD0049F9}" srcOrd="2" destOrd="0" presId="urn:microsoft.com/office/officeart/2005/8/layout/lProcess2"/>
    <dgm:cxn modelId="{0C482DF1-7509-404C-9A2C-0B37B0EE6392}" type="presParOf" srcId="{0B78CB60-E544-4289-93F7-497ADD0049F9}" destId="{7F24D0DB-19F0-46C2-8928-6F2172080F66}" srcOrd="0" destOrd="0" presId="urn:microsoft.com/office/officeart/2005/8/layout/lProcess2"/>
    <dgm:cxn modelId="{1D00E01C-55EC-4E15-8DEB-7A5913986616}" type="presParOf" srcId="{0B78CB60-E544-4289-93F7-497ADD0049F9}" destId="{AC6A4810-B003-45C4-9FD9-5981B4BBC445}" srcOrd="1" destOrd="0" presId="urn:microsoft.com/office/officeart/2005/8/layout/lProcess2"/>
    <dgm:cxn modelId="{CCF84338-DCD6-458B-A0CA-5E4FED09373B}" type="presParOf" srcId="{0B78CB60-E544-4289-93F7-497ADD0049F9}" destId="{63743F1C-B42C-4781-B5E0-67BB31F00BDC}" srcOrd="2" destOrd="0" presId="urn:microsoft.com/office/officeart/2005/8/layout/lProcess2"/>
    <dgm:cxn modelId="{33441024-39D9-4131-A9B4-E555356819D8}" type="presParOf" srcId="{63743F1C-B42C-4781-B5E0-67BB31F00BDC}" destId="{E95F511B-BA74-4578-940D-AFA01EEBB33F}" srcOrd="0" destOrd="0" presId="urn:microsoft.com/office/officeart/2005/8/layout/lProcess2"/>
    <dgm:cxn modelId="{A34DB06B-05D2-41EF-BCAF-E38F3FB81041}" type="presParOf" srcId="{E95F511B-BA74-4578-940D-AFA01EEBB33F}" destId="{8E3025BF-1D60-46C7-BF51-FC58353543F1}" srcOrd="0" destOrd="0" presId="urn:microsoft.com/office/officeart/2005/8/layout/lProcess2"/>
    <dgm:cxn modelId="{6100BDE2-3792-4E43-AB52-F91A3D2FF4F1}" type="presParOf" srcId="{E95F511B-BA74-4578-940D-AFA01EEBB33F}" destId="{B18BCAEF-D12F-43EC-85F0-E7F9AC796C69}" srcOrd="1" destOrd="0" presId="urn:microsoft.com/office/officeart/2005/8/layout/lProcess2"/>
    <dgm:cxn modelId="{D304464D-B71A-4113-9B92-C00165E8AA07}" type="presParOf" srcId="{E95F511B-BA74-4578-940D-AFA01EEBB33F}" destId="{6DCFAA03-18B8-48CC-B555-1613E437BA75}" srcOrd="2" destOrd="0" presId="urn:microsoft.com/office/officeart/2005/8/layout/lProcess2"/>
    <dgm:cxn modelId="{712E040B-6A7A-4978-8BD8-DD841BEDDA4C}" type="presParOf" srcId="{24ECE11C-ED11-4090-A7FE-0D65F9B70D36}" destId="{E8FF0E6C-825F-49FB-B21F-F5444F5160DC}" srcOrd="3" destOrd="0" presId="urn:microsoft.com/office/officeart/2005/8/layout/lProcess2"/>
    <dgm:cxn modelId="{2B48E7C9-E011-4597-834E-6893D5F90515}" type="presParOf" srcId="{24ECE11C-ED11-4090-A7FE-0D65F9B70D36}" destId="{36FF721D-936E-4A49-8890-E586B2BFDE9B}" srcOrd="4" destOrd="0" presId="urn:microsoft.com/office/officeart/2005/8/layout/lProcess2"/>
    <dgm:cxn modelId="{20D71EA0-F624-4807-AE3B-5F9BEC1FBEBA}" type="presParOf" srcId="{36FF721D-936E-4A49-8890-E586B2BFDE9B}" destId="{54CA75F9-E2DB-4551-AF57-0A0ECE11846A}" srcOrd="0" destOrd="0" presId="urn:microsoft.com/office/officeart/2005/8/layout/lProcess2"/>
    <dgm:cxn modelId="{74F6D5B0-F8C7-4EEA-BB45-819F0F91E21D}" type="presParOf" srcId="{36FF721D-936E-4A49-8890-E586B2BFDE9B}" destId="{384F7140-085E-4DD1-BCD2-97842DB56C55}" srcOrd="1" destOrd="0" presId="urn:microsoft.com/office/officeart/2005/8/layout/lProcess2"/>
    <dgm:cxn modelId="{54AD9DD6-479F-462F-BAFF-9280C8AE8017}" type="presParOf" srcId="{36FF721D-936E-4A49-8890-E586B2BFDE9B}" destId="{E75A8BEB-958D-4153-A3F6-6A91B367C642}" srcOrd="2" destOrd="0" presId="urn:microsoft.com/office/officeart/2005/8/layout/lProcess2"/>
    <dgm:cxn modelId="{7F4507F1-315B-4CB8-9B22-3EDA5DF778AC}" type="presParOf" srcId="{E75A8BEB-958D-4153-A3F6-6A91B367C642}" destId="{E1C96A30-335C-4252-9248-CD4AFCE55CEB}" srcOrd="0" destOrd="0" presId="urn:microsoft.com/office/officeart/2005/8/layout/lProcess2"/>
    <dgm:cxn modelId="{EE6157FE-1E90-436C-8620-F7FB17F2082B}" type="presParOf" srcId="{E1C96A30-335C-4252-9248-CD4AFCE55CEB}" destId="{CBCC6FE2-9EC2-41B5-8648-BDC49131D8D9}" srcOrd="0" destOrd="0" presId="urn:microsoft.com/office/officeart/2005/8/layout/lProcess2"/>
    <dgm:cxn modelId="{6B4DE2A9-379E-40EF-9E57-D4750C5C6706}" type="presParOf" srcId="{E1C96A30-335C-4252-9248-CD4AFCE55CEB}" destId="{BDFBE5A4-EED0-45FB-A739-84BEA89B819F}" srcOrd="1" destOrd="0" presId="urn:microsoft.com/office/officeart/2005/8/layout/lProcess2"/>
    <dgm:cxn modelId="{B8077B2E-659D-4634-8C6C-4C18E0BCF3EF}" type="presParOf" srcId="{E1C96A30-335C-4252-9248-CD4AFCE55CEB}" destId="{8ADDDE7A-7575-493D-AE95-C0BB4BA8DA9B}" srcOrd="2" destOrd="0" presId="urn:microsoft.com/office/officeart/2005/8/layout/lProcess2"/>
    <dgm:cxn modelId="{323F6E19-02A0-4BC1-8B36-4A4BDF7B09FC}" type="presParOf" srcId="{24ECE11C-ED11-4090-A7FE-0D65F9B70D36}" destId="{F8AEA3E8-ECC7-46BA-9876-DD4BC229E231}" srcOrd="5" destOrd="0" presId="urn:microsoft.com/office/officeart/2005/8/layout/lProcess2"/>
    <dgm:cxn modelId="{A1BF2FD7-9DD5-43C8-BA67-BC24A99CF61B}" type="presParOf" srcId="{24ECE11C-ED11-4090-A7FE-0D65F9B70D36}" destId="{27D2490C-786A-4142-BBBF-34A2E21EF428}" srcOrd="6" destOrd="0" presId="urn:microsoft.com/office/officeart/2005/8/layout/lProcess2"/>
    <dgm:cxn modelId="{200361FB-860D-45D8-8DB0-EBE78D0567CF}" type="presParOf" srcId="{27D2490C-786A-4142-BBBF-34A2E21EF428}" destId="{6C289463-1D5B-4E06-8568-FA2A1DF25455}" srcOrd="0" destOrd="0" presId="urn:microsoft.com/office/officeart/2005/8/layout/lProcess2"/>
    <dgm:cxn modelId="{1E878CE2-A313-4A36-81EF-7BAC6A9ADDCB}" type="presParOf" srcId="{27D2490C-786A-4142-BBBF-34A2E21EF428}" destId="{8021164F-F206-4237-9341-4E7AEA0AC5CD}" srcOrd="1" destOrd="0" presId="urn:microsoft.com/office/officeart/2005/8/layout/lProcess2"/>
    <dgm:cxn modelId="{20300F66-CD79-4808-A210-A67CE963F227}" type="presParOf" srcId="{27D2490C-786A-4142-BBBF-34A2E21EF428}" destId="{86BAEE46-2CBB-4484-9130-B471317E722C}" srcOrd="2" destOrd="0" presId="urn:microsoft.com/office/officeart/2005/8/layout/lProcess2"/>
    <dgm:cxn modelId="{3E0FC81B-96A4-40D8-85BB-9BC14833C97D}" type="presParOf" srcId="{86BAEE46-2CBB-4484-9130-B471317E722C}" destId="{5027BB6F-4B96-4834-B99A-97F527501AF5}" srcOrd="0" destOrd="0" presId="urn:microsoft.com/office/officeart/2005/8/layout/lProcess2"/>
    <dgm:cxn modelId="{BE84A67E-8E49-4BE0-9DAF-88EF477A026E}" type="presParOf" srcId="{5027BB6F-4B96-4834-B99A-97F527501AF5}" destId="{DA5C817A-DCFB-4244-AE39-09B5DC7AF0E3}" srcOrd="0" destOrd="0" presId="urn:microsoft.com/office/officeart/2005/8/layout/lProcess2"/>
    <dgm:cxn modelId="{15F5F81E-6FDC-4A0C-B346-B30734AA1E42}" type="presParOf" srcId="{5027BB6F-4B96-4834-B99A-97F527501AF5}" destId="{213BDA52-DA01-49CF-9404-63C20612A454}" srcOrd="1" destOrd="0" presId="urn:microsoft.com/office/officeart/2005/8/layout/lProcess2"/>
    <dgm:cxn modelId="{F840C3CD-311C-4443-A85B-0CCBA4950A49}" type="presParOf" srcId="{5027BB6F-4B96-4834-B99A-97F527501AF5}" destId="{619B17FF-0677-42B0-AAF5-B3AE37E5132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CF41F-8823-4744-A3FF-ABFEC450914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BCE0E-F75B-4765-8A41-90A7413E90C4}">
      <dgm:prSet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Recommendation </a:t>
          </a:r>
          <a:r>
            <a:rPr lang="en-GB" sz="20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adopted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dirty="0">
              <a:solidFill>
                <a:schemeClr val="bg1"/>
              </a:solidFill>
            </a:rPr>
            <a:t>by the Council in Nov. 2019 </a:t>
          </a:r>
        </a:p>
        <a:p>
          <a:endParaRPr lang="en-US" sz="2000" dirty="0">
            <a:solidFill>
              <a:schemeClr val="bg1"/>
            </a:solidFill>
          </a:endParaRPr>
        </a:p>
      </dgm:t>
    </dgm:pt>
    <dgm:pt modelId="{E82FF6EE-E63A-4E84-9050-09320C00DF11}" type="parTrans" cxnId="{F2228C3E-244D-45CB-A344-5B8860B16324}">
      <dgm:prSet/>
      <dgm:spPr/>
      <dgm:t>
        <a:bodyPr/>
        <a:lstStyle/>
        <a:p>
          <a:endParaRPr lang="en-US"/>
        </a:p>
      </dgm:t>
    </dgm:pt>
    <dgm:pt modelId="{C4CAA5EC-742E-47CE-8A39-2DB3C82AA549}" type="sibTrans" cxnId="{F2228C3E-244D-45CB-A344-5B8860B16324}">
      <dgm:prSet/>
      <dgm:spPr/>
      <dgm:t>
        <a:bodyPr/>
        <a:lstStyle/>
        <a:p>
          <a:endParaRPr lang="en-US"/>
        </a:p>
      </dgm:t>
    </dgm:pt>
    <dgm:pt modelId="{67EC23F6-2F6F-4FCB-91B1-A2BE7B501991}">
      <dgm:prSet custT="1"/>
      <dgm:spPr/>
      <dgm:t>
        <a:bodyPr/>
        <a:lstStyle/>
        <a:p>
          <a:r>
            <a:rPr lang="en-GB" sz="2000" dirty="0"/>
            <a:t>A </a:t>
          </a:r>
          <a:r>
            <a:rPr lang="en-GB" sz="2000" b="1" u="sng" dirty="0"/>
            <a:t>Monitoring framework </a:t>
          </a:r>
          <a:r>
            <a:rPr lang="en-GB" sz="2000" dirty="0"/>
            <a:t>with indicators covering all dimensions was developed since 2020 </a:t>
          </a:r>
        </a:p>
      </dgm:t>
    </dgm:pt>
    <dgm:pt modelId="{40048ED3-3ABF-42F5-92F2-54BAD0014DFA}" type="parTrans" cxnId="{DE77E80A-0A4F-410B-9D42-81F6A71CE2DC}">
      <dgm:prSet/>
      <dgm:spPr/>
      <dgm:t>
        <a:bodyPr/>
        <a:lstStyle/>
        <a:p>
          <a:endParaRPr lang="en-US"/>
        </a:p>
      </dgm:t>
    </dgm:pt>
    <dgm:pt modelId="{5E6E06D8-4D02-4B26-AFF3-515E5639C5B8}" type="sibTrans" cxnId="{DE77E80A-0A4F-410B-9D42-81F6A71CE2DC}">
      <dgm:prSet/>
      <dgm:spPr/>
      <dgm:t>
        <a:bodyPr/>
        <a:lstStyle/>
        <a:p>
          <a:endParaRPr lang="en-US"/>
        </a:p>
      </dgm:t>
    </dgm:pt>
    <dgm:pt modelId="{231FD569-0DA8-4C9E-8B47-B617D840421A}">
      <dgm:prSet custT="1"/>
      <dgm:spPr/>
      <dgm:t>
        <a:bodyPr/>
        <a:lstStyle/>
        <a:p>
          <a:r>
            <a:rPr lang="en-GB" sz="2000" dirty="0"/>
            <a:t>Member States recommended to:</a:t>
          </a:r>
        </a:p>
        <a:p>
          <a:r>
            <a:rPr lang="en-GB" sz="2000" i="1" dirty="0"/>
            <a:t>implement the principles set out in this Recommendation and [to] </a:t>
          </a:r>
          <a:r>
            <a:rPr lang="en-GB" sz="2000" b="1" i="1" u="sng" dirty="0"/>
            <a:t>submit a plan</a:t>
          </a:r>
          <a:r>
            <a:rPr lang="en-GB" sz="2000" b="1" i="1" u="none" dirty="0"/>
            <a:t> </a:t>
          </a:r>
          <a:r>
            <a:rPr lang="en-GB" sz="2000" b="1" i="1" dirty="0"/>
            <a:t>by  May 2021</a:t>
          </a:r>
          <a:endParaRPr lang="en-US" sz="2000" dirty="0">
            <a:solidFill>
              <a:schemeClr val="bg1"/>
            </a:solidFill>
          </a:endParaRPr>
        </a:p>
      </dgm:t>
    </dgm:pt>
    <dgm:pt modelId="{9DFEDA33-0B1C-4DD5-B272-A62A345CFA65}" type="parTrans" cxnId="{2980370E-F2BF-4764-BC00-D08006003870}">
      <dgm:prSet/>
      <dgm:spPr/>
      <dgm:t>
        <a:bodyPr/>
        <a:lstStyle/>
        <a:p>
          <a:endParaRPr lang="en-US"/>
        </a:p>
      </dgm:t>
    </dgm:pt>
    <dgm:pt modelId="{00977FB0-0059-4736-83E2-22C2C5F9BA72}" type="sibTrans" cxnId="{2980370E-F2BF-4764-BC00-D08006003870}">
      <dgm:prSet/>
      <dgm:spPr/>
      <dgm:t>
        <a:bodyPr/>
        <a:lstStyle/>
        <a:p>
          <a:endParaRPr lang="en-US"/>
        </a:p>
      </dgm:t>
    </dgm:pt>
    <dgm:pt modelId="{06B6A109-3651-4EB6-ABCB-96A7497B6B67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Commission </a:t>
          </a:r>
          <a:r>
            <a:rPr lang="en-GB" sz="2000" b="1" dirty="0">
              <a:solidFill>
                <a:schemeClr val="bg1"/>
              </a:solidFill>
            </a:rPr>
            <a:t>reviewed the implementation </a:t>
          </a:r>
          <a:r>
            <a:rPr lang="en-GB" sz="2000" dirty="0">
              <a:solidFill>
                <a:schemeClr val="bg1"/>
              </a:solidFill>
            </a:rPr>
            <a:t>of the Recommendation </a:t>
          </a:r>
          <a:r>
            <a:rPr lang="fr-BE" sz="2000" dirty="0">
              <a:solidFill>
                <a:schemeClr val="bg1"/>
              </a:solidFill>
            </a:rPr>
            <a:t>in a </a:t>
          </a:r>
          <a:r>
            <a:rPr lang="fr-BE" sz="2000" b="1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Report</a:t>
          </a:r>
          <a:r>
            <a:rPr lang="fr-BE" sz="2000" dirty="0">
              <a:solidFill>
                <a:schemeClr val="bg1"/>
              </a:solidFill>
            </a:rPr>
            <a:t> to the Council in </a:t>
          </a:r>
          <a:r>
            <a:rPr lang="fr-BE" sz="2000" dirty="0" err="1">
              <a:solidFill>
                <a:schemeClr val="bg1"/>
              </a:solidFill>
            </a:rPr>
            <a:t>January</a:t>
          </a:r>
          <a:r>
            <a:rPr lang="fr-BE" sz="2000" dirty="0">
              <a:solidFill>
                <a:schemeClr val="bg1"/>
              </a:solidFill>
            </a:rPr>
            <a:t> 2023</a:t>
          </a:r>
          <a:endParaRPr lang="en-US" sz="2000" dirty="0">
            <a:solidFill>
              <a:schemeClr val="bg1"/>
            </a:solidFill>
          </a:endParaRPr>
        </a:p>
      </dgm:t>
    </dgm:pt>
    <dgm:pt modelId="{76B24AD5-AFBD-478A-94EE-A9042A7AF34B}" type="parTrans" cxnId="{E72D7C5F-E1C8-4927-8141-C59213A10F56}">
      <dgm:prSet/>
      <dgm:spPr/>
      <dgm:t>
        <a:bodyPr/>
        <a:lstStyle/>
        <a:p>
          <a:endParaRPr lang="en-US"/>
        </a:p>
      </dgm:t>
    </dgm:pt>
    <dgm:pt modelId="{3B8971B4-0FBC-4E45-85CE-BDA1033AA8FC}" type="sibTrans" cxnId="{E72D7C5F-E1C8-4927-8141-C59213A10F56}">
      <dgm:prSet/>
      <dgm:spPr/>
      <dgm:t>
        <a:bodyPr/>
        <a:lstStyle/>
        <a:p>
          <a:endParaRPr lang="en-US"/>
        </a:p>
      </dgm:t>
    </dgm:pt>
    <dgm:pt modelId="{6C2D5731-8B6D-470F-9466-EB307BA1F3E1}" type="pres">
      <dgm:prSet presAssocID="{81FCF41F-8823-4744-A3FF-ABFEC4509149}" presName="diagram" presStyleCnt="0">
        <dgm:presLayoutVars>
          <dgm:dir/>
          <dgm:resizeHandles val="exact"/>
        </dgm:presLayoutVars>
      </dgm:prSet>
      <dgm:spPr/>
    </dgm:pt>
    <dgm:pt modelId="{B17CEDD1-6CD3-4F4E-992E-18D043A371BA}" type="pres">
      <dgm:prSet presAssocID="{62FBCE0E-F75B-4765-8A41-90A7413E90C4}" presName="node" presStyleLbl="node1" presStyleIdx="0" presStyleCnt="4" custLinFactNeighborX="25286">
        <dgm:presLayoutVars>
          <dgm:bulletEnabled val="1"/>
        </dgm:presLayoutVars>
      </dgm:prSet>
      <dgm:spPr/>
    </dgm:pt>
    <dgm:pt modelId="{1C5C087F-7F67-45B2-BA27-2FEE9E045AC9}" type="pres">
      <dgm:prSet presAssocID="{C4CAA5EC-742E-47CE-8A39-2DB3C82AA549}" presName="sibTrans" presStyleCnt="0"/>
      <dgm:spPr/>
    </dgm:pt>
    <dgm:pt modelId="{53C0A7EB-2395-4625-8EAB-48BEDDFCDD7F}" type="pres">
      <dgm:prSet presAssocID="{67EC23F6-2F6F-4FCB-91B1-A2BE7B501991}" presName="node" presStyleLbl="node1" presStyleIdx="1" presStyleCnt="4" custScaleX="117996" custLinFactNeighborX="39735">
        <dgm:presLayoutVars>
          <dgm:bulletEnabled val="1"/>
        </dgm:presLayoutVars>
      </dgm:prSet>
      <dgm:spPr/>
    </dgm:pt>
    <dgm:pt modelId="{1CFAD6AB-EE21-4F9C-98DB-9E1CE86A466A}" type="pres">
      <dgm:prSet presAssocID="{5E6E06D8-4D02-4B26-AFF3-515E5639C5B8}" presName="sibTrans" presStyleCnt="0"/>
      <dgm:spPr/>
    </dgm:pt>
    <dgm:pt modelId="{94A3915E-45E3-4E67-8F88-0DF66B388497}" type="pres">
      <dgm:prSet presAssocID="{231FD569-0DA8-4C9E-8B47-B617D840421A}" presName="node" presStyleLbl="node1" presStyleIdx="2" presStyleCnt="4" custLinFactX="-100000" custLinFactY="16809" custLinFactNeighborX="-112599" custLinFactNeighborY="100000">
        <dgm:presLayoutVars>
          <dgm:bulletEnabled val="1"/>
        </dgm:presLayoutVars>
      </dgm:prSet>
      <dgm:spPr/>
    </dgm:pt>
    <dgm:pt modelId="{A16B3268-2F14-4A4F-B931-B6DF87930939}" type="pres">
      <dgm:prSet presAssocID="{00977FB0-0059-4736-83E2-22C2C5F9BA72}" presName="sibTrans" presStyleCnt="0"/>
      <dgm:spPr/>
    </dgm:pt>
    <dgm:pt modelId="{07AA0481-8FD0-4AD7-A1AE-10CCEC975735}" type="pres">
      <dgm:prSet presAssocID="{06B6A109-3651-4EB6-ABCB-96A7497B6B67}" presName="node" presStyleLbl="node1" presStyleIdx="3" presStyleCnt="4" custScaleX="121804" custLinFactNeighborX="37831" custLinFactNeighborY="13">
        <dgm:presLayoutVars>
          <dgm:bulletEnabled val="1"/>
        </dgm:presLayoutVars>
      </dgm:prSet>
      <dgm:spPr/>
    </dgm:pt>
  </dgm:ptLst>
  <dgm:cxnLst>
    <dgm:cxn modelId="{DE77E80A-0A4F-410B-9D42-81F6A71CE2DC}" srcId="{81FCF41F-8823-4744-A3FF-ABFEC4509149}" destId="{67EC23F6-2F6F-4FCB-91B1-A2BE7B501991}" srcOrd="1" destOrd="0" parTransId="{40048ED3-3ABF-42F5-92F2-54BAD0014DFA}" sibTransId="{5E6E06D8-4D02-4B26-AFF3-515E5639C5B8}"/>
    <dgm:cxn modelId="{2980370E-F2BF-4764-BC00-D08006003870}" srcId="{81FCF41F-8823-4744-A3FF-ABFEC4509149}" destId="{231FD569-0DA8-4C9E-8B47-B617D840421A}" srcOrd="2" destOrd="0" parTransId="{9DFEDA33-0B1C-4DD5-B272-A62A345CFA65}" sibTransId="{00977FB0-0059-4736-83E2-22C2C5F9BA72}"/>
    <dgm:cxn modelId="{CF60F424-7486-46CA-A41C-4A0E20FDC9D0}" type="presOf" srcId="{06B6A109-3651-4EB6-ABCB-96A7497B6B67}" destId="{07AA0481-8FD0-4AD7-A1AE-10CCEC975735}" srcOrd="0" destOrd="0" presId="urn:microsoft.com/office/officeart/2005/8/layout/default"/>
    <dgm:cxn modelId="{F2228C3E-244D-45CB-A344-5B8860B16324}" srcId="{81FCF41F-8823-4744-A3FF-ABFEC4509149}" destId="{62FBCE0E-F75B-4765-8A41-90A7413E90C4}" srcOrd="0" destOrd="0" parTransId="{E82FF6EE-E63A-4E84-9050-09320C00DF11}" sibTransId="{C4CAA5EC-742E-47CE-8A39-2DB3C82AA549}"/>
    <dgm:cxn modelId="{E72D7C5F-E1C8-4927-8141-C59213A10F56}" srcId="{81FCF41F-8823-4744-A3FF-ABFEC4509149}" destId="{06B6A109-3651-4EB6-ABCB-96A7497B6B67}" srcOrd="3" destOrd="0" parTransId="{76B24AD5-AFBD-478A-94EE-A9042A7AF34B}" sibTransId="{3B8971B4-0FBC-4E45-85CE-BDA1033AA8FC}"/>
    <dgm:cxn modelId="{07F0277D-2793-4BC9-A7F9-C913ABE2A729}" type="presOf" srcId="{67EC23F6-2F6F-4FCB-91B1-A2BE7B501991}" destId="{53C0A7EB-2395-4625-8EAB-48BEDDFCDD7F}" srcOrd="0" destOrd="0" presId="urn:microsoft.com/office/officeart/2005/8/layout/default"/>
    <dgm:cxn modelId="{69549E87-80D3-4CEC-9903-3793707B004B}" type="presOf" srcId="{231FD569-0DA8-4C9E-8B47-B617D840421A}" destId="{94A3915E-45E3-4E67-8F88-0DF66B388497}" srcOrd="0" destOrd="0" presId="urn:microsoft.com/office/officeart/2005/8/layout/default"/>
    <dgm:cxn modelId="{199C1AA1-BCB6-491F-BC0B-4839B1271C07}" type="presOf" srcId="{62FBCE0E-F75B-4765-8A41-90A7413E90C4}" destId="{B17CEDD1-6CD3-4F4E-992E-18D043A371BA}" srcOrd="0" destOrd="0" presId="urn:microsoft.com/office/officeart/2005/8/layout/default"/>
    <dgm:cxn modelId="{067669D4-C130-4BB9-8D95-7E8117F83FDC}" type="presOf" srcId="{81FCF41F-8823-4744-A3FF-ABFEC4509149}" destId="{6C2D5731-8B6D-470F-9466-EB307BA1F3E1}" srcOrd="0" destOrd="0" presId="urn:microsoft.com/office/officeart/2005/8/layout/default"/>
    <dgm:cxn modelId="{58DE9F2C-F1A4-4DBA-9CAF-B633AFA2147B}" type="presParOf" srcId="{6C2D5731-8B6D-470F-9466-EB307BA1F3E1}" destId="{B17CEDD1-6CD3-4F4E-992E-18D043A371BA}" srcOrd="0" destOrd="0" presId="urn:microsoft.com/office/officeart/2005/8/layout/default"/>
    <dgm:cxn modelId="{C60B71F7-4F94-4696-B27C-27710615AAB9}" type="presParOf" srcId="{6C2D5731-8B6D-470F-9466-EB307BA1F3E1}" destId="{1C5C087F-7F67-45B2-BA27-2FEE9E045AC9}" srcOrd="1" destOrd="0" presId="urn:microsoft.com/office/officeart/2005/8/layout/default"/>
    <dgm:cxn modelId="{1FC1627E-6BF8-49A3-9ED6-361E225B7F6E}" type="presParOf" srcId="{6C2D5731-8B6D-470F-9466-EB307BA1F3E1}" destId="{53C0A7EB-2395-4625-8EAB-48BEDDFCDD7F}" srcOrd="2" destOrd="0" presId="urn:microsoft.com/office/officeart/2005/8/layout/default"/>
    <dgm:cxn modelId="{AC762F55-46E1-4912-AC89-038591D60DAC}" type="presParOf" srcId="{6C2D5731-8B6D-470F-9466-EB307BA1F3E1}" destId="{1CFAD6AB-EE21-4F9C-98DB-9E1CE86A466A}" srcOrd="3" destOrd="0" presId="urn:microsoft.com/office/officeart/2005/8/layout/default"/>
    <dgm:cxn modelId="{350E726A-A13E-4393-AEB1-79FAB13E6C7F}" type="presParOf" srcId="{6C2D5731-8B6D-470F-9466-EB307BA1F3E1}" destId="{94A3915E-45E3-4E67-8F88-0DF66B388497}" srcOrd="4" destOrd="0" presId="urn:microsoft.com/office/officeart/2005/8/layout/default"/>
    <dgm:cxn modelId="{F7F1F43F-495F-4092-ACBD-0F5C8FCCE91B}" type="presParOf" srcId="{6C2D5731-8B6D-470F-9466-EB307BA1F3E1}" destId="{A16B3268-2F14-4A4F-B931-B6DF87930939}" srcOrd="5" destOrd="0" presId="urn:microsoft.com/office/officeart/2005/8/layout/default"/>
    <dgm:cxn modelId="{A11FB3A1-D295-4EB7-9B5F-017C6F72DDB3}" type="presParOf" srcId="{6C2D5731-8B6D-470F-9466-EB307BA1F3E1}" destId="{07AA0481-8FD0-4AD7-A1AE-10CCEC97573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D88CF-448D-4BDC-A5D7-FB751748D905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087E5-D444-4A90-9DE2-862F56B247B0}">
      <dgm:prSet/>
      <dgm:spPr/>
      <dgm:t>
        <a:bodyPr/>
        <a:lstStyle/>
        <a:p>
          <a:r>
            <a:rPr lang="en-US" dirty="0"/>
            <a:t>Numbers of workers or self-employed people still </a:t>
          </a:r>
          <a:r>
            <a:rPr lang="en-US" b="1" dirty="0"/>
            <a:t>left without </a:t>
          </a:r>
          <a:r>
            <a:rPr lang="en-US" dirty="0"/>
            <a:t>sufficient access</a:t>
          </a:r>
        </a:p>
      </dgm:t>
    </dgm:pt>
    <dgm:pt modelId="{A480D8FE-92C6-4704-91C2-BE31D1C20D9E}" type="parTrans" cxnId="{4EF6DDB2-CC99-489F-BCAA-E6A850A67528}">
      <dgm:prSet/>
      <dgm:spPr/>
      <dgm:t>
        <a:bodyPr/>
        <a:lstStyle/>
        <a:p>
          <a:endParaRPr lang="en-US"/>
        </a:p>
      </dgm:t>
    </dgm:pt>
    <dgm:pt modelId="{81BF9057-BD1A-4361-BC70-0C4EC844F2E3}" type="sibTrans" cxnId="{4EF6DDB2-CC99-489F-BCAA-E6A850A67528}">
      <dgm:prSet/>
      <dgm:spPr/>
      <dgm:t>
        <a:bodyPr/>
        <a:lstStyle/>
        <a:p>
          <a:endParaRPr lang="en-US"/>
        </a:p>
      </dgm:t>
    </dgm:pt>
    <dgm:pt modelId="{4F615C4A-6BE1-48FE-B339-14E022E9A1FA}">
      <dgm:prSet/>
      <dgm:spPr/>
      <dgm:t>
        <a:bodyPr/>
        <a:lstStyle/>
        <a:p>
          <a:r>
            <a:rPr lang="en-US" b="1" dirty="0"/>
            <a:t>Mixed picture </a:t>
          </a:r>
          <a:r>
            <a:rPr lang="en-US" dirty="0"/>
            <a:t>regarding implementation; level of </a:t>
          </a:r>
          <a:r>
            <a:rPr lang="en-US" b="1" dirty="0"/>
            <a:t>ambition varies significantly </a:t>
          </a:r>
          <a:r>
            <a:rPr lang="en-US" dirty="0"/>
            <a:t>across Member States</a:t>
          </a:r>
        </a:p>
      </dgm:t>
    </dgm:pt>
    <dgm:pt modelId="{4682214F-1A40-46C3-A357-18814749E548}" type="parTrans" cxnId="{0D3DF6B1-1705-4536-9ECC-6227D5E7F64E}">
      <dgm:prSet/>
      <dgm:spPr/>
      <dgm:t>
        <a:bodyPr/>
        <a:lstStyle/>
        <a:p>
          <a:endParaRPr lang="en-US"/>
        </a:p>
      </dgm:t>
    </dgm:pt>
    <dgm:pt modelId="{9271EB2D-4A45-42B8-8D79-31FD86053F5B}" type="sibTrans" cxnId="{0D3DF6B1-1705-4536-9ECC-6227D5E7F64E}">
      <dgm:prSet/>
      <dgm:spPr/>
      <dgm:t>
        <a:bodyPr/>
        <a:lstStyle/>
        <a:p>
          <a:endParaRPr lang="en-US"/>
        </a:p>
      </dgm:t>
    </dgm:pt>
    <dgm:pt modelId="{1B449CB9-4F54-4CA9-82E3-78E5BFC3E2D7}">
      <dgm:prSet/>
      <dgm:spPr/>
      <dgm:t>
        <a:bodyPr/>
        <a:lstStyle/>
        <a:p>
          <a:r>
            <a:rPr lang="en-US" dirty="0"/>
            <a:t>With a few exceptions, most Member States </a:t>
          </a:r>
          <a:r>
            <a:rPr lang="en-US" b="1" dirty="0"/>
            <a:t>do not aim to address all </a:t>
          </a:r>
          <a:r>
            <a:rPr lang="en-US" dirty="0"/>
            <a:t>existing gaps in access</a:t>
          </a:r>
        </a:p>
      </dgm:t>
    </dgm:pt>
    <dgm:pt modelId="{2896CCFF-6560-4332-A22B-27235F2258A0}" type="parTrans" cxnId="{508ED8CB-3B5D-431F-810D-F6574825B588}">
      <dgm:prSet/>
      <dgm:spPr/>
      <dgm:t>
        <a:bodyPr/>
        <a:lstStyle/>
        <a:p>
          <a:endParaRPr lang="en-US"/>
        </a:p>
      </dgm:t>
    </dgm:pt>
    <dgm:pt modelId="{084C0402-6878-45BE-945D-FED458158457}" type="sibTrans" cxnId="{508ED8CB-3B5D-431F-810D-F6574825B588}">
      <dgm:prSet/>
      <dgm:spPr/>
      <dgm:t>
        <a:bodyPr/>
        <a:lstStyle/>
        <a:p>
          <a:endParaRPr lang="en-US"/>
        </a:p>
      </dgm:t>
    </dgm:pt>
    <dgm:pt modelId="{87E8565C-426C-4C3D-ACC9-FFE8D4999F94}">
      <dgm:prSet/>
      <dgm:spPr/>
      <dgm:t>
        <a:bodyPr/>
        <a:lstStyle/>
        <a:p>
          <a:r>
            <a:rPr lang="en-US" b="1" dirty="0"/>
            <a:t>Starting point is very diverse </a:t>
          </a:r>
          <a:r>
            <a:rPr lang="en-US" dirty="0"/>
            <a:t>–fewer commitments to new structural reforms in Member states with already universal/generous systems </a:t>
          </a:r>
        </a:p>
      </dgm:t>
    </dgm:pt>
    <dgm:pt modelId="{680CDE79-06AC-48D5-913B-3BBFF73DE5AF}" type="parTrans" cxnId="{80DC66CB-70F9-499F-A6E0-5342A8986954}">
      <dgm:prSet/>
      <dgm:spPr/>
      <dgm:t>
        <a:bodyPr/>
        <a:lstStyle/>
        <a:p>
          <a:endParaRPr lang="en-US"/>
        </a:p>
      </dgm:t>
    </dgm:pt>
    <dgm:pt modelId="{BFAE8AC4-9D9B-40C5-A8F1-8842A21B6622}" type="sibTrans" cxnId="{80DC66CB-70F9-499F-A6E0-5342A8986954}">
      <dgm:prSet/>
      <dgm:spPr/>
      <dgm:t>
        <a:bodyPr/>
        <a:lstStyle/>
        <a:p>
          <a:endParaRPr lang="en-US"/>
        </a:p>
      </dgm:t>
    </dgm:pt>
    <dgm:pt modelId="{05E806DE-DBA4-445F-8343-BBBB82E1A467}">
      <dgm:prSet/>
      <dgm:spPr/>
      <dgm:t>
        <a:bodyPr/>
        <a:lstStyle/>
        <a:p>
          <a:r>
            <a:rPr lang="en-US" dirty="0"/>
            <a:t>Some </a:t>
          </a:r>
          <a:r>
            <a:rPr lang="en-US" b="1" dirty="0"/>
            <a:t>ambitious reforms </a:t>
          </a:r>
          <a:r>
            <a:rPr lang="en-US" dirty="0"/>
            <a:t>(focused on </a:t>
          </a:r>
          <a:r>
            <a:rPr lang="en-US" b="1" dirty="0"/>
            <a:t>formal coverage</a:t>
          </a:r>
          <a:r>
            <a:rPr lang="en-US" dirty="0"/>
            <a:t>) in half of the Member States…often about </a:t>
          </a:r>
          <a:r>
            <a:rPr lang="en-US" b="1" dirty="0"/>
            <a:t>self-employed</a:t>
          </a:r>
        </a:p>
      </dgm:t>
    </dgm:pt>
    <dgm:pt modelId="{78577492-657E-4F16-9D4D-2879FB3AE958}" type="parTrans" cxnId="{C9DFA595-2BC3-4664-A258-5605874EB901}">
      <dgm:prSet/>
      <dgm:spPr/>
      <dgm:t>
        <a:bodyPr/>
        <a:lstStyle/>
        <a:p>
          <a:endParaRPr lang="en-US"/>
        </a:p>
      </dgm:t>
    </dgm:pt>
    <dgm:pt modelId="{484EAFF0-32F1-412E-9C9D-EF20B638514A}" type="sibTrans" cxnId="{C9DFA595-2BC3-4664-A258-5605874EB901}">
      <dgm:prSet/>
      <dgm:spPr/>
      <dgm:t>
        <a:bodyPr/>
        <a:lstStyle/>
        <a:p>
          <a:endParaRPr lang="en-US"/>
        </a:p>
      </dgm:t>
    </dgm:pt>
    <dgm:pt modelId="{ACFD19F8-4F19-48CB-8EE3-FB89BF1A6234}">
      <dgm:prSet/>
      <dgm:spPr/>
      <dgm:t>
        <a:bodyPr/>
        <a:lstStyle/>
        <a:p>
          <a:r>
            <a:rPr lang="en-US" dirty="0"/>
            <a:t>…but </a:t>
          </a:r>
          <a:r>
            <a:rPr lang="en-US" b="1" dirty="0"/>
            <a:t>not in a number of </a:t>
          </a:r>
          <a:r>
            <a:rPr lang="en-US" dirty="0"/>
            <a:t>Member states where non-standard workers and self-employed are still not (adequately) covered</a:t>
          </a:r>
        </a:p>
      </dgm:t>
    </dgm:pt>
    <dgm:pt modelId="{02588E5A-120F-46E7-B4AA-E4C422836B5E}" type="parTrans" cxnId="{E17FBC59-A2CF-45E0-8AFB-99DD457586D2}">
      <dgm:prSet/>
      <dgm:spPr/>
      <dgm:t>
        <a:bodyPr/>
        <a:lstStyle/>
        <a:p>
          <a:endParaRPr lang="en-US"/>
        </a:p>
      </dgm:t>
    </dgm:pt>
    <dgm:pt modelId="{E0EB3746-034D-4CF0-9E40-819970049B8B}" type="sibTrans" cxnId="{E17FBC59-A2CF-45E0-8AFB-99DD457586D2}">
      <dgm:prSet/>
      <dgm:spPr/>
      <dgm:t>
        <a:bodyPr/>
        <a:lstStyle/>
        <a:p>
          <a:endParaRPr lang="en-US"/>
        </a:p>
      </dgm:t>
    </dgm:pt>
    <dgm:pt modelId="{92968FC0-D241-4D26-8266-670DA0D11D76}" type="pres">
      <dgm:prSet presAssocID="{53AD88CF-448D-4BDC-A5D7-FB751748D905}" presName="diagram" presStyleCnt="0">
        <dgm:presLayoutVars>
          <dgm:dir/>
          <dgm:resizeHandles val="exact"/>
        </dgm:presLayoutVars>
      </dgm:prSet>
      <dgm:spPr/>
    </dgm:pt>
    <dgm:pt modelId="{D39B69B5-7646-4E4A-B736-5CE44E97A917}" type="pres">
      <dgm:prSet presAssocID="{402087E5-D444-4A90-9DE2-862F56B247B0}" presName="node" presStyleLbl="node1" presStyleIdx="0" presStyleCnt="6">
        <dgm:presLayoutVars>
          <dgm:bulletEnabled val="1"/>
        </dgm:presLayoutVars>
      </dgm:prSet>
      <dgm:spPr/>
    </dgm:pt>
    <dgm:pt modelId="{F465EA97-721D-44F9-AD8C-3049A74DD71C}" type="pres">
      <dgm:prSet presAssocID="{81BF9057-BD1A-4361-BC70-0C4EC844F2E3}" presName="sibTrans" presStyleCnt="0"/>
      <dgm:spPr/>
    </dgm:pt>
    <dgm:pt modelId="{977594FE-B85D-448B-8730-9B84A98B5269}" type="pres">
      <dgm:prSet presAssocID="{4F615C4A-6BE1-48FE-B339-14E022E9A1FA}" presName="node" presStyleLbl="node1" presStyleIdx="1" presStyleCnt="6">
        <dgm:presLayoutVars>
          <dgm:bulletEnabled val="1"/>
        </dgm:presLayoutVars>
      </dgm:prSet>
      <dgm:spPr/>
    </dgm:pt>
    <dgm:pt modelId="{5E5C7B84-B967-40DB-88FD-D1085078710C}" type="pres">
      <dgm:prSet presAssocID="{9271EB2D-4A45-42B8-8D79-31FD86053F5B}" presName="sibTrans" presStyleCnt="0"/>
      <dgm:spPr/>
    </dgm:pt>
    <dgm:pt modelId="{054FFFFA-F897-4DBE-85A3-9614F14ECFD5}" type="pres">
      <dgm:prSet presAssocID="{1B449CB9-4F54-4CA9-82E3-78E5BFC3E2D7}" presName="node" presStyleLbl="node1" presStyleIdx="2" presStyleCnt="6">
        <dgm:presLayoutVars>
          <dgm:bulletEnabled val="1"/>
        </dgm:presLayoutVars>
      </dgm:prSet>
      <dgm:spPr/>
    </dgm:pt>
    <dgm:pt modelId="{04FBB06B-1580-44B8-B000-F6B21D05ABD2}" type="pres">
      <dgm:prSet presAssocID="{084C0402-6878-45BE-945D-FED458158457}" presName="sibTrans" presStyleCnt="0"/>
      <dgm:spPr/>
    </dgm:pt>
    <dgm:pt modelId="{2844B15D-4929-41D1-8524-904C6B2DDFF5}" type="pres">
      <dgm:prSet presAssocID="{87E8565C-426C-4C3D-ACC9-FFE8D4999F94}" presName="node" presStyleLbl="node1" presStyleIdx="3" presStyleCnt="6">
        <dgm:presLayoutVars>
          <dgm:bulletEnabled val="1"/>
        </dgm:presLayoutVars>
      </dgm:prSet>
      <dgm:spPr/>
    </dgm:pt>
    <dgm:pt modelId="{F7205CBB-925A-4244-BB01-82286F21E74A}" type="pres">
      <dgm:prSet presAssocID="{BFAE8AC4-9D9B-40C5-A8F1-8842A21B6622}" presName="sibTrans" presStyleCnt="0"/>
      <dgm:spPr/>
    </dgm:pt>
    <dgm:pt modelId="{5BB7EC1D-9A1E-4572-B234-1FDEF73845A2}" type="pres">
      <dgm:prSet presAssocID="{05E806DE-DBA4-445F-8343-BBBB82E1A467}" presName="node" presStyleLbl="node1" presStyleIdx="4" presStyleCnt="6">
        <dgm:presLayoutVars>
          <dgm:bulletEnabled val="1"/>
        </dgm:presLayoutVars>
      </dgm:prSet>
      <dgm:spPr/>
    </dgm:pt>
    <dgm:pt modelId="{6D1F78B3-4621-4241-91AA-D83456FA4CF8}" type="pres">
      <dgm:prSet presAssocID="{484EAFF0-32F1-412E-9C9D-EF20B638514A}" presName="sibTrans" presStyleCnt="0"/>
      <dgm:spPr/>
    </dgm:pt>
    <dgm:pt modelId="{70BE04E6-ED02-4644-974A-6A267A87F788}" type="pres">
      <dgm:prSet presAssocID="{ACFD19F8-4F19-48CB-8EE3-FB89BF1A6234}" presName="node" presStyleLbl="node1" presStyleIdx="5" presStyleCnt="6">
        <dgm:presLayoutVars>
          <dgm:bulletEnabled val="1"/>
        </dgm:presLayoutVars>
      </dgm:prSet>
      <dgm:spPr/>
    </dgm:pt>
  </dgm:ptLst>
  <dgm:cxnLst>
    <dgm:cxn modelId="{E6424D45-1AE6-4C30-9FF0-2CF6430CBB81}" type="presOf" srcId="{87E8565C-426C-4C3D-ACC9-FFE8D4999F94}" destId="{2844B15D-4929-41D1-8524-904C6B2DDFF5}" srcOrd="0" destOrd="0" presId="urn:microsoft.com/office/officeart/2005/8/layout/default"/>
    <dgm:cxn modelId="{C03E0355-D032-4714-B416-24DADDAB03E5}" type="presOf" srcId="{ACFD19F8-4F19-48CB-8EE3-FB89BF1A6234}" destId="{70BE04E6-ED02-4644-974A-6A267A87F788}" srcOrd="0" destOrd="0" presId="urn:microsoft.com/office/officeart/2005/8/layout/default"/>
    <dgm:cxn modelId="{59FCF058-6471-4F7D-A68C-AF7695D3EAD2}" type="presOf" srcId="{1B449CB9-4F54-4CA9-82E3-78E5BFC3E2D7}" destId="{054FFFFA-F897-4DBE-85A3-9614F14ECFD5}" srcOrd="0" destOrd="0" presId="urn:microsoft.com/office/officeart/2005/8/layout/default"/>
    <dgm:cxn modelId="{75B89E79-BFFF-4676-B8A9-1BDF34FF6982}" type="presOf" srcId="{402087E5-D444-4A90-9DE2-862F56B247B0}" destId="{D39B69B5-7646-4E4A-B736-5CE44E97A917}" srcOrd="0" destOrd="0" presId="urn:microsoft.com/office/officeart/2005/8/layout/default"/>
    <dgm:cxn modelId="{E17FBC59-A2CF-45E0-8AFB-99DD457586D2}" srcId="{53AD88CF-448D-4BDC-A5D7-FB751748D905}" destId="{ACFD19F8-4F19-48CB-8EE3-FB89BF1A6234}" srcOrd="5" destOrd="0" parTransId="{02588E5A-120F-46E7-B4AA-E4C422836B5E}" sibTransId="{E0EB3746-034D-4CF0-9E40-819970049B8B}"/>
    <dgm:cxn modelId="{C9DFA595-2BC3-4664-A258-5605874EB901}" srcId="{53AD88CF-448D-4BDC-A5D7-FB751748D905}" destId="{05E806DE-DBA4-445F-8343-BBBB82E1A467}" srcOrd="4" destOrd="0" parTransId="{78577492-657E-4F16-9D4D-2879FB3AE958}" sibTransId="{484EAFF0-32F1-412E-9C9D-EF20B638514A}"/>
    <dgm:cxn modelId="{0D3DF6B1-1705-4536-9ECC-6227D5E7F64E}" srcId="{53AD88CF-448D-4BDC-A5D7-FB751748D905}" destId="{4F615C4A-6BE1-48FE-B339-14E022E9A1FA}" srcOrd="1" destOrd="0" parTransId="{4682214F-1A40-46C3-A357-18814749E548}" sibTransId="{9271EB2D-4A45-42B8-8D79-31FD86053F5B}"/>
    <dgm:cxn modelId="{4EF6DDB2-CC99-489F-BCAA-E6A850A67528}" srcId="{53AD88CF-448D-4BDC-A5D7-FB751748D905}" destId="{402087E5-D444-4A90-9DE2-862F56B247B0}" srcOrd="0" destOrd="0" parTransId="{A480D8FE-92C6-4704-91C2-BE31D1C20D9E}" sibTransId="{81BF9057-BD1A-4361-BC70-0C4EC844F2E3}"/>
    <dgm:cxn modelId="{1D4DFBB3-9D3B-450A-8EDE-D3D81031A0EC}" type="presOf" srcId="{4F615C4A-6BE1-48FE-B339-14E022E9A1FA}" destId="{977594FE-B85D-448B-8730-9B84A98B5269}" srcOrd="0" destOrd="0" presId="urn:microsoft.com/office/officeart/2005/8/layout/default"/>
    <dgm:cxn modelId="{240D8BC6-CDCD-48E5-9293-02554B6E457D}" type="presOf" srcId="{53AD88CF-448D-4BDC-A5D7-FB751748D905}" destId="{92968FC0-D241-4D26-8266-670DA0D11D76}" srcOrd="0" destOrd="0" presId="urn:microsoft.com/office/officeart/2005/8/layout/default"/>
    <dgm:cxn modelId="{8B2131CA-BB26-4648-A442-3727996499E7}" type="presOf" srcId="{05E806DE-DBA4-445F-8343-BBBB82E1A467}" destId="{5BB7EC1D-9A1E-4572-B234-1FDEF73845A2}" srcOrd="0" destOrd="0" presId="urn:microsoft.com/office/officeart/2005/8/layout/default"/>
    <dgm:cxn modelId="{80DC66CB-70F9-499F-A6E0-5342A8986954}" srcId="{53AD88CF-448D-4BDC-A5D7-FB751748D905}" destId="{87E8565C-426C-4C3D-ACC9-FFE8D4999F94}" srcOrd="3" destOrd="0" parTransId="{680CDE79-06AC-48D5-913B-3BBFF73DE5AF}" sibTransId="{BFAE8AC4-9D9B-40C5-A8F1-8842A21B6622}"/>
    <dgm:cxn modelId="{508ED8CB-3B5D-431F-810D-F6574825B588}" srcId="{53AD88CF-448D-4BDC-A5D7-FB751748D905}" destId="{1B449CB9-4F54-4CA9-82E3-78E5BFC3E2D7}" srcOrd="2" destOrd="0" parTransId="{2896CCFF-6560-4332-A22B-27235F2258A0}" sibTransId="{084C0402-6878-45BE-945D-FED458158457}"/>
    <dgm:cxn modelId="{BF51A5FC-ECB1-463C-942D-547060C4135C}" type="presParOf" srcId="{92968FC0-D241-4D26-8266-670DA0D11D76}" destId="{D39B69B5-7646-4E4A-B736-5CE44E97A917}" srcOrd="0" destOrd="0" presId="urn:microsoft.com/office/officeart/2005/8/layout/default"/>
    <dgm:cxn modelId="{4A38997B-2D4F-4D16-A34D-507CEFF8B297}" type="presParOf" srcId="{92968FC0-D241-4D26-8266-670DA0D11D76}" destId="{F465EA97-721D-44F9-AD8C-3049A74DD71C}" srcOrd="1" destOrd="0" presId="urn:microsoft.com/office/officeart/2005/8/layout/default"/>
    <dgm:cxn modelId="{78957161-E98F-47EE-9B47-2F0DE2B445F7}" type="presParOf" srcId="{92968FC0-D241-4D26-8266-670DA0D11D76}" destId="{977594FE-B85D-448B-8730-9B84A98B5269}" srcOrd="2" destOrd="0" presId="urn:microsoft.com/office/officeart/2005/8/layout/default"/>
    <dgm:cxn modelId="{562E2B16-3AA6-48B8-B584-FF70B20C106F}" type="presParOf" srcId="{92968FC0-D241-4D26-8266-670DA0D11D76}" destId="{5E5C7B84-B967-40DB-88FD-D1085078710C}" srcOrd="3" destOrd="0" presId="urn:microsoft.com/office/officeart/2005/8/layout/default"/>
    <dgm:cxn modelId="{D40EFC78-6BAC-486B-8ABA-FEED4CA86D45}" type="presParOf" srcId="{92968FC0-D241-4D26-8266-670DA0D11D76}" destId="{054FFFFA-F897-4DBE-85A3-9614F14ECFD5}" srcOrd="4" destOrd="0" presId="urn:microsoft.com/office/officeart/2005/8/layout/default"/>
    <dgm:cxn modelId="{44BB2876-DBBA-4C52-8061-F7F3FFD964B6}" type="presParOf" srcId="{92968FC0-D241-4D26-8266-670DA0D11D76}" destId="{04FBB06B-1580-44B8-B000-F6B21D05ABD2}" srcOrd="5" destOrd="0" presId="urn:microsoft.com/office/officeart/2005/8/layout/default"/>
    <dgm:cxn modelId="{193F7523-77FC-43C4-AD51-45123CBE9651}" type="presParOf" srcId="{92968FC0-D241-4D26-8266-670DA0D11D76}" destId="{2844B15D-4929-41D1-8524-904C6B2DDFF5}" srcOrd="6" destOrd="0" presId="urn:microsoft.com/office/officeart/2005/8/layout/default"/>
    <dgm:cxn modelId="{E7C15630-214C-488B-A5E0-5C1C09466B69}" type="presParOf" srcId="{92968FC0-D241-4D26-8266-670DA0D11D76}" destId="{F7205CBB-925A-4244-BB01-82286F21E74A}" srcOrd="7" destOrd="0" presId="urn:microsoft.com/office/officeart/2005/8/layout/default"/>
    <dgm:cxn modelId="{A0D16DA9-1F81-44CF-8D78-A1ECA45F0158}" type="presParOf" srcId="{92968FC0-D241-4D26-8266-670DA0D11D76}" destId="{5BB7EC1D-9A1E-4572-B234-1FDEF73845A2}" srcOrd="8" destOrd="0" presId="urn:microsoft.com/office/officeart/2005/8/layout/default"/>
    <dgm:cxn modelId="{9B599E49-7183-4E21-9ABC-6E44A926A5E8}" type="presParOf" srcId="{92968FC0-D241-4D26-8266-670DA0D11D76}" destId="{6D1F78B3-4621-4241-91AA-D83456FA4CF8}" srcOrd="9" destOrd="0" presId="urn:microsoft.com/office/officeart/2005/8/layout/default"/>
    <dgm:cxn modelId="{FC024EB1-60F5-45F3-8C0A-189EF1C30B8A}" type="presParOf" srcId="{92968FC0-D241-4D26-8266-670DA0D11D76}" destId="{70BE04E6-ED02-4644-974A-6A267A87F7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CF41F-8823-4744-A3FF-ABFEC450914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BCE0E-F75B-4765-8A41-90A7413E90C4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Extending right to </a:t>
          </a:r>
          <a:r>
            <a:rPr lang="en-US" sz="2000" b="1" dirty="0">
              <a:solidFill>
                <a:schemeClr val="bg1"/>
              </a:solidFill>
            </a:rPr>
            <a:t>unemployment benefits</a:t>
          </a:r>
          <a:r>
            <a:rPr lang="en-US" sz="2000" dirty="0">
              <a:solidFill>
                <a:schemeClr val="bg1"/>
              </a:solidFill>
            </a:rPr>
            <a:t>: France, Malta, Ireland, Italy, Belgium (‘bridging rights’)</a:t>
          </a:r>
        </a:p>
        <a:p>
          <a:r>
            <a:rPr lang="en-US" sz="2000" dirty="0">
              <a:solidFill>
                <a:schemeClr val="bg1"/>
              </a:solidFill>
            </a:rPr>
            <a:t>+ some on-going or planned (Lithuania, Estonia)</a:t>
          </a:r>
        </a:p>
      </dgm:t>
    </dgm:pt>
    <dgm:pt modelId="{E82FF6EE-E63A-4E84-9050-09320C00DF11}" type="parTrans" cxnId="{F2228C3E-244D-45CB-A344-5B8860B16324}">
      <dgm:prSet/>
      <dgm:spPr/>
      <dgm:t>
        <a:bodyPr/>
        <a:lstStyle/>
        <a:p>
          <a:endParaRPr lang="en-US"/>
        </a:p>
      </dgm:t>
    </dgm:pt>
    <dgm:pt modelId="{C4CAA5EC-742E-47CE-8A39-2DB3C82AA549}" type="sibTrans" cxnId="{F2228C3E-244D-45CB-A344-5B8860B16324}">
      <dgm:prSet/>
      <dgm:spPr/>
      <dgm:t>
        <a:bodyPr/>
        <a:lstStyle/>
        <a:p>
          <a:endParaRPr lang="en-US"/>
        </a:p>
      </dgm:t>
    </dgm:pt>
    <dgm:pt modelId="{67EC23F6-2F6F-4FCB-91B1-A2BE7B501991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Extending rights to </a:t>
          </a:r>
          <a:r>
            <a:rPr lang="en-GB" sz="2000" b="1" dirty="0">
              <a:solidFill>
                <a:schemeClr val="bg1"/>
              </a:solidFill>
            </a:rPr>
            <a:t>other branches</a:t>
          </a:r>
          <a:r>
            <a:rPr lang="en-GB" sz="2000" dirty="0">
              <a:solidFill>
                <a:schemeClr val="bg1"/>
              </a:solidFill>
            </a:rPr>
            <a:t>: Cyprus (accidents at work), Italy (parental leave), Luxembourg (paternity), etc</a:t>
          </a:r>
          <a:endParaRPr lang="en-US" sz="2000" dirty="0"/>
        </a:p>
      </dgm:t>
    </dgm:pt>
    <dgm:pt modelId="{40048ED3-3ABF-42F5-92F2-54BAD0014DFA}" type="parTrans" cxnId="{DE77E80A-0A4F-410B-9D42-81F6A71CE2DC}">
      <dgm:prSet/>
      <dgm:spPr/>
      <dgm:t>
        <a:bodyPr/>
        <a:lstStyle/>
        <a:p>
          <a:endParaRPr lang="en-US"/>
        </a:p>
      </dgm:t>
    </dgm:pt>
    <dgm:pt modelId="{5E6E06D8-4D02-4B26-AFF3-515E5639C5B8}" type="sibTrans" cxnId="{DE77E80A-0A4F-410B-9D42-81F6A71CE2DC}">
      <dgm:prSet/>
      <dgm:spPr/>
      <dgm:t>
        <a:bodyPr/>
        <a:lstStyle/>
        <a:p>
          <a:endParaRPr lang="en-US"/>
        </a:p>
      </dgm:t>
    </dgm:pt>
    <dgm:pt modelId="{231FD569-0DA8-4C9E-8B47-B617D840421A}">
      <dgm:prSet custT="1"/>
      <dgm:spPr/>
      <dgm:t>
        <a:bodyPr/>
        <a:lstStyle/>
        <a:p>
          <a:r>
            <a:rPr lang="en-GB" sz="2000" dirty="0"/>
            <a:t>Adaption </a:t>
          </a:r>
          <a:r>
            <a:rPr lang="en-GB" sz="2000" b="1" dirty="0"/>
            <a:t>rules for pensions </a:t>
          </a:r>
          <a:r>
            <a:rPr lang="en-GB" sz="2000" dirty="0"/>
            <a:t>(contributions): Finland, Spain, Portugal</a:t>
          </a:r>
          <a:endParaRPr lang="en-US" sz="2000" dirty="0">
            <a:solidFill>
              <a:schemeClr val="bg1"/>
            </a:solidFill>
          </a:endParaRPr>
        </a:p>
      </dgm:t>
    </dgm:pt>
    <dgm:pt modelId="{9DFEDA33-0B1C-4DD5-B272-A62A345CFA65}" type="parTrans" cxnId="{2980370E-F2BF-4764-BC00-D08006003870}">
      <dgm:prSet/>
      <dgm:spPr/>
      <dgm:t>
        <a:bodyPr/>
        <a:lstStyle/>
        <a:p>
          <a:endParaRPr lang="en-US"/>
        </a:p>
      </dgm:t>
    </dgm:pt>
    <dgm:pt modelId="{00977FB0-0059-4736-83E2-22C2C5F9BA72}" type="sibTrans" cxnId="{2980370E-F2BF-4764-BC00-D08006003870}">
      <dgm:prSet/>
      <dgm:spPr/>
      <dgm:t>
        <a:bodyPr/>
        <a:lstStyle/>
        <a:p>
          <a:endParaRPr lang="en-US"/>
        </a:p>
      </dgm:t>
    </dgm:pt>
    <dgm:pt modelId="{06B6A109-3651-4EB6-ABCB-96A7497B6B67}">
      <dgm:prSet custT="1"/>
      <dgm:spPr/>
      <dgm:t>
        <a:bodyPr/>
        <a:lstStyle/>
        <a:p>
          <a:r>
            <a:rPr lang="fr-BE" sz="2000" b="1" dirty="0" err="1">
              <a:solidFill>
                <a:schemeClr val="bg1"/>
              </a:solidFill>
            </a:rPr>
            <a:t>Addressing</a:t>
          </a:r>
          <a:r>
            <a:rPr lang="fr-BE" sz="2000" b="1" dirty="0">
              <a:solidFill>
                <a:schemeClr val="bg1"/>
              </a:solidFill>
            </a:rPr>
            <a:t> </a:t>
          </a:r>
          <a:r>
            <a:rPr lang="fr-BE" sz="2000" b="1" dirty="0" err="1">
              <a:solidFill>
                <a:schemeClr val="bg1"/>
              </a:solidFill>
            </a:rPr>
            <a:t>rights</a:t>
          </a:r>
          <a:r>
            <a:rPr lang="fr-BE" sz="2000" b="1" dirty="0">
              <a:solidFill>
                <a:schemeClr val="bg1"/>
              </a:solidFill>
            </a:rPr>
            <a:t> for </a:t>
          </a:r>
          <a:r>
            <a:rPr lang="fr-BE" sz="2000" b="1" dirty="0" err="1">
              <a:solidFill>
                <a:schemeClr val="bg1"/>
              </a:solidFill>
            </a:rPr>
            <a:t>specific</a:t>
          </a:r>
          <a:r>
            <a:rPr lang="fr-BE" sz="2000" b="1" dirty="0">
              <a:solidFill>
                <a:schemeClr val="bg1"/>
              </a:solidFill>
            </a:rPr>
            <a:t> groups: </a:t>
          </a:r>
        </a:p>
        <a:p>
          <a:r>
            <a:rPr lang="fr-BE" sz="2000" dirty="0">
              <a:solidFill>
                <a:schemeClr val="bg1"/>
              </a:solidFill>
            </a:rPr>
            <a:t>- </a:t>
          </a:r>
          <a:r>
            <a:rPr lang="fr-BE" sz="2000" dirty="0" err="1">
              <a:solidFill>
                <a:schemeClr val="bg1"/>
              </a:solidFill>
            </a:rPr>
            <a:t>Economically</a:t>
          </a:r>
          <a:r>
            <a:rPr lang="fr-BE" sz="2000" dirty="0">
              <a:solidFill>
                <a:schemeClr val="bg1"/>
              </a:solidFill>
            </a:rPr>
            <a:t> </a:t>
          </a:r>
          <a:r>
            <a:rPr lang="fr-BE" sz="2000" dirty="0" err="1">
              <a:solidFill>
                <a:schemeClr val="bg1"/>
              </a:solidFill>
            </a:rPr>
            <a:t>dependent</a:t>
          </a:r>
          <a:r>
            <a:rPr lang="fr-BE" sz="2000" dirty="0">
              <a:solidFill>
                <a:schemeClr val="bg1"/>
              </a:solidFill>
            </a:rPr>
            <a:t> self-</a:t>
          </a:r>
          <a:r>
            <a:rPr lang="fr-BE" sz="2000" dirty="0" err="1">
              <a:solidFill>
                <a:schemeClr val="bg1"/>
              </a:solidFill>
            </a:rPr>
            <a:t>employed</a:t>
          </a:r>
          <a:r>
            <a:rPr lang="fr-BE" sz="2000" dirty="0">
              <a:solidFill>
                <a:schemeClr val="bg1"/>
              </a:solidFill>
            </a:rPr>
            <a:t> (</a:t>
          </a:r>
          <a:r>
            <a:rPr lang="fr-BE" sz="2000" dirty="0" err="1">
              <a:solidFill>
                <a:schemeClr val="bg1"/>
              </a:solidFill>
            </a:rPr>
            <a:t>Italy</a:t>
          </a:r>
          <a:r>
            <a:rPr lang="fr-BE" sz="2000" dirty="0">
              <a:solidFill>
                <a:schemeClr val="bg1"/>
              </a:solidFill>
            </a:rPr>
            <a:t>), </a:t>
          </a:r>
        </a:p>
        <a:p>
          <a:r>
            <a:rPr lang="fr-BE" sz="2000" dirty="0">
              <a:solidFill>
                <a:schemeClr val="bg1"/>
              </a:solidFill>
            </a:rPr>
            <a:t>-Digital Platform </a:t>
          </a:r>
          <a:r>
            <a:rPr lang="fr-BE" sz="2000" dirty="0" err="1">
              <a:solidFill>
                <a:schemeClr val="bg1"/>
              </a:solidFill>
            </a:rPr>
            <a:t>workers</a:t>
          </a:r>
          <a:r>
            <a:rPr lang="fr-BE" sz="2000" dirty="0">
              <a:solidFill>
                <a:schemeClr val="bg1"/>
              </a:solidFill>
            </a:rPr>
            <a:t> (Belgium, </a:t>
          </a:r>
          <a:r>
            <a:rPr lang="fr-BE" sz="2000" dirty="0" err="1">
              <a:solidFill>
                <a:schemeClr val="bg1"/>
              </a:solidFill>
            </a:rPr>
            <a:t>Italy</a:t>
          </a:r>
          <a:r>
            <a:rPr lang="fr-BE" sz="2000" dirty="0">
              <a:solidFill>
                <a:schemeClr val="bg1"/>
              </a:solidFill>
            </a:rPr>
            <a:t>, Spain, France), </a:t>
          </a:r>
        </a:p>
        <a:p>
          <a:r>
            <a:rPr lang="fr-BE" sz="2000" dirty="0">
              <a:solidFill>
                <a:schemeClr val="bg1"/>
              </a:solidFill>
            </a:rPr>
            <a:t>-Artists (Spain, </a:t>
          </a:r>
          <a:r>
            <a:rPr lang="fr-BE" sz="2000" dirty="0" err="1">
              <a:solidFill>
                <a:schemeClr val="bg1"/>
              </a:solidFill>
            </a:rPr>
            <a:t>Italy</a:t>
          </a:r>
          <a:r>
            <a:rPr lang="fr-BE" sz="2000" dirty="0">
              <a:solidFill>
                <a:schemeClr val="bg1"/>
              </a:solidFill>
            </a:rPr>
            <a:t>, Portugal)</a:t>
          </a:r>
          <a:endParaRPr lang="en-US" sz="2000" dirty="0">
            <a:solidFill>
              <a:schemeClr val="bg1"/>
            </a:solidFill>
          </a:endParaRPr>
        </a:p>
      </dgm:t>
    </dgm:pt>
    <dgm:pt modelId="{76B24AD5-AFBD-478A-94EE-A9042A7AF34B}" type="parTrans" cxnId="{E72D7C5F-E1C8-4927-8141-C59213A10F56}">
      <dgm:prSet/>
      <dgm:spPr/>
      <dgm:t>
        <a:bodyPr/>
        <a:lstStyle/>
        <a:p>
          <a:endParaRPr lang="en-US"/>
        </a:p>
      </dgm:t>
    </dgm:pt>
    <dgm:pt modelId="{3B8971B4-0FBC-4E45-85CE-BDA1033AA8FC}" type="sibTrans" cxnId="{E72D7C5F-E1C8-4927-8141-C59213A10F56}">
      <dgm:prSet/>
      <dgm:spPr/>
      <dgm:t>
        <a:bodyPr/>
        <a:lstStyle/>
        <a:p>
          <a:endParaRPr lang="en-US"/>
        </a:p>
      </dgm:t>
    </dgm:pt>
    <dgm:pt modelId="{6C2D5731-8B6D-470F-9466-EB307BA1F3E1}" type="pres">
      <dgm:prSet presAssocID="{81FCF41F-8823-4744-A3FF-ABFEC4509149}" presName="diagram" presStyleCnt="0">
        <dgm:presLayoutVars>
          <dgm:dir/>
          <dgm:resizeHandles val="exact"/>
        </dgm:presLayoutVars>
      </dgm:prSet>
      <dgm:spPr/>
    </dgm:pt>
    <dgm:pt modelId="{B17CEDD1-6CD3-4F4E-992E-18D043A371BA}" type="pres">
      <dgm:prSet presAssocID="{62FBCE0E-F75B-4765-8A41-90A7413E90C4}" presName="node" presStyleLbl="node1" presStyleIdx="0" presStyleCnt="4" custLinFactNeighborX="25286">
        <dgm:presLayoutVars>
          <dgm:bulletEnabled val="1"/>
        </dgm:presLayoutVars>
      </dgm:prSet>
      <dgm:spPr/>
    </dgm:pt>
    <dgm:pt modelId="{1C5C087F-7F67-45B2-BA27-2FEE9E045AC9}" type="pres">
      <dgm:prSet presAssocID="{C4CAA5EC-742E-47CE-8A39-2DB3C82AA549}" presName="sibTrans" presStyleCnt="0"/>
      <dgm:spPr/>
    </dgm:pt>
    <dgm:pt modelId="{53C0A7EB-2395-4625-8EAB-48BEDDFCDD7F}" type="pres">
      <dgm:prSet presAssocID="{67EC23F6-2F6F-4FCB-91B1-A2BE7B501991}" presName="node" presStyleLbl="node1" presStyleIdx="1" presStyleCnt="4" custScaleX="117996" custLinFactNeighborX="38650">
        <dgm:presLayoutVars>
          <dgm:bulletEnabled val="1"/>
        </dgm:presLayoutVars>
      </dgm:prSet>
      <dgm:spPr/>
    </dgm:pt>
    <dgm:pt modelId="{1CFAD6AB-EE21-4F9C-98DB-9E1CE86A466A}" type="pres">
      <dgm:prSet presAssocID="{5E6E06D8-4D02-4B26-AFF3-515E5639C5B8}" presName="sibTrans" presStyleCnt="0"/>
      <dgm:spPr/>
    </dgm:pt>
    <dgm:pt modelId="{94A3915E-45E3-4E67-8F88-0DF66B388497}" type="pres">
      <dgm:prSet presAssocID="{231FD569-0DA8-4C9E-8B47-B617D840421A}" presName="node" presStyleLbl="node1" presStyleIdx="2" presStyleCnt="4" custLinFactX="-100000" custLinFactY="16608" custLinFactNeighborX="-113119" custLinFactNeighborY="100000">
        <dgm:presLayoutVars>
          <dgm:bulletEnabled val="1"/>
        </dgm:presLayoutVars>
      </dgm:prSet>
      <dgm:spPr/>
    </dgm:pt>
    <dgm:pt modelId="{A16B3268-2F14-4A4F-B931-B6DF87930939}" type="pres">
      <dgm:prSet presAssocID="{00977FB0-0059-4736-83E2-22C2C5F9BA72}" presName="sibTrans" presStyleCnt="0"/>
      <dgm:spPr/>
    </dgm:pt>
    <dgm:pt modelId="{07AA0481-8FD0-4AD7-A1AE-10CCEC975735}" type="pres">
      <dgm:prSet presAssocID="{06B6A109-3651-4EB6-ABCB-96A7497B6B67}" presName="node" presStyleLbl="node1" presStyleIdx="3" presStyleCnt="4" custScaleX="121804" custLinFactNeighborX="37831" custLinFactNeighborY="13">
        <dgm:presLayoutVars>
          <dgm:bulletEnabled val="1"/>
        </dgm:presLayoutVars>
      </dgm:prSet>
      <dgm:spPr/>
    </dgm:pt>
  </dgm:ptLst>
  <dgm:cxnLst>
    <dgm:cxn modelId="{DE77E80A-0A4F-410B-9D42-81F6A71CE2DC}" srcId="{81FCF41F-8823-4744-A3FF-ABFEC4509149}" destId="{67EC23F6-2F6F-4FCB-91B1-A2BE7B501991}" srcOrd="1" destOrd="0" parTransId="{40048ED3-3ABF-42F5-92F2-54BAD0014DFA}" sibTransId="{5E6E06D8-4D02-4B26-AFF3-515E5639C5B8}"/>
    <dgm:cxn modelId="{2980370E-F2BF-4764-BC00-D08006003870}" srcId="{81FCF41F-8823-4744-A3FF-ABFEC4509149}" destId="{231FD569-0DA8-4C9E-8B47-B617D840421A}" srcOrd="2" destOrd="0" parTransId="{9DFEDA33-0B1C-4DD5-B272-A62A345CFA65}" sibTransId="{00977FB0-0059-4736-83E2-22C2C5F9BA72}"/>
    <dgm:cxn modelId="{CF60F424-7486-46CA-A41C-4A0E20FDC9D0}" type="presOf" srcId="{06B6A109-3651-4EB6-ABCB-96A7497B6B67}" destId="{07AA0481-8FD0-4AD7-A1AE-10CCEC975735}" srcOrd="0" destOrd="0" presId="urn:microsoft.com/office/officeart/2005/8/layout/default"/>
    <dgm:cxn modelId="{F2228C3E-244D-45CB-A344-5B8860B16324}" srcId="{81FCF41F-8823-4744-A3FF-ABFEC4509149}" destId="{62FBCE0E-F75B-4765-8A41-90A7413E90C4}" srcOrd="0" destOrd="0" parTransId="{E82FF6EE-E63A-4E84-9050-09320C00DF11}" sibTransId="{C4CAA5EC-742E-47CE-8A39-2DB3C82AA549}"/>
    <dgm:cxn modelId="{E72D7C5F-E1C8-4927-8141-C59213A10F56}" srcId="{81FCF41F-8823-4744-A3FF-ABFEC4509149}" destId="{06B6A109-3651-4EB6-ABCB-96A7497B6B67}" srcOrd="3" destOrd="0" parTransId="{76B24AD5-AFBD-478A-94EE-A9042A7AF34B}" sibTransId="{3B8971B4-0FBC-4E45-85CE-BDA1033AA8FC}"/>
    <dgm:cxn modelId="{07F0277D-2793-4BC9-A7F9-C913ABE2A729}" type="presOf" srcId="{67EC23F6-2F6F-4FCB-91B1-A2BE7B501991}" destId="{53C0A7EB-2395-4625-8EAB-48BEDDFCDD7F}" srcOrd="0" destOrd="0" presId="urn:microsoft.com/office/officeart/2005/8/layout/default"/>
    <dgm:cxn modelId="{69549E87-80D3-4CEC-9903-3793707B004B}" type="presOf" srcId="{231FD569-0DA8-4C9E-8B47-B617D840421A}" destId="{94A3915E-45E3-4E67-8F88-0DF66B388497}" srcOrd="0" destOrd="0" presId="urn:microsoft.com/office/officeart/2005/8/layout/default"/>
    <dgm:cxn modelId="{199C1AA1-BCB6-491F-BC0B-4839B1271C07}" type="presOf" srcId="{62FBCE0E-F75B-4765-8A41-90A7413E90C4}" destId="{B17CEDD1-6CD3-4F4E-992E-18D043A371BA}" srcOrd="0" destOrd="0" presId="urn:microsoft.com/office/officeart/2005/8/layout/default"/>
    <dgm:cxn modelId="{067669D4-C130-4BB9-8D95-7E8117F83FDC}" type="presOf" srcId="{81FCF41F-8823-4744-A3FF-ABFEC4509149}" destId="{6C2D5731-8B6D-470F-9466-EB307BA1F3E1}" srcOrd="0" destOrd="0" presId="urn:microsoft.com/office/officeart/2005/8/layout/default"/>
    <dgm:cxn modelId="{58DE9F2C-F1A4-4DBA-9CAF-B633AFA2147B}" type="presParOf" srcId="{6C2D5731-8B6D-470F-9466-EB307BA1F3E1}" destId="{B17CEDD1-6CD3-4F4E-992E-18D043A371BA}" srcOrd="0" destOrd="0" presId="urn:microsoft.com/office/officeart/2005/8/layout/default"/>
    <dgm:cxn modelId="{C60B71F7-4F94-4696-B27C-27710615AAB9}" type="presParOf" srcId="{6C2D5731-8B6D-470F-9466-EB307BA1F3E1}" destId="{1C5C087F-7F67-45B2-BA27-2FEE9E045AC9}" srcOrd="1" destOrd="0" presId="urn:microsoft.com/office/officeart/2005/8/layout/default"/>
    <dgm:cxn modelId="{1FC1627E-6BF8-49A3-9ED6-361E225B7F6E}" type="presParOf" srcId="{6C2D5731-8B6D-470F-9466-EB307BA1F3E1}" destId="{53C0A7EB-2395-4625-8EAB-48BEDDFCDD7F}" srcOrd="2" destOrd="0" presId="urn:microsoft.com/office/officeart/2005/8/layout/default"/>
    <dgm:cxn modelId="{AC762F55-46E1-4912-AC89-038591D60DAC}" type="presParOf" srcId="{6C2D5731-8B6D-470F-9466-EB307BA1F3E1}" destId="{1CFAD6AB-EE21-4F9C-98DB-9E1CE86A466A}" srcOrd="3" destOrd="0" presId="urn:microsoft.com/office/officeart/2005/8/layout/default"/>
    <dgm:cxn modelId="{350E726A-A13E-4393-AEB1-79FAB13E6C7F}" type="presParOf" srcId="{6C2D5731-8B6D-470F-9466-EB307BA1F3E1}" destId="{94A3915E-45E3-4E67-8F88-0DF66B388497}" srcOrd="4" destOrd="0" presId="urn:microsoft.com/office/officeart/2005/8/layout/default"/>
    <dgm:cxn modelId="{F7F1F43F-495F-4092-ACBD-0F5C8FCCE91B}" type="presParOf" srcId="{6C2D5731-8B6D-470F-9466-EB307BA1F3E1}" destId="{A16B3268-2F14-4A4F-B931-B6DF87930939}" srcOrd="5" destOrd="0" presId="urn:microsoft.com/office/officeart/2005/8/layout/default"/>
    <dgm:cxn modelId="{A11FB3A1-D295-4EB7-9B5F-017C6F72DDB3}" type="presParOf" srcId="{6C2D5731-8B6D-470F-9466-EB307BA1F3E1}" destId="{07AA0481-8FD0-4AD7-A1AE-10CCEC97573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E1B85A-FD31-4BA3-8928-9F36F2A3B4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04AFB-1629-4AAB-8C46-5F7E76085011}">
      <dgm:prSet/>
      <dgm:spPr/>
      <dgm:t>
        <a:bodyPr/>
        <a:lstStyle/>
        <a:p>
          <a:r>
            <a:rPr lang="en-US" dirty="0"/>
            <a:t>High-level event on </a:t>
          </a:r>
          <a:r>
            <a:rPr lang="en-GB" dirty="0"/>
            <a:t>social protection for the self-employed </a:t>
          </a:r>
        </a:p>
        <a:p>
          <a:r>
            <a:rPr lang="en-GB" dirty="0"/>
            <a:t> (June 2022)</a:t>
          </a:r>
          <a:r>
            <a:rPr lang="en-US" dirty="0"/>
            <a:t> </a:t>
          </a:r>
        </a:p>
      </dgm:t>
    </dgm:pt>
    <dgm:pt modelId="{71EC835A-B9B9-4C34-99A0-4E607B29F83D}" type="parTrans" cxnId="{ABB10F66-E06A-43D8-847F-838A8D214C1A}">
      <dgm:prSet/>
      <dgm:spPr/>
      <dgm:t>
        <a:bodyPr/>
        <a:lstStyle/>
        <a:p>
          <a:endParaRPr lang="en-US"/>
        </a:p>
      </dgm:t>
    </dgm:pt>
    <dgm:pt modelId="{4E9F41F3-DB48-422C-A609-63C9AB23664E}" type="sibTrans" cxnId="{ABB10F66-E06A-43D8-847F-838A8D214C1A}">
      <dgm:prSet/>
      <dgm:spPr/>
      <dgm:t>
        <a:bodyPr/>
        <a:lstStyle/>
        <a:p>
          <a:endParaRPr lang="en-US"/>
        </a:p>
      </dgm:t>
    </dgm:pt>
    <dgm:pt modelId="{141629CA-10F3-4ED7-8623-96C1FBB5D5FF}">
      <dgm:prSet/>
      <dgm:spPr/>
      <dgm:t>
        <a:bodyPr/>
        <a:lstStyle/>
        <a:p>
          <a:r>
            <a:rPr lang="en-GB" dirty="0"/>
            <a:t>Council conclusions on social protection for the self-employed (under Spanish Presidency 2023)</a:t>
          </a:r>
          <a:endParaRPr lang="en-US" b="0" dirty="0"/>
        </a:p>
      </dgm:t>
    </dgm:pt>
    <dgm:pt modelId="{32A5B00F-6EA9-4D00-A3FC-F594D930CF5D}" type="parTrans" cxnId="{62D788A0-049C-4B95-A658-71261E4B2DBF}">
      <dgm:prSet/>
      <dgm:spPr/>
      <dgm:t>
        <a:bodyPr/>
        <a:lstStyle/>
        <a:p>
          <a:endParaRPr lang="en-US"/>
        </a:p>
      </dgm:t>
    </dgm:pt>
    <dgm:pt modelId="{99C4C588-2416-4A41-B5F2-12EABF44B70B}" type="sibTrans" cxnId="{62D788A0-049C-4B95-A658-71261E4B2DBF}">
      <dgm:prSet/>
      <dgm:spPr/>
      <dgm:t>
        <a:bodyPr/>
        <a:lstStyle/>
        <a:p>
          <a:endParaRPr lang="en-US"/>
        </a:p>
      </dgm:t>
    </dgm:pt>
    <dgm:pt modelId="{ED2202C6-6A59-4443-9FF5-5694C3D81900}">
      <dgm:prSet/>
      <dgm:spPr/>
      <dgm:t>
        <a:bodyPr/>
        <a:lstStyle/>
        <a:p>
          <a:r>
            <a:rPr lang="en-GB" dirty="0"/>
            <a:t>Guidelines on collective bargaining for the self-employed</a:t>
          </a:r>
          <a:endParaRPr lang="en-US" dirty="0"/>
        </a:p>
      </dgm:t>
    </dgm:pt>
    <dgm:pt modelId="{47BDCED5-E0CF-4CA5-B48E-2715EEF41BD5}" type="parTrans" cxnId="{EAEB5AAB-883F-406C-8010-579D89D81F91}">
      <dgm:prSet/>
      <dgm:spPr/>
      <dgm:t>
        <a:bodyPr/>
        <a:lstStyle/>
        <a:p>
          <a:endParaRPr lang="en-US"/>
        </a:p>
      </dgm:t>
    </dgm:pt>
    <dgm:pt modelId="{0D9DB804-2DB3-4255-874B-AD939F607AD3}" type="sibTrans" cxnId="{EAEB5AAB-883F-406C-8010-579D89D81F91}">
      <dgm:prSet/>
      <dgm:spPr/>
      <dgm:t>
        <a:bodyPr/>
        <a:lstStyle/>
        <a:p>
          <a:endParaRPr lang="en-US"/>
        </a:p>
      </dgm:t>
    </dgm:pt>
    <dgm:pt modelId="{D52155B8-87FB-4E26-ACD6-9FE53FB5C216}">
      <dgm:prSet/>
      <dgm:spPr/>
      <dgm:t>
        <a:bodyPr/>
        <a:lstStyle/>
        <a:p>
          <a:r>
            <a:rPr lang="en-GB" dirty="0"/>
            <a:t>EU Directive on Platform workers</a:t>
          </a:r>
          <a:endParaRPr lang="en-US" dirty="0"/>
        </a:p>
      </dgm:t>
    </dgm:pt>
    <dgm:pt modelId="{A6C385EC-89DD-45EF-9251-CBD4AA0BC59F}" type="parTrans" cxnId="{E09FBA60-A736-4FEC-BDF6-765C07424331}">
      <dgm:prSet/>
      <dgm:spPr/>
      <dgm:t>
        <a:bodyPr/>
        <a:lstStyle/>
        <a:p>
          <a:endParaRPr lang="fr-BE"/>
        </a:p>
      </dgm:t>
    </dgm:pt>
    <dgm:pt modelId="{8389B3A5-309C-40E2-B594-EF08E36744F0}" type="sibTrans" cxnId="{E09FBA60-A736-4FEC-BDF6-765C07424331}">
      <dgm:prSet/>
      <dgm:spPr/>
      <dgm:t>
        <a:bodyPr/>
        <a:lstStyle/>
        <a:p>
          <a:endParaRPr lang="fr-BE"/>
        </a:p>
      </dgm:t>
    </dgm:pt>
    <dgm:pt modelId="{DB54FBF4-81E5-447C-9FE5-A982FE8568F9}" type="pres">
      <dgm:prSet presAssocID="{DAE1B85A-FD31-4BA3-8928-9F36F2A3B4FA}" presName="diagram" presStyleCnt="0">
        <dgm:presLayoutVars>
          <dgm:dir/>
          <dgm:resizeHandles val="exact"/>
        </dgm:presLayoutVars>
      </dgm:prSet>
      <dgm:spPr/>
    </dgm:pt>
    <dgm:pt modelId="{691AEEC7-D8C2-4691-91A9-AA84C2E49C8E}" type="pres">
      <dgm:prSet presAssocID="{6A704AFB-1629-4AAB-8C46-5F7E76085011}" presName="node" presStyleLbl="node1" presStyleIdx="0" presStyleCnt="4">
        <dgm:presLayoutVars>
          <dgm:bulletEnabled val="1"/>
        </dgm:presLayoutVars>
      </dgm:prSet>
      <dgm:spPr/>
    </dgm:pt>
    <dgm:pt modelId="{28520221-868B-406E-B9F2-4C4CFE4FAB67}" type="pres">
      <dgm:prSet presAssocID="{4E9F41F3-DB48-422C-A609-63C9AB23664E}" presName="sibTrans" presStyleCnt="0"/>
      <dgm:spPr/>
    </dgm:pt>
    <dgm:pt modelId="{637E719E-9F2F-4921-8433-416FB4114666}" type="pres">
      <dgm:prSet presAssocID="{141629CA-10F3-4ED7-8623-96C1FBB5D5FF}" presName="node" presStyleLbl="node1" presStyleIdx="1" presStyleCnt="4">
        <dgm:presLayoutVars>
          <dgm:bulletEnabled val="1"/>
        </dgm:presLayoutVars>
      </dgm:prSet>
      <dgm:spPr/>
    </dgm:pt>
    <dgm:pt modelId="{4A3CFAA1-62A7-450E-BED5-5F006E17BD93}" type="pres">
      <dgm:prSet presAssocID="{99C4C588-2416-4A41-B5F2-12EABF44B70B}" presName="sibTrans" presStyleCnt="0"/>
      <dgm:spPr/>
    </dgm:pt>
    <dgm:pt modelId="{7B4405B2-8BEB-4836-8BF3-94FAE57BCABD}" type="pres">
      <dgm:prSet presAssocID="{D52155B8-87FB-4E26-ACD6-9FE53FB5C216}" presName="node" presStyleLbl="node1" presStyleIdx="2" presStyleCnt="4">
        <dgm:presLayoutVars>
          <dgm:bulletEnabled val="1"/>
        </dgm:presLayoutVars>
      </dgm:prSet>
      <dgm:spPr/>
    </dgm:pt>
    <dgm:pt modelId="{7D8BF2C4-8F82-49B9-B083-4C1C4940EAE0}" type="pres">
      <dgm:prSet presAssocID="{8389B3A5-309C-40E2-B594-EF08E36744F0}" presName="sibTrans" presStyleCnt="0"/>
      <dgm:spPr/>
    </dgm:pt>
    <dgm:pt modelId="{3535EC36-A5D4-4C3C-8548-D112835EC6A8}" type="pres">
      <dgm:prSet presAssocID="{ED2202C6-6A59-4443-9FF5-5694C3D81900}" presName="node" presStyleLbl="node1" presStyleIdx="3" presStyleCnt="4" custLinFactNeighborX="910">
        <dgm:presLayoutVars>
          <dgm:bulletEnabled val="1"/>
        </dgm:presLayoutVars>
      </dgm:prSet>
      <dgm:spPr/>
    </dgm:pt>
  </dgm:ptLst>
  <dgm:cxnLst>
    <dgm:cxn modelId="{E8D87010-896B-472B-A2A4-AA760B0C6054}" type="presOf" srcId="{ED2202C6-6A59-4443-9FF5-5694C3D81900}" destId="{3535EC36-A5D4-4C3C-8548-D112835EC6A8}" srcOrd="0" destOrd="0" presId="urn:microsoft.com/office/officeart/2005/8/layout/default"/>
    <dgm:cxn modelId="{784B2C2E-62A2-4E24-958A-C2EBF8F323DF}" type="presOf" srcId="{DAE1B85A-FD31-4BA3-8928-9F36F2A3B4FA}" destId="{DB54FBF4-81E5-447C-9FE5-A982FE8568F9}" srcOrd="0" destOrd="0" presId="urn:microsoft.com/office/officeart/2005/8/layout/default"/>
    <dgm:cxn modelId="{38425740-8741-46E8-BE60-A8B100FAABFB}" type="presOf" srcId="{141629CA-10F3-4ED7-8623-96C1FBB5D5FF}" destId="{637E719E-9F2F-4921-8433-416FB4114666}" srcOrd="0" destOrd="0" presId="urn:microsoft.com/office/officeart/2005/8/layout/default"/>
    <dgm:cxn modelId="{659E7560-6BD6-4485-993D-77033C19A116}" type="presOf" srcId="{6A704AFB-1629-4AAB-8C46-5F7E76085011}" destId="{691AEEC7-D8C2-4691-91A9-AA84C2E49C8E}" srcOrd="0" destOrd="0" presId="urn:microsoft.com/office/officeart/2005/8/layout/default"/>
    <dgm:cxn modelId="{E09FBA60-A736-4FEC-BDF6-765C07424331}" srcId="{DAE1B85A-FD31-4BA3-8928-9F36F2A3B4FA}" destId="{D52155B8-87FB-4E26-ACD6-9FE53FB5C216}" srcOrd="2" destOrd="0" parTransId="{A6C385EC-89DD-45EF-9251-CBD4AA0BC59F}" sibTransId="{8389B3A5-309C-40E2-B594-EF08E36744F0}"/>
    <dgm:cxn modelId="{ABB10F66-E06A-43D8-847F-838A8D214C1A}" srcId="{DAE1B85A-FD31-4BA3-8928-9F36F2A3B4FA}" destId="{6A704AFB-1629-4AAB-8C46-5F7E76085011}" srcOrd="0" destOrd="0" parTransId="{71EC835A-B9B9-4C34-99A0-4E607B29F83D}" sibTransId="{4E9F41F3-DB48-422C-A609-63C9AB23664E}"/>
    <dgm:cxn modelId="{ABF4F14D-C727-428F-912F-316852134EDE}" type="presOf" srcId="{D52155B8-87FB-4E26-ACD6-9FE53FB5C216}" destId="{7B4405B2-8BEB-4836-8BF3-94FAE57BCABD}" srcOrd="0" destOrd="0" presId="urn:microsoft.com/office/officeart/2005/8/layout/default"/>
    <dgm:cxn modelId="{62D788A0-049C-4B95-A658-71261E4B2DBF}" srcId="{DAE1B85A-FD31-4BA3-8928-9F36F2A3B4FA}" destId="{141629CA-10F3-4ED7-8623-96C1FBB5D5FF}" srcOrd="1" destOrd="0" parTransId="{32A5B00F-6EA9-4D00-A3FC-F594D930CF5D}" sibTransId="{99C4C588-2416-4A41-B5F2-12EABF44B70B}"/>
    <dgm:cxn modelId="{EAEB5AAB-883F-406C-8010-579D89D81F91}" srcId="{DAE1B85A-FD31-4BA3-8928-9F36F2A3B4FA}" destId="{ED2202C6-6A59-4443-9FF5-5694C3D81900}" srcOrd="3" destOrd="0" parTransId="{47BDCED5-E0CF-4CA5-B48E-2715EEF41BD5}" sibTransId="{0D9DB804-2DB3-4255-874B-AD939F607AD3}"/>
    <dgm:cxn modelId="{2B627A35-65C1-4B36-9B49-8D01F5778972}" type="presParOf" srcId="{DB54FBF4-81E5-447C-9FE5-A982FE8568F9}" destId="{691AEEC7-D8C2-4691-91A9-AA84C2E49C8E}" srcOrd="0" destOrd="0" presId="urn:microsoft.com/office/officeart/2005/8/layout/default"/>
    <dgm:cxn modelId="{40A24ED7-CA95-4ACC-A4D5-F0300F7D8904}" type="presParOf" srcId="{DB54FBF4-81E5-447C-9FE5-A982FE8568F9}" destId="{28520221-868B-406E-B9F2-4C4CFE4FAB67}" srcOrd="1" destOrd="0" presId="urn:microsoft.com/office/officeart/2005/8/layout/default"/>
    <dgm:cxn modelId="{A8D8E1BA-5134-4EC4-B6AB-D2D2663AB897}" type="presParOf" srcId="{DB54FBF4-81E5-447C-9FE5-A982FE8568F9}" destId="{637E719E-9F2F-4921-8433-416FB4114666}" srcOrd="2" destOrd="0" presId="urn:microsoft.com/office/officeart/2005/8/layout/default"/>
    <dgm:cxn modelId="{98099D07-F367-4063-B02C-A7A134863338}" type="presParOf" srcId="{DB54FBF4-81E5-447C-9FE5-A982FE8568F9}" destId="{4A3CFAA1-62A7-450E-BED5-5F006E17BD93}" srcOrd="3" destOrd="0" presId="urn:microsoft.com/office/officeart/2005/8/layout/default"/>
    <dgm:cxn modelId="{C0CC2633-AF6F-4459-89AF-3C936F2D6434}" type="presParOf" srcId="{DB54FBF4-81E5-447C-9FE5-A982FE8568F9}" destId="{7B4405B2-8BEB-4836-8BF3-94FAE57BCABD}" srcOrd="4" destOrd="0" presId="urn:microsoft.com/office/officeart/2005/8/layout/default"/>
    <dgm:cxn modelId="{C6D9BF38-8231-4B1C-B067-E82B56877E0F}" type="presParOf" srcId="{DB54FBF4-81E5-447C-9FE5-A982FE8568F9}" destId="{7D8BF2C4-8F82-49B9-B083-4C1C4940EAE0}" srcOrd="5" destOrd="0" presId="urn:microsoft.com/office/officeart/2005/8/layout/default"/>
    <dgm:cxn modelId="{5BBF9498-2EE9-4053-973E-B66C60D84C65}" type="presParOf" srcId="{DB54FBF4-81E5-447C-9FE5-A982FE8568F9}" destId="{3535EC36-A5D4-4C3C-8548-D112835EC6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FCF41F-8823-4744-A3FF-ABFEC450914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BCE0E-F75B-4765-8A41-90A7413E90C4}">
      <dgm:prSet custT="1"/>
      <dgm:spPr/>
      <dgm:t>
        <a:bodyPr/>
        <a:lstStyle/>
        <a:p>
          <a:r>
            <a:rPr lang="en-GB" sz="2000" dirty="0"/>
            <a:t>February 2024: mutual learning on access to healthcare, sickness benefits and accidents at work</a:t>
          </a:r>
          <a:endParaRPr lang="en-US" sz="2000" dirty="0">
            <a:solidFill>
              <a:schemeClr val="bg1"/>
            </a:solidFill>
          </a:endParaRPr>
        </a:p>
      </dgm:t>
    </dgm:pt>
    <dgm:pt modelId="{E82FF6EE-E63A-4E84-9050-09320C00DF11}" type="parTrans" cxnId="{F2228C3E-244D-45CB-A344-5B8860B16324}">
      <dgm:prSet/>
      <dgm:spPr/>
      <dgm:t>
        <a:bodyPr/>
        <a:lstStyle/>
        <a:p>
          <a:endParaRPr lang="en-US"/>
        </a:p>
      </dgm:t>
    </dgm:pt>
    <dgm:pt modelId="{C4CAA5EC-742E-47CE-8A39-2DB3C82AA549}" type="sibTrans" cxnId="{F2228C3E-244D-45CB-A344-5B8860B16324}">
      <dgm:prSet/>
      <dgm:spPr/>
      <dgm:t>
        <a:bodyPr/>
        <a:lstStyle/>
        <a:p>
          <a:endParaRPr lang="en-US"/>
        </a:p>
      </dgm:t>
    </dgm:pt>
    <dgm:pt modelId="{67EC23F6-2F6F-4FCB-91B1-A2BE7B501991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November 2024: </a:t>
          </a:r>
          <a:r>
            <a:rPr lang="en-GB" sz="2000" dirty="0"/>
            <a:t>mutual learning on monitoring access to social protection</a:t>
          </a:r>
          <a:endParaRPr lang="en-US" sz="2000" dirty="0"/>
        </a:p>
      </dgm:t>
    </dgm:pt>
    <dgm:pt modelId="{40048ED3-3ABF-42F5-92F2-54BAD0014DFA}" type="parTrans" cxnId="{DE77E80A-0A4F-410B-9D42-81F6A71CE2DC}">
      <dgm:prSet/>
      <dgm:spPr/>
      <dgm:t>
        <a:bodyPr/>
        <a:lstStyle/>
        <a:p>
          <a:endParaRPr lang="en-US"/>
        </a:p>
      </dgm:t>
    </dgm:pt>
    <dgm:pt modelId="{5E6E06D8-4D02-4B26-AFF3-515E5639C5B8}" type="sibTrans" cxnId="{DE77E80A-0A4F-410B-9D42-81F6A71CE2DC}">
      <dgm:prSet/>
      <dgm:spPr/>
      <dgm:t>
        <a:bodyPr/>
        <a:lstStyle/>
        <a:p>
          <a:endParaRPr lang="en-US"/>
        </a:p>
      </dgm:t>
    </dgm:pt>
    <dgm:pt modelId="{231FD569-0DA8-4C9E-8B47-B617D840421A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February 2025: </a:t>
          </a:r>
          <a:r>
            <a:rPr lang="en-GB" sz="2000" dirty="0"/>
            <a:t>mutual learning on access to social protection for vulnerable workers (including solo self-employed)</a:t>
          </a:r>
          <a:endParaRPr lang="en-US" sz="2000" dirty="0">
            <a:solidFill>
              <a:schemeClr val="bg1"/>
            </a:solidFill>
          </a:endParaRPr>
        </a:p>
      </dgm:t>
    </dgm:pt>
    <dgm:pt modelId="{9DFEDA33-0B1C-4DD5-B272-A62A345CFA65}" type="parTrans" cxnId="{2980370E-F2BF-4764-BC00-D08006003870}">
      <dgm:prSet/>
      <dgm:spPr/>
      <dgm:t>
        <a:bodyPr/>
        <a:lstStyle/>
        <a:p>
          <a:endParaRPr lang="en-US"/>
        </a:p>
      </dgm:t>
    </dgm:pt>
    <dgm:pt modelId="{00977FB0-0059-4736-83E2-22C2C5F9BA72}" type="sibTrans" cxnId="{2980370E-F2BF-4764-BC00-D08006003870}">
      <dgm:prSet/>
      <dgm:spPr/>
      <dgm:t>
        <a:bodyPr/>
        <a:lstStyle/>
        <a:p>
          <a:endParaRPr lang="en-US"/>
        </a:p>
      </dgm:t>
    </dgm:pt>
    <dgm:pt modelId="{06B6A109-3651-4EB6-ABCB-96A7497B6B67}">
      <dgm:prSet custT="1"/>
      <dgm:spPr/>
      <dgm:t>
        <a:bodyPr/>
        <a:lstStyle/>
        <a:p>
          <a:r>
            <a:rPr lang="en-GB" sz="2000" dirty="0"/>
            <a:t>Mutual learning on social protection for </a:t>
          </a:r>
          <a:r>
            <a:rPr lang="en-GB" sz="2000" b="1" dirty="0"/>
            <a:t>artists</a:t>
          </a:r>
          <a:r>
            <a:rPr lang="en-GB" sz="2000" dirty="0"/>
            <a:t> </a:t>
          </a:r>
        </a:p>
        <a:p>
          <a:r>
            <a:rPr lang="en-GB" sz="2000" dirty="0"/>
            <a:t>(6-7 May 2025)</a:t>
          </a:r>
          <a:endParaRPr lang="en-US" sz="2000" dirty="0">
            <a:solidFill>
              <a:schemeClr val="bg1"/>
            </a:solidFill>
          </a:endParaRPr>
        </a:p>
      </dgm:t>
    </dgm:pt>
    <dgm:pt modelId="{76B24AD5-AFBD-478A-94EE-A9042A7AF34B}" type="parTrans" cxnId="{E72D7C5F-E1C8-4927-8141-C59213A10F56}">
      <dgm:prSet/>
      <dgm:spPr/>
      <dgm:t>
        <a:bodyPr/>
        <a:lstStyle/>
        <a:p>
          <a:endParaRPr lang="en-US"/>
        </a:p>
      </dgm:t>
    </dgm:pt>
    <dgm:pt modelId="{3B8971B4-0FBC-4E45-85CE-BDA1033AA8FC}" type="sibTrans" cxnId="{E72D7C5F-E1C8-4927-8141-C59213A10F56}">
      <dgm:prSet/>
      <dgm:spPr/>
      <dgm:t>
        <a:bodyPr/>
        <a:lstStyle/>
        <a:p>
          <a:endParaRPr lang="en-US"/>
        </a:p>
      </dgm:t>
    </dgm:pt>
    <dgm:pt modelId="{6C2D5731-8B6D-470F-9466-EB307BA1F3E1}" type="pres">
      <dgm:prSet presAssocID="{81FCF41F-8823-4744-A3FF-ABFEC4509149}" presName="diagram" presStyleCnt="0">
        <dgm:presLayoutVars>
          <dgm:dir/>
          <dgm:resizeHandles val="exact"/>
        </dgm:presLayoutVars>
      </dgm:prSet>
      <dgm:spPr/>
    </dgm:pt>
    <dgm:pt modelId="{B17CEDD1-6CD3-4F4E-992E-18D043A371BA}" type="pres">
      <dgm:prSet presAssocID="{62FBCE0E-F75B-4765-8A41-90A7413E90C4}" presName="node" presStyleLbl="node1" presStyleIdx="0" presStyleCnt="4" custLinFactNeighborX="25286">
        <dgm:presLayoutVars>
          <dgm:bulletEnabled val="1"/>
        </dgm:presLayoutVars>
      </dgm:prSet>
      <dgm:spPr/>
    </dgm:pt>
    <dgm:pt modelId="{1C5C087F-7F67-45B2-BA27-2FEE9E045AC9}" type="pres">
      <dgm:prSet presAssocID="{C4CAA5EC-742E-47CE-8A39-2DB3C82AA549}" presName="sibTrans" presStyleCnt="0"/>
      <dgm:spPr/>
    </dgm:pt>
    <dgm:pt modelId="{53C0A7EB-2395-4625-8EAB-48BEDDFCDD7F}" type="pres">
      <dgm:prSet presAssocID="{67EC23F6-2F6F-4FCB-91B1-A2BE7B501991}" presName="node" presStyleLbl="node1" presStyleIdx="1" presStyleCnt="4" custScaleX="117996" custLinFactNeighborX="39735">
        <dgm:presLayoutVars>
          <dgm:bulletEnabled val="1"/>
        </dgm:presLayoutVars>
      </dgm:prSet>
      <dgm:spPr/>
    </dgm:pt>
    <dgm:pt modelId="{1CFAD6AB-EE21-4F9C-98DB-9E1CE86A466A}" type="pres">
      <dgm:prSet presAssocID="{5E6E06D8-4D02-4B26-AFF3-515E5639C5B8}" presName="sibTrans" presStyleCnt="0"/>
      <dgm:spPr/>
    </dgm:pt>
    <dgm:pt modelId="{94A3915E-45E3-4E67-8F88-0DF66B388497}" type="pres">
      <dgm:prSet presAssocID="{231FD569-0DA8-4C9E-8B47-B617D840421A}" presName="node" presStyleLbl="node1" presStyleIdx="2" presStyleCnt="4" custLinFactX="-100000" custLinFactY="16809" custLinFactNeighborX="-112599" custLinFactNeighborY="100000">
        <dgm:presLayoutVars>
          <dgm:bulletEnabled val="1"/>
        </dgm:presLayoutVars>
      </dgm:prSet>
      <dgm:spPr/>
    </dgm:pt>
    <dgm:pt modelId="{A16B3268-2F14-4A4F-B931-B6DF87930939}" type="pres">
      <dgm:prSet presAssocID="{00977FB0-0059-4736-83E2-22C2C5F9BA72}" presName="sibTrans" presStyleCnt="0"/>
      <dgm:spPr/>
    </dgm:pt>
    <dgm:pt modelId="{07AA0481-8FD0-4AD7-A1AE-10CCEC975735}" type="pres">
      <dgm:prSet presAssocID="{06B6A109-3651-4EB6-ABCB-96A7497B6B67}" presName="node" presStyleLbl="node1" presStyleIdx="3" presStyleCnt="4" custScaleX="121804" custLinFactNeighborX="37831" custLinFactNeighborY="13">
        <dgm:presLayoutVars>
          <dgm:bulletEnabled val="1"/>
        </dgm:presLayoutVars>
      </dgm:prSet>
      <dgm:spPr/>
    </dgm:pt>
  </dgm:ptLst>
  <dgm:cxnLst>
    <dgm:cxn modelId="{DE77E80A-0A4F-410B-9D42-81F6A71CE2DC}" srcId="{81FCF41F-8823-4744-A3FF-ABFEC4509149}" destId="{67EC23F6-2F6F-4FCB-91B1-A2BE7B501991}" srcOrd="1" destOrd="0" parTransId="{40048ED3-3ABF-42F5-92F2-54BAD0014DFA}" sibTransId="{5E6E06D8-4D02-4B26-AFF3-515E5639C5B8}"/>
    <dgm:cxn modelId="{2980370E-F2BF-4764-BC00-D08006003870}" srcId="{81FCF41F-8823-4744-A3FF-ABFEC4509149}" destId="{231FD569-0DA8-4C9E-8B47-B617D840421A}" srcOrd="2" destOrd="0" parTransId="{9DFEDA33-0B1C-4DD5-B272-A62A345CFA65}" sibTransId="{00977FB0-0059-4736-83E2-22C2C5F9BA72}"/>
    <dgm:cxn modelId="{CF60F424-7486-46CA-A41C-4A0E20FDC9D0}" type="presOf" srcId="{06B6A109-3651-4EB6-ABCB-96A7497B6B67}" destId="{07AA0481-8FD0-4AD7-A1AE-10CCEC975735}" srcOrd="0" destOrd="0" presId="urn:microsoft.com/office/officeart/2005/8/layout/default"/>
    <dgm:cxn modelId="{F2228C3E-244D-45CB-A344-5B8860B16324}" srcId="{81FCF41F-8823-4744-A3FF-ABFEC4509149}" destId="{62FBCE0E-F75B-4765-8A41-90A7413E90C4}" srcOrd="0" destOrd="0" parTransId="{E82FF6EE-E63A-4E84-9050-09320C00DF11}" sibTransId="{C4CAA5EC-742E-47CE-8A39-2DB3C82AA549}"/>
    <dgm:cxn modelId="{E72D7C5F-E1C8-4927-8141-C59213A10F56}" srcId="{81FCF41F-8823-4744-A3FF-ABFEC4509149}" destId="{06B6A109-3651-4EB6-ABCB-96A7497B6B67}" srcOrd="3" destOrd="0" parTransId="{76B24AD5-AFBD-478A-94EE-A9042A7AF34B}" sibTransId="{3B8971B4-0FBC-4E45-85CE-BDA1033AA8FC}"/>
    <dgm:cxn modelId="{07F0277D-2793-4BC9-A7F9-C913ABE2A729}" type="presOf" srcId="{67EC23F6-2F6F-4FCB-91B1-A2BE7B501991}" destId="{53C0A7EB-2395-4625-8EAB-48BEDDFCDD7F}" srcOrd="0" destOrd="0" presId="urn:microsoft.com/office/officeart/2005/8/layout/default"/>
    <dgm:cxn modelId="{69549E87-80D3-4CEC-9903-3793707B004B}" type="presOf" srcId="{231FD569-0DA8-4C9E-8B47-B617D840421A}" destId="{94A3915E-45E3-4E67-8F88-0DF66B388497}" srcOrd="0" destOrd="0" presId="urn:microsoft.com/office/officeart/2005/8/layout/default"/>
    <dgm:cxn modelId="{199C1AA1-BCB6-491F-BC0B-4839B1271C07}" type="presOf" srcId="{62FBCE0E-F75B-4765-8A41-90A7413E90C4}" destId="{B17CEDD1-6CD3-4F4E-992E-18D043A371BA}" srcOrd="0" destOrd="0" presId="urn:microsoft.com/office/officeart/2005/8/layout/default"/>
    <dgm:cxn modelId="{067669D4-C130-4BB9-8D95-7E8117F83FDC}" type="presOf" srcId="{81FCF41F-8823-4744-A3FF-ABFEC4509149}" destId="{6C2D5731-8B6D-470F-9466-EB307BA1F3E1}" srcOrd="0" destOrd="0" presId="urn:microsoft.com/office/officeart/2005/8/layout/default"/>
    <dgm:cxn modelId="{58DE9F2C-F1A4-4DBA-9CAF-B633AFA2147B}" type="presParOf" srcId="{6C2D5731-8B6D-470F-9466-EB307BA1F3E1}" destId="{B17CEDD1-6CD3-4F4E-992E-18D043A371BA}" srcOrd="0" destOrd="0" presId="urn:microsoft.com/office/officeart/2005/8/layout/default"/>
    <dgm:cxn modelId="{C60B71F7-4F94-4696-B27C-27710615AAB9}" type="presParOf" srcId="{6C2D5731-8B6D-470F-9466-EB307BA1F3E1}" destId="{1C5C087F-7F67-45B2-BA27-2FEE9E045AC9}" srcOrd="1" destOrd="0" presId="urn:microsoft.com/office/officeart/2005/8/layout/default"/>
    <dgm:cxn modelId="{1FC1627E-6BF8-49A3-9ED6-361E225B7F6E}" type="presParOf" srcId="{6C2D5731-8B6D-470F-9466-EB307BA1F3E1}" destId="{53C0A7EB-2395-4625-8EAB-48BEDDFCDD7F}" srcOrd="2" destOrd="0" presId="urn:microsoft.com/office/officeart/2005/8/layout/default"/>
    <dgm:cxn modelId="{AC762F55-46E1-4912-AC89-038591D60DAC}" type="presParOf" srcId="{6C2D5731-8B6D-470F-9466-EB307BA1F3E1}" destId="{1CFAD6AB-EE21-4F9C-98DB-9E1CE86A466A}" srcOrd="3" destOrd="0" presId="urn:microsoft.com/office/officeart/2005/8/layout/default"/>
    <dgm:cxn modelId="{350E726A-A13E-4393-AEB1-79FAB13E6C7F}" type="presParOf" srcId="{6C2D5731-8B6D-470F-9466-EB307BA1F3E1}" destId="{94A3915E-45E3-4E67-8F88-0DF66B388497}" srcOrd="4" destOrd="0" presId="urn:microsoft.com/office/officeart/2005/8/layout/default"/>
    <dgm:cxn modelId="{F7F1F43F-495F-4092-ACBD-0F5C8FCCE91B}" type="presParOf" srcId="{6C2D5731-8B6D-470F-9466-EB307BA1F3E1}" destId="{A16B3268-2F14-4A4F-B931-B6DF87930939}" srcOrd="5" destOrd="0" presId="urn:microsoft.com/office/officeart/2005/8/layout/default"/>
    <dgm:cxn modelId="{A11FB3A1-D295-4EB7-9B5F-017C6F72DDB3}" type="presParOf" srcId="{6C2D5731-8B6D-470F-9466-EB307BA1F3E1}" destId="{07AA0481-8FD0-4AD7-A1AE-10CCEC97573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E1B85A-FD31-4BA3-8928-9F36F2A3B4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04AFB-1629-4AAB-8C46-5F7E76085011}">
      <dgm:prSet/>
      <dgm:spPr/>
      <dgm:t>
        <a:bodyPr/>
        <a:lstStyle/>
        <a:p>
          <a:r>
            <a:rPr lang="en-GB" dirty="0"/>
            <a:t>European Labour Agency report on “The extent of </a:t>
          </a:r>
          <a:r>
            <a:rPr lang="en-US" b="0" i="0" u="none" strike="noStrike" dirty="0">
              <a:effectLst/>
              <a:latin typeface="+mj-lt"/>
            </a:rPr>
            <a:t>dependent self-employment” in the EU </a:t>
          </a:r>
          <a:r>
            <a:rPr lang="en-GB" dirty="0"/>
            <a:t> </a:t>
          </a:r>
          <a:endParaRPr lang="en-US" dirty="0"/>
        </a:p>
      </dgm:t>
    </dgm:pt>
    <dgm:pt modelId="{71EC835A-B9B9-4C34-99A0-4E607B29F83D}" type="parTrans" cxnId="{ABB10F66-E06A-43D8-847F-838A8D214C1A}">
      <dgm:prSet/>
      <dgm:spPr/>
      <dgm:t>
        <a:bodyPr/>
        <a:lstStyle/>
        <a:p>
          <a:endParaRPr lang="en-US"/>
        </a:p>
      </dgm:t>
    </dgm:pt>
    <dgm:pt modelId="{4E9F41F3-DB48-422C-A609-63C9AB23664E}" type="sibTrans" cxnId="{ABB10F66-E06A-43D8-847F-838A8D214C1A}">
      <dgm:prSet/>
      <dgm:spPr/>
      <dgm:t>
        <a:bodyPr/>
        <a:lstStyle/>
        <a:p>
          <a:endParaRPr lang="en-US"/>
        </a:p>
      </dgm:t>
    </dgm:pt>
    <dgm:pt modelId="{141629CA-10F3-4ED7-8623-96C1FBB5D5FF}">
      <dgm:prSet/>
      <dgm:spPr/>
      <dgm:t>
        <a:bodyPr/>
        <a:lstStyle/>
        <a:p>
          <a:r>
            <a:rPr lang="en-GB" b="0" dirty="0"/>
            <a:t>Eurofound (2024) report on “S</a:t>
          </a:r>
          <a:r>
            <a:rPr lang="en-US" dirty="0"/>
            <a:t>elf-employment in the EU: Job quality and developments in social protection”</a:t>
          </a:r>
          <a:endParaRPr lang="en-US" b="0" dirty="0"/>
        </a:p>
      </dgm:t>
    </dgm:pt>
    <dgm:pt modelId="{32A5B00F-6EA9-4D00-A3FC-F594D930CF5D}" type="parTrans" cxnId="{62D788A0-049C-4B95-A658-71261E4B2DBF}">
      <dgm:prSet/>
      <dgm:spPr/>
      <dgm:t>
        <a:bodyPr/>
        <a:lstStyle/>
        <a:p>
          <a:endParaRPr lang="en-US"/>
        </a:p>
      </dgm:t>
    </dgm:pt>
    <dgm:pt modelId="{99C4C588-2416-4A41-B5F2-12EABF44B70B}" type="sibTrans" cxnId="{62D788A0-049C-4B95-A658-71261E4B2DBF}">
      <dgm:prSet/>
      <dgm:spPr/>
      <dgm:t>
        <a:bodyPr/>
        <a:lstStyle/>
        <a:p>
          <a:endParaRPr lang="en-US"/>
        </a:p>
      </dgm:t>
    </dgm:pt>
    <dgm:pt modelId="{97B01E1C-287E-4302-859C-9B252043957F}">
      <dgm:prSet/>
      <dgm:spPr/>
      <dgm:t>
        <a:bodyPr/>
        <a:lstStyle/>
        <a:p>
          <a:r>
            <a:rPr lang="en-GB" b="0" dirty="0"/>
            <a:t>Eurofound (2024) report on </a:t>
          </a:r>
          <a:r>
            <a:rPr lang="en-GB" b="1" dirty="0"/>
            <a:t>unemployment</a:t>
          </a:r>
          <a:r>
            <a:rPr lang="en-GB" b="0" dirty="0"/>
            <a:t> and minimum income</a:t>
          </a:r>
        </a:p>
        <a:p>
          <a:r>
            <a:rPr lang="en-GB" b="0" dirty="0"/>
            <a:t>(“Social protection 2.0”)</a:t>
          </a:r>
          <a:endParaRPr lang="en-US" dirty="0"/>
        </a:p>
      </dgm:t>
    </dgm:pt>
    <dgm:pt modelId="{2103693F-42E9-4D8A-8C97-7B778B1FB9DA}" type="parTrans" cxnId="{5EE57419-FBC4-424B-8274-A708A4FD43A4}">
      <dgm:prSet/>
      <dgm:spPr/>
      <dgm:t>
        <a:bodyPr/>
        <a:lstStyle/>
        <a:p>
          <a:endParaRPr lang="en-US"/>
        </a:p>
      </dgm:t>
    </dgm:pt>
    <dgm:pt modelId="{5BEC232A-C087-498A-B7AE-A9E00D2AE596}" type="sibTrans" cxnId="{5EE57419-FBC4-424B-8274-A708A4FD43A4}">
      <dgm:prSet/>
      <dgm:spPr/>
      <dgm:t>
        <a:bodyPr/>
        <a:lstStyle/>
        <a:p>
          <a:endParaRPr lang="en-US"/>
        </a:p>
      </dgm:t>
    </dgm:pt>
    <dgm:pt modelId="{ED2202C6-6A59-4443-9FF5-5694C3D81900}">
      <dgm:prSet/>
      <dgm:spPr/>
      <dgm:t>
        <a:bodyPr/>
        <a:lstStyle/>
        <a:p>
          <a:r>
            <a:rPr lang="en-GB" dirty="0"/>
            <a:t>On-going research by Eurofound on </a:t>
          </a:r>
          <a:r>
            <a:rPr lang="en-GB" b="1" dirty="0"/>
            <a:t>digitalisation</a:t>
          </a:r>
          <a:r>
            <a:rPr lang="en-GB" dirty="0"/>
            <a:t> in social protection systems (2025)</a:t>
          </a:r>
          <a:endParaRPr lang="en-US" dirty="0"/>
        </a:p>
      </dgm:t>
    </dgm:pt>
    <dgm:pt modelId="{47BDCED5-E0CF-4CA5-B48E-2715EEF41BD5}" type="parTrans" cxnId="{EAEB5AAB-883F-406C-8010-579D89D81F91}">
      <dgm:prSet/>
      <dgm:spPr/>
      <dgm:t>
        <a:bodyPr/>
        <a:lstStyle/>
        <a:p>
          <a:endParaRPr lang="en-US"/>
        </a:p>
      </dgm:t>
    </dgm:pt>
    <dgm:pt modelId="{0D9DB804-2DB3-4255-874B-AD939F607AD3}" type="sibTrans" cxnId="{EAEB5AAB-883F-406C-8010-579D89D81F91}">
      <dgm:prSet/>
      <dgm:spPr/>
      <dgm:t>
        <a:bodyPr/>
        <a:lstStyle/>
        <a:p>
          <a:endParaRPr lang="en-US"/>
        </a:p>
      </dgm:t>
    </dgm:pt>
    <dgm:pt modelId="{DB54FBF4-81E5-447C-9FE5-A982FE8568F9}" type="pres">
      <dgm:prSet presAssocID="{DAE1B85A-FD31-4BA3-8928-9F36F2A3B4FA}" presName="diagram" presStyleCnt="0">
        <dgm:presLayoutVars>
          <dgm:dir/>
          <dgm:resizeHandles val="exact"/>
        </dgm:presLayoutVars>
      </dgm:prSet>
      <dgm:spPr/>
    </dgm:pt>
    <dgm:pt modelId="{691AEEC7-D8C2-4691-91A9-AA84C2E49C8E}" type="pres">
      <dgm:prSet presAssocID="{6A704AFB-1629-4AAB-8C46-5F7E76085011}" presName="node" presStyleLbl="node1" presStyleIdx="0" presStyleCnt="4">
        <dgm:presLayoutVars>
          <dgm:bulletEnabled val="1"/>
        </dgm:presLayoutVars>
      </dgm:prSet>
      <dgm:spPr/>
    </dgm:pt>
    <dgm:pt modelId="{28520221-868B-406E-B9F2-4C4CFE4FAB67}" type="pres">
      <dgm:prSet presAssocID="{4E9F41F3-DB48-422C-A609-63C9AB23664E}" presName="sibTrans" presStyleCnt="0"/>
      <dgm:spPr/>
    </dgm:pt>
    <dgm:pt modelId="{637E719E-9F2F-4921-8433-416FB4114666}" type="pres">
      <dgm:prSet presAssocID="{141629CA-10F3-4ED7-8623-96C1FBB5D5FF}" presName="node" presStyleLbl="node1" presStyleIdx="1" presStyleCnt="4">
        <dgm:presLayoutVars>
          <dgm:bulletEnabled val="1"/>
        </dgm:presLayoutVars>
      </dgm:prSet>
      <dgm:spPr/>
    </dgm:pt>
    <dgm:pt modelId="{4A3CFAA1-62A7-450E-BED5-5F006E17BD93}" type="pres">
      <dgm:prSet presAssocID="{99C4C588-2416-4A41-B5F2-12EABF44B70B}" presName="sibTrans" presStyleCnt="0"/>
      <dgm:spPr/>
    </dgm:pt>
    <dgm:pt modelId="{50B2070D-AB16-478B-809E-05F22805C1E9}" type="pres">
      <dgm:prSet presAssocID="{97B01E1C-287E-4302-859C-9B252043957F}" presName="node" presStyleLbl="node1" presStyleIdx="2" presStyleCnt="4" custLinFactNeighborX="-1050" custLinFactNeighborY="-1829">
        <dgm:presLayoutVars>
          <dgm:bulletEnabled val="1"/>
        </dgm:presLayoutVars>
      </dgm:prSet>
      <dgm:spPr/>
    </dgm:pt>
    <dgm:pt modelId="{C3E0BEDB-7E22-4625-9310-01E96BF1E567}" type="pres">
      <dgm:prSet presAssocID="{5BEC232A-C087-498A-B7AE-A9E00D2AE596}" presName="sibTrans" presStyleCnt="0"/>
      <dgm:spPr/>
    </dgm:pt>
    <dgm:pt modelId="{3535EC36-A5D4-4C3C-8548-D112835EC6A8}" type="pres">
      <dgm:prSet presAssocID="{ED2202C6-6A59-4443-9FF5-5694C3D81900}" presName="node" presStyleLbl="node1" presStyleIdx="3" presStyleCnt="4">
        <dgm:presLayoutVars>
          <dgm:bulletEnabled val="1"/>
        </dgm:presLayoutVars>
      </dgm:prSet>
      <dgm:spPr/>
    </dgm:pt>
  </dgm:ptLst>
  <dgm:cxnLst>
    <dgm:cxn modelId="{E8D87010-896B-472B-A2A4-AA760B0C6054}" type="presOf" srcId="{ED2202C6-6A59-4443-9FF5-5694C3D81900}" destId="{3535EC36-A5D4-4C3C-8548-D112835EC6A8}" srcOrd="0" destOrd="0" presId="urn:microsoft.com/office/officeart/2005/8/layout/default"/>
    <dgm:cxn modelId="{5EE57419-FBC4-424B-8274-A708A4FD43A4}" srcId="{DAE1B85A-FD31-4BA3-8928-9F36F2A3B4FA}" destId="{97B01E1C-287E-4302-859C-9B252043957F}" srcOrd="2" destOrd="0" parTransId="{2103693F-42E9-4D8A-8C97-7B778B1FB9DA}" sibTransId="{5BEC232A-C087-498A-B7AE-A9E00D2AE596}"/>
    <dgm:cxn modelId="{784B2C2E-62A2-4E24-958A-C2EBF8F323DF}" type="presOf" srcId="{DAE1B85A-FD31-4BA3-8928-9F36F2A3B4FA}" destId="{DB54FBF4-81E5-447C-9FE5-A982FE8568F9}" srcOrd="0" destOrd="0" presId="urn:microsoft.com/office/officeart/2005/8/layout/default"/>
    <dgm:cxn modelId="{38425740-8741-46E8-BE60-A8B100FAABFB}" type="presOf" srcId="{141629CA-10F3-4ED7-8623-96C1FBB5D5FF}" destId="{637E719E-9F2F-4921-8433-416FB4114666}" srcOrd="0" destOrd="0" presId="urn:microsoft.com/office/officeart/2005/8/layout/default"/>
    <dgm:cxn modelId="{659E7560-6BD6-4485-993D-77033C19A116}" type="presOf" srcId="{6A704AFB-1629-4AAB-8C46-5F7E76085011}" destId="{691AEEC7-D8C2-4691-91A9-AA84C2E49C8E}" srcOrd="0" destOrd="0" presId="urn:microsoft.com/office/officeart/2005/8/layout/default"/>
    <dgm:cxn modelId="{ABB10F66-E06A-43D8-847F-838A8D214C1A}" srcId="{DAE1B85A-FD31-4BA3-8928-9F36F2A3B4FA}" destId="{6A704AFB-1629-4AAB-8C46-5F7E76085011}" srcOrd="0" destOrd="0" parTransId="{71EC835A-B9B9-4C34-99A0-4E607B29F83D}" sibTransId="{4E9F41F3-DB48-422C-A609-63C9AB23664E}"/>
    <dgm:cxn modelId="{4484AC59-41FC-40D4-8B61-4AD5D282E5BA}" type="presOf" srcId="{97B01E1C-287E-4302-859C-9B252043957F}" destId="{50B2070D-AB16-478B-809E-05F22805C1E9}" srcOrd="0" destOrd="0" presId="urn:microsoft.com/office/officeart/2005/8/layout/default"/>
    <dgm:cxn modelId="{62D788A0-049C-4B95-A658-71261E4B2DBF}" srcId="{DAE1B85A-FD31-4BA3-8928-9F36F2A3B4FA}" destId="{141629CA-10F3-4ED7-8623-96C1FBB5D5FF}" srcOrd="1" destOrd="0" parTransId="{32A5B00F-6EA9-4D00-A3FC-F594D930CF5D}" sibTransId="{99C4C588-2416-4A41-B5F2-12EABF44B70B}"/>
    <dgm:cxn modelId="{EAEB5AAB-883F-406C-8010-579D89D81F91}" srcId="{DAE1B85A-FD31-4BA3-8928-9F36F2A3B4FA}" destId="{ED2202C6-6A59-4443-9FF5-5694C3D81900}" srcOrd="3" destOrd="0" parTransId="{47BDCED5-E0CF-4CA5-B48E-2715EEF41BD5}" sibTransId="{0D9DB804-2DB3-4255-874B-AD939F607AD3}"/>
    <dgm:cxn modelId="{2B627A35-65C1-4B36-9B49-8D01F5778972}" type="presParOf" srcId="{DB54FBF4-81E5-447C-9FE5-A982FE8568F9}" destId="{691AEEC7-D8C2-4691-91A9-AA84C2E49C8E}" srcOrd="0" destOrd="0" presId="urn:microsoft.com/office/officeart/2005/8/layout/default"/>
    <dgm:cxn modelId="{40A24ED7-CA95-4ACC-A4D5-F0300F7D8904}" type="presParOf" srcId="{DB54FBF4-81E5-447C-9FE5-A982FE8568F9}" destId="{28520221-868B-406E-B9F2-4C4CFE4FAB67}" srcOrd="1" destOrd="0" presId="urn:microsoft.com/office/officeart/2005/8/layout/default"/>
    <dgm:cxn modelId="{A8D8E1BA-5134-4EC4-B6AB-D2D2663AB897}" type="presParOf" srcId="{DB54FBF4-81E5-447C-9FE5-A982FE8568F9}" destId="{637E719E-9F2F-4921-8433-416FB4114666}" srcOrd="2" destOrd="0" presId="urn:microsoft.com/office/officeart/2005/8/layout/default"/>
    <dgm:cxn modelId="{98099D07-F367-4063-B02C-A7A134863338}" type="presParOf" srcId="{DB54FBF4-81E5-447C-9FE5-A982FE8568F9}" destId="{4A3CFAA1-62A7-450E-BED5-5F006E17BD93}" srcOrd="3" destOrd="0" presId="urn:microsoft.com/office/officeart/2005/8/layout/default"/>
    <dgm:cxn modelId="{43FC1264-0837-4EC2-8BCB-1ED376D911F5}" type="presParOf" srcId="{DB54FBF4-81E5-447C-9FE5-A982FE8568F9}" destId="{50B2070D-AB16-478B-809E-05F22805C1E9}" srcOrd="4" destOrd="0" presId="urn:microsoft.com/office/officeart/2005/8/layout/default"/>
    <dgm:cxn modelId="{B678EF23-3F42-40B2-9331-E6BEBF95CD58}" type="presParOf" srcId="{DB54FBF4-81E5-447C-9FE5-A982FE8568F9}" destId="{C3E0BEDB-7E22-4625-9310-01E96BF1E567}" srcOrd="5" destOrd="0" presId="urn:microsoft.com/office/officeart/2005/8/layout/default"/>
    <dgm:cxn modelId="{5BBF9498-2EE9-4053-973E-B66C60D84C65}" type="presParOf" srcId="{DB54FBF4-81E5-447C-9FE5-A982FE8568F9}" destId="{3535EC36-A5D4-4C3C-8548-D112835EC6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E1B85A-FD31-4BA3-8928-9F36F2A3B4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04AFB-1629-4AAB-8C46-5F7E76085011}">
      <dgm:prSet/>
      <dgm:spPr/>
      <dgm:t>
        <a:bodyPr/>
        <a:lstStyle/>
        <a:p>
          <a:r>
            <a:rPr lang="en-GB" b="1" dirty="0"/>
            <a:t>Update</a:t>
          </a:r>
          <a:r>
            <a:rPr lang="en-GB" dirty="0"/>
            <a:t> of the monitoring framework in 2025 – and further improvement</a:t>
          </a:r>
        </a:p>
        <a:p>
          <a:r>
            <a:rPr lang="en-GB" dirty="0"/>
            <a:t> (including </a:t>
          </a:r>
          <a:r>
            <a:rPr lang="en-GB" i="1" dirty="0"/>
            <a:t>MISSOC</a:t>
          </a:r>
          <a:r>
            <a:rPr lang="en-GB" dirty="0"/>
            <a:t>) </a:t>
          </a:r>
          <a:endParaRPr lang="en-US" dirty="0"/>
        </a:p>
      </dgm:t>
    </dgm:pt>
    <dgm:pt modelId="{71EC835A-B9B9-4C34-99A0-4E607B29F83D}" type="parTrans" cxnId="{ABB10F66-E06A-43D8-847F-838A8D214C1A}">
      <dgm:prSet/>
      <dgm:spPr/>
      <dgm:t>
        <a:bodyPr/>
        <a:lstStyle/>
        <a:p>
          <a:endParaRPr lang="en-US"/>
        </a:p>
      </dgm:t>
    </dgm:pt>
    <dgm:pt modelId="{4E9F41F3-DB48-422C-A609-63C9AB23664E}" type="sibTrans" cxnId="{ABB10F66-E06A-43D8-847F-838A8D214C1A}">
      <dgm:prSet/>
      <dgm:spPr/>
      <dgm:t>
        <a:bodyPr/>
        <a:lstStyle/>
        <a:p>
          <a:endParaRPr lang="en-US"/>
        </a:p>
      </dgm:t>
    </dgm:pt>
    <dgm:pt modelId="{141629CA-10F3-4ED7-8623-96C1FBB5D5FF}">
      <dgm:prSet/>
      <dgm:spPr/>
      <dgm:t>
        <a:bodyPr/>
        <a:lstStyle/>
        <a:p>
          <a:r>
            <a:rPr lang="en-GB" dirty="0"/>
            <a:t>Mutual learning on social protection for </a:t>
          </a:r>
          <a:r>
            <a:rPr lang="en-GB" b="1" dirty="0"/>
            <a:t>artists</a:t>
          </a:r>
          <a:r>
            <a:rPr lang="en-GB" dirty="0"/>
            <a:t> </a:t>
          </a:r>
        </a:p>
        <a:p>
          <a:r>
            <a:rPr lang="en-GB" dirty="0"/>
            <a:t>(6-7 May 2025)</a:t>
          </a:r>
          <a:endParaRPr lang="en-US" b="0" dirty="0"/>
        </a:p>
      </dgm:t>
    </dgm:pt>
    <dgm:pt modelId="{32A5B00F-6EA9-4D00-A3FC-F594D930CF5D}" type="parTrans" cxnId="{62D788A0-049C-4B95-A658-71261E4B2DBF}">
      <dgm:prSet/>
      <dgm:spPr/>
      <dgm:t>
        <a:bodyPr/>
        <a:lstStyle/>
        <a:p>
          <a:endParaRPr lang="en-US"/>
        </a:p>
      </dgm:t>
    </dgm:pt>
    <dgm:pt modelId="{99C4C588-2416-4A41-B5F2-12EABF44B70B}" type="sibTrans" cxnId="{62D788A0-049C-4B95-A658-71261E4B2DBF}">
      <dgm:prSet/>
      <dgm:spPr/>
      <dgm:t>
        <a:bodyPr/>
        <a:lstStyle/>
        <a:p>
          <a:endParaRPr lang="en-US"/>
        </a:p>
      </dgm:t>
    </dgm:pt>
    <dgm:pt modelId="{ED2202C6-6A59-4443-9FF5-5694C3D81900}">
      <dgm:prSet/>
      <dgm:spPr/>
      <dgm:t>
        <a:bodyPr/>
        <a:lstStyle/>
        <a:p>
          <a:r>
            <a:rPr lang="en-GB" dirty="0"/>
            <a:t>Opinion of the </a:t>
          </a:r>
          <a:r>
            <a:rPr lang="en-GB" b="1" dirty="0"/>
            <a:t>European Economic and Social Committee </a:t>
          </a:r>
          <a:r>
            <a:rPr lang="en-GB" dirty="0"/>
            <a:t>on social protection for self-employed (2025)</a:t>
          </a:r>
          <a:endParaRPr lang="en-US" dirty="0"/>
        </a:p>
      </dgm:t>
    </dgm:pt>
    <dgm:pt modelId="{47BDCED5-E0CF-4CA5-B48E-2715EEF41BD5}" type="parTrans" cxnId="{EAEB5AAB-883F-406C-8010-579D89D81F91}">
      <dgm:prSet/>
      <dgm:spPr/>
      <dgm:t>
        <a:bodyPr/>
        <a:lstStyle/>
        <a:p>
          <a:endParaRPr lang="en-US"/>
        </a:p>
      </dgm:t>
    </dgm:pt>
    <dgm:pt modelId="{0D9DB804-2DB3-4255-874B-AD939F607AD3}" type="sibTrans" cxnId="{EAEB5AAB-883F-406C-8010-579D89D81F91}">
      <dgm:prSet/>
      <dgm:spPr/>
      <dgm:t>
        <a:bodyPr/>
        <a:lstStyle/>
        <a:p>
          <a:endParaRPr lang="en-US"/>
        </a:p>
      </dgm:t>
    </dgm:pt>
    <dgm:pt modelId="{D52155B8-87FB-4E26-ACD6-9FE53FB5C216}">
      <dgm:prSet/>
      <dgm:spPr/>
      <dgm:t>
        <a:bodyPr/>
        <a:lstStyle/>
        <a:p>
          <a:r>
            <a:rPr lang="en-GB" dirty="0"/>
            <a:t>Forthcoming </a:t>
          </a:r>
          <a:r>
            <a:rPr lang="en-GB" b="1" dirty="0"/>
            <a:t>thematic social reporting </a:t>
          </a:r>
          <a:r>
            <a:rPr lang="en-GB" dirty="0"/>
            <a:t>for the 2025 (Annual report of the Social Protection Committee) </a:t>
          </a:r>
          <a:endParaRPr lang="en-US" dirty="0"/>
        </a:p>
      </dgm:t>
    </dgm:pt>
    <dgm:pt modelId="{A6C385EC-89DD-45EF-9251-CBD4AA0BC59F}" type="parTrans" cxnId="{E09FBA60-A736-4FEC-BDF6-765C07424331}">
      <dgm:prSet/>
      <dgm:spPr/>
      <dgm:t>
        <a:bodyPr/>
        <a:lstStyle/>
        <a:p>
          <a:endParaRPr lang="fr-BE"/>
        </a:p>
      </dgm:t>
    </dgm:pt>
    <dgm:pt modelId="{8389B3A5-309C-40E2-B594-EF08E36744F0}" type="sibTrans" cxnId="{E09FBA60-A736-4FEC-BDF6-765C07424331}">
      <dgm:prSet/>
      <dgm:spPr/>
      <dgm:t>
        <a:bodyPr/>
        <a:lstStyle/>
        <a:p>
          <a:endParaRPr lang="fr-BE"/>
        </a:p>
      </dgm:t>
    </dgm:pt>
    <dgm:pt modelId="{DB54FBF4-81E5-447C-9FE5-A982FE8568F9}" type="pres">
      <dgm:prSet presAssocID="{DAE1B85A-FD31-4BA3-8928-9F36F2A3B4FA}" presName="diagram" presStyleCnt="0">
        <dgm:presLayoutVars>
          <dgm:dir/>
          <dgm:resizeHandles val="exact"/>
        </dgm:presLayoutVars>
      </dgm:prSet>
      <dgm:spPr/>
    </dgm:pt>
    <dgm:pt modelId="{691AEEC7-D8C2-4691-91A9-AA84C2E49C8E}" type="pres">
      <dgm:prSet presAssocID="{6A704AFB-1629-4AAB-8C46-5F7E76085011}" presName="node" presStyleLbl="node1" presStyleIdx="0" presStyleCnt="4">
        <dgm:presLayoutVars>
          <dgm:bulletEnabled val="1"/>
        </dgm:presLayoutVars>
      </dgm:prSet>
      <dgm:spPr/>
    </dgm:pt>
    <dgm:pt modelId="{28520221-868B-406E-B9F2-4C4CFE4FAB67}" type="pres">
      <dgm:prSet presAssocID="{4E9F41F3-DB48-422C-A609-63C9AB23664E}" presName="sibTrans" presStyleCnt="0"/>
      <dgm:spPr/>
    </dgm:pt>
    <dgm:pt modelId="{637E719E-9F2F-4921-8433-416FB4114666}" type="pres">
      <dgm:prSet presAssocID="{141629CA-10F3-4ED7-8623-96C1FBB5D5FF}" presName="node" presStyleLbl="node1" presStyleIdx="1" presStyleCnt="4">
        <dgm:presLayoutVars>
          <dgm:bulletEnabled val="1"/>
        </dgm:presLayoutVars>
      </dgm:prSet>
      <dgm:spPr/>
    </dgm:pt>
    <dgm:pt modelId="{4A3CFAA1-62A7-450E-BED5-5F006E17BD93}" type="pres">
      <dgm:prSet presAssocID="{99C4C588-2416-4A41-B5F2-12EABF44B70B}" presName="sibTrans" presStyleCnt="0"/>
      <dgm:spPr/>
    </dgm:pt>
    <dgm:pt modelId="{7B4405B2-8BEB-4836-8BF3-94FAE57BCABD}" type="pres">
      <dgm:prSet presAssocID="{D52155B8-87FB-4E26-ACD6-9FE53FB5C216}" presName="node" presStyleLbl="node1" presStyleIdx="2" presStyleCnt="4">
        <dgm:presLayoutVars>
          <dgm:bulletEnabled val="1"/>
        </dgm:presLayoutVars>
      </dgm:prSet>
      <dgm:spPr/>
    </dgm:pt>
    <dgm:pt modelId="{7D8BF2C4-8F82-49B9-B083-4C1C4940EAE0}" type="pres">
      <dgm:prSet presAssocID="{8389B3A5-309C-40E2-B594-EF08E36744F0}" presName="sibTrans" presStyleCnt="0"/>
      <dgm:spPr/>
    </dgm:pt>
    <dgm:pt modelId="{3535EC36-A5D4-4C3C-8548-D112835EC6A8}" type="pres">
      <dgm:prSet presAssocID="{ED2202C6-6A59-4443-9FF5-5694C3D81900}" presName="node" presStyleLbl="node1" presStyleIdx="3" presStyleCnt="4" custLinFactNeighborX="910">
        <dgm:presLayoutVars>
          <dgm:bulletEnabled val="1"/>
        </dgm:presLayoutVars>
      </dgm:prSet>
      <dgm:spPr/>
    </dgm:pt>
  </dgm:ptLst>
  <dgm:cxnLst>
    <dgm:cxn modelId="{E8D87010-896B-472B-A2A4-AA760B0C6054}" type="presOf" srcId="{ED2202C6-6A59-4443-9FF5-5694C3D81900}" destId="{3535EC36-A5D4-4C3C-8548-D112835EC6A8}" srcOrd="0" destOrd="0" presId="urn:microsoft.com/office/officeart/2005/8/layout/default"/>
    <dgm:cxn modelId="{784B2C2E-62A2-4E24-958A-C2EBF8F323DF}" type="presOf" srcId="{DAE1B85A-FD31-4BA3-8928-9F36F2A3B4FA}" destId="{DB54FBF4-81E5-447C-9FE5-A982FE8568F9}" srcOrd="0" destOrd="0" presId="urn:microsoft.com/office/officeart/2005/8/layout/default"/>
    <dgm:cxn modelId="{38425740-8741-46E8-BE60-A8B100FAABFB}" type="presOf" srcId="{141629CA-10F3-4ED7-8623-96C1FBB5D5FF}" destId="{637E719E-9F2F-4921-8433-416FB4114666}" srcOrd="0" destOrd="0" presId="urn:microsoft.com/office/officeart/2005/8/layout/default"/>
    <dgm:cxn modelId="{659E7560-6BD6-4485-993D-77033C19A116}" type="presOf" srcId="{6A704AFB-1629-4AAB-8C46-5F7E76085011}" destId="{691AEEC7-D8C2-4691-91A9-AA84C2E49C8E}" srcOrd="0" destOrd="0" presId="urn:microsoft.com/office/officeart/2005/8/layout/default"/>
    <dgm:cxn modelId="{E09FBA60-A736-4FEC-BDF6-765C07424331}" srcId="{DAE1B85A-FD31-4BA3-8928-9F36F2A3B4FA}" destId="{D52155B8-87FB-4E26-ACD6-9FE53FB5C216}" srcOrd="2" destOrd="0" parTransId="{A6C385EC-89DD-45EF-9251-CBD4AA0BC59F}" sibTransId="{8389B3A5-309C-40E2-B594-EF08E36744F0}"/>
    <dgm:cxn modelId="{ABB10F66-E06A-43D8-847F-838A8D214C1A}" srcId="{DAE1B85A-FD31-4BA3-8928-9F36F2A3B4FA}" destId="{6A704AFB-1629-4AAB-8C46-5F7E76085011}" srcOrd="0" destOrd="0" parTransId="{71EC835A-B9B9-4C34-99A0-4E607B29F83D}" sibTransId="{4E9F41F3-DB48-422C-A609-63C9AB23664E}"/>
    <dgm:cxn modelId="{ABF4F14D-C727-428F-912F-316852134EDE}" type="presOf" srcId="{D52155B8-87FB-4E26-ACD6-9FE53FB5C216}" destId="{7B4405B2-8BEB-4836-8BF3-94FAE57BCABD}" srcOrd="0" destOrd="0" presId="urn:microsoft.com/office/officeart/2005/8/layout/default"/>
    <dgm:cxn modelId="{62D788A0-049C-4B95-A658-71261E4B2DBF}" srcId="{DAE1B85A-FD31-4BA3-8928-9F36F2A3B4FA}" destId="{141629CA-10F3-4ED7-8623-96C1FBB5D5FF}" srcOrd="1" destOrd="0" parTransId="{32A5B00F-6EA9-4D00-A3FC-F594D930CF5D}" sibTransId="{99C4C588-2416-4A41-B5F2-12EABF44B70B}"/>
    <dgm:cxn modelId="{EAEB5AAB-883F-406C-8010-579D89D81F91}" srcId="{DAE1B85A-FD31-4BA3-8928-9F36F2A3B4FA}" destId="{ED2202C6-6A59-4443-9FF5-5694C3D81900}" srcOrd="3" destOrd="0" parTransId="{47BDCED5-E0CF-4CA5-B48E-2715EEF41BD5}" sibTransId="{0D9DB804-2DB3-4255-874B-AD939F607AD3}"/>
    <dgm:cxn modelId="{2B627A35-65C1-4B36-9B49-8D01F5778972}" type="presParOf" srcId="{DB54FBF4-81E5-447C-9FE5-A982FE8568F9}" destId="{691AEEC7-D8C2-4691-91A9-AA84C2E49C8E}" srcOrd="0" destOrd="0" presId="urn:microsoft.com/office/officeart/2005/8/layout/default"/>
    <dgm:cxn modelId="{40A24ED7-CA95-4ACC-A4D5-F0300F7D8904}" type="presParOf" srcId="{DB54FBF4-81E5-447C-9FE5-A982FE8568F9}" destId="{28520221-868B-406E-B9F2-4C4CFE4FAB67}" srcOrd="1" destOrd="0" presId="urn:microsoft.com/office/officeart/2005/8/layout/default"/>
    <dgm:cxn modelId="{A8D8E1BA-5134-4EC4-B6AB-D2D2663AB897}" type="presParOf" srcId="{DB54FBF4-81E5-447C-9FE5-A982FE8568F9}" destId="{637E719E-9F2F-4921-8433-416FB4114666}" srcOrd="2" destOrd="0" presId="urn:microsoft.com/office/officeart/2005/8/layout/default"/>
    <dgm:cxn modelId="{98099D07-F367-4063-B02C-A7A134863338}" type="presParOf" srcId="{DB54FBF4-81E5-447C-9FE5-A982FE8568F9}" destId="{4A3CFAA1-62A7-450E-BED5-5F006E17BD93}" srcOrd="3" destOrd="0" presId="urn:microsoft.com/office/officeart/2005/8/layout/default"/>
    <dgm:cxn modelId="{C0CC2633-AF6F-4459-89AF-3C936F2D6434}" type="presParOf" srcId="{DB54FBF4-81E5-447C-9FE5-A982FE8568F9}" destId="{7B4405B2-8BEB-4836-8BF3-94FAE57BCABD}" srcOrd="4" destOrd="0" presId="urn:microsoft.com/office/officeart/2005/8/layout/default"/>
    <dgm:cxn modelId="{C6D9BF38-8231-4B1C-B067-E82B56877E0F}" type="presParOf" srcId="{DB54FBF4-81E5-447C-9FE5-A982FE8568F9}" destId="{7D8BF2C4-8F82-49B9-B083-4C1C4940EAE0}" srcOrd="5" destOrd="0" presId="urn:microsoft.com/office/officeart/2005/8/layout/default"/>
    <dgm:cxn modelId="{5BBF9498-2EE9-4053-973E-B66C60D84C65}" type="presParOf" srcId="{DB54FBF4-81E5-447C-9FE5-A982FE8568F9}" destId="{3535EC36-A5D4-4C3C-8548-D112835EC6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E1B85A-FD31-4BA3-8928-9F36F2A3B4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04AFB-1629-4AAB-8C46-5F7E76085011}">
      <dgm:prSet/>
      <dgm:spPr/>
      <dgm:t>
        <a:bodyPr/>
        <a:lstStyle/>
        <a:p>
          <a:r>
            <a:rPr lang="en-GB" dirty="0"/>
            <a:t>A new </a:t>
          </a:r>
          <a:r>
            <a:rPr lang="en-GB" b="1" dirty="0"/>
            <a:t>Action Plan </a:t>
          </a:r>
          <a:r>
            <a:rPr lang="en-GB" dirty="0"/>
            <a:t>to implement  the </a:t>
          </a:r>
          <a:r>
            <a:rPr lang="en-GB" b="0" dirty="0"/>
            <a:t>European Pillar of Social Rights (2025)</a:t>
          </a:r>
          <a:endParaRPr lang="en-US" b="0" dirty="0"/>
        </a:p>
      </dgm:t>
    </dgm:pt>
    <dgm:pt modelId="{71EC835A-B9B9-4C34-99A0-4E607B29F83D}" type="parTrans" cxnId="{ABB10F66-E06A-43D8-847F-838A8D214C1A}">
      <dgm:prSet/>
      <dgm:spPr/>
      <dgm:t>
        <a:bodyPr/>
        <a:lstStyle/>
        <a:p>
          <a:endParaRPr lang="en-US"/>
        </a:p>
      </dgm:t>
    </dgm:pt>
    <dgm:pt modelId="{4E9F41F3-DB48-422C-A609-63C9AB23664E}" type="sibTrans" cxnId="{ABB10F66-E06A-43D8-847F-838A8D214C1A}">
      <dgm:prSet/>
      <dgm:spPr/>
      <dgm:t>
        <a:bodyPr/>
        <a:lstStyle/>
        <a:p>
          <a:endParaRPr lang="en-US"/>
        </a:p>
      </dgm:t>
    </dgm:pt>
    <dgm:pt modelId="{141629CA-10F3-4ED7-8623-96C1FBB5D5FF}">
      <dgm:prSet/>
      <dgm:spPr/>
      <dgm:t>
        <a:bodyPr/>
        <a:lstStyle/>
        <a:p>
          <a:r>
            <a:rPr lang="en-GB" b="1" dirty="0"/>
            <a:t>Quality Jobs </a:t>
          </a:r>
          <a:r>
            <a:rPr lang="en-GB" dirty="0"/>
            <a:t>Roadmap (2025)</a:t>
          </a:r>
          <a:endParaRPr lang="en-US" b="0" dirty="0"/>
        </a:p>
      </dgm:t>
    </dgm:pt>
    <dgm:pt modelId="{32A5B00F-6EA9-4D00-A3FC-F594D930CF5D}" type="parTrans" cxnId="{62D788A0-049C-4B95-A658-71261E4B2DBF}">
      <dgm:prSet/>
      <dgm:spPr/>
      <dgm:t>
        <a:bodyPr/>
        <a:lstStyle/>
        <a:p>
          <a:endParaRPr lang="en-US"/>
        </a:p>
      </dgm:t>
    </dgm:pt>
    <dgm:pt modelId="{99C4C588-2416-4A41-B5F2-12EABF44B70B}" type="sibTrans" cxnId="{62D788A0-049C-4B95-A658-71261E4B2DBF}">
      <dgm:prSet/>
      <dgm:spPr/>
      <dgm:t>
        <a:bodyPr/>
        <a:lstStyle/>
        <a:p>
          <a:endParaRPr lang="en-US"/>
        </a:p>
      </dgm:t>
    </dgm:pt>
    <dgm:pt modelId="{ED2202C6-6A59-4443-9FF5-5694C3D81900}">
      <dgm:prSet custT="1"/>
      <dgm:spPr/>
      <dgm:t>
        <a:bodyPr/>
        <a:lstStyle/>
        <a:p>
          <a:r>
            <a:rPr lang="en-GB" sz="2000" b="1" dirty="0"/>
            <a:t>Others</a:t>
          </a:r>
          <a:r>
            <a:rPr lang="en-GB" sz="2000" dirty="0"/>
            <a:t> (Union of Skills, Right to disconnect, Algorithmic management, etc)</a:t>
          </a:r>
          <a:endParaRPr lang="en-US" sz="2000" dirty="0"/>
        </a:p>
      </dgm:t>
    </dgm:pt>
    <dgm:pt modelId="{47BDCED5-E0CF-4CA5-B48E-2715EEF41BD5}" type="parTrans" cxnId="{EAEB5AAB-883F-406C-8010-579D89D81F91}">
      <dgm:prSet/>
      <dgm:spPr/>
      <dgm:t>
        <a:bodyPr/>
        <a:lstStyle/>
        <a:p>
          <a:endParaRPr lang="en-US"/>
        </a:p>
      </dgm:t>
    </dgm:pt>
    <dgm:pt modelId="{0D9DB804-2DB3-4255-874B-AD939F607AD3}" type="sibTrans" cxnId="{EAEB5AAB-883F-406C-8010-579D89D81F91}">
      <dgm:prSet/>
      <dgm:spPr/>
      <dgm:t>
        <a:bodyPr/>
        <a:lstStyle/>
        <a:p>
          <a:endParaRPr lang="en-US"/>
        </a:p>
      </dgm:t>
    </dgm:pt>
    <dgm:pt modelId="{94B3E951-B8B2-4604-94F8-35D2A5970736}">
      <dgm:prSet/>
      <dgm:spPr/>
      <dgm:t>
        <a:bodyPr/>
        <a:lstStyle/>
        <a:p>
          <a:r>
            <a:rPr lang="en-GB" b="1" dirty="0"/>
            <a:t>Anti-poverty </a:t>
          </a:r>
          <a:r>
            <a:rPr lang="en-GB" dirty="0"/>
            <a:t>strategy (2026)</a:t>
          </a:r>
          <a:endParaRPr lang="en-US" dirty="0"/>
        </a:p>
      </dgm:t>
    </dgm:pt>
    <dgm:pt modelId="{DE5BEA6F-8201-4D90-B37F-E2E900EC7F95}" type="parTrans" cxnId="{1DE5947F-113B-46B8-A46F-27BBBEC40B93}">
      <dgm:prSet/>
      <dgm:spPr/>
      <dgm:t>
        <a:bodyPr/>
        <a:lstStyle/>
        <a:p>
          <a:endParaRPr lang="fr-BE"/>
        </a:p>
      </dgm:t>
    </dgm:pt>
    <dgm:pt modelId="{1D9A1F6A-E5A9-437F-822C-ED308AEAE057}" type="sibTrans" cxnId="{1DE5947F-113B-46B8-A46F-27BBBEC40B93}">
      <dgm:prSet/>
      <dgm:spPr/>
      <dgm:t>
        <a:bodyPr/>
        <a:lstStyle/>
        <a:p>
          <a:endParaRPr lang="fr-BE"/>
        </a:p>
      </dgm:t>
    </dgm:pt>
    <dgm:pt modelId="{DB54FBF4-81E5-447C-9FE5-A982FE8568F9}" type="pres">
      <dgm:prSet presAssocID="{DAE1B85A-FD31-4BA3-8928-9F36F2A3B4FA}" presName="diagram" presStyleCnt="0">
        <dgm:presLayoutVars>
          <dgm:dir/>
          <dgm:resizeHandles val="exact"/>
        </dgm:presLayoutVars>
      </dgm:prSet>
      <dgm:spPr/>
    </dgm:pt>
    <dgm:pt modelId="{691AEEC7-D8C2-4691-91A9-AA84C2E49C8E}" type="pres">
      <dgm:prSet presAssocID="{6A704AFB-1629-4AAB-8C46-5F7E76085011}" presName="node" presStyleLbl="node1" presStyleIdx="0" presStyleCnt="4">
        <dgm:presLayoutVars>
          <dgm:bulletEnabled val="1"/>
        </dgm:presLayoutVars>
      </dgm:prSet>
      <dgm:spPr/>
    </dgm:pt>
    <dgm:pt modelId="{28520221-868B-406E-B9F2-4C4CFE4FAB67}" type="pres">
      <dgm:prSet presAssocID="{4E9F41F3-DB48-422C-A609-63C9AB23664E}" presName="sibTrans" presStyleCnt="0"/>
      <dgm:spPr/>
    </dgm:pt>
    <dgm:pt modelId="{637E719E-9F2F-4921-8433-416FB4114666}" type="pres">
      <dgm:prSet presAssocID="{141629CA-10F3-4ED7-8623-96C1FBB5D5FF}" presName="node" presStyleLbl="node1" presStyleIdx="1" presStyleCnt="4" custLinFactNeighborX="-910">
        <dgm:presLayoutVars>
          <dgm:bulletEnabled val="1"/>
        </dgm:presLayoutVars>
      </dgm:prSet>
      <dgm:spPr/>
    </dgm:pt>
    <dgm:pt modelId="{4A3CFAA1-62A7-450E-BED5-5F006E17BD93}" type="pres">
      <dgm:prSet presAssocID="{99C4C588-2416-4A41-B5F2-12EABF44B70B}" presName="sibTrans" presStyleCnt="0"/>
      <dgm:spPr/>
    </dgm:pt>
    <dgm:pt modelId="{2288A311-4E62-4218-B740-1264F825A8ED}" type="pres">
      <dgm:prSet presAssocID="{94B3E951-B8B2-4604-94F8-35D2A5970736}" presName="node" presStyleLbl="node1" presStyleIdx="2" presStyleCnt="4">
        <dgm:presLayoutVars>
          <dgm:bulletEnabled val="1"/>
        </dgm:presLayoutVars>
      </dgm:prSet>
      <dgm:spPr/>
    </dgm:pt>
    <dgm:pt modelId="{98E5D5D1-93BC-4FF6-9FA7-FC57A1075563}" type="pres">
      <dgm:prSet presAssocID="{1D9A1F6A-E5A9-437F-822C-ED308AEAE057}" presName="sibTrans" presStyleCnt="0"/>
      <dgm:spPr/>
    </dgm:pt>
    <dgm:pt modelId="{3535EC36-A5D4-4C3C-8548-D112835EC6A8}" type="pres">
      <dgm:prSet presAssocID="{ED2202C6-6A59-4443-9FF5-5694C3D81900}" presName="node" presStyleLbl="node1" presStyleIdx="3" presStyleCnt="4">
        <dgm:presLayoutVars>
          <dgm:bulletEnabled val="1"/>
        </dgm:presLayoutVars>
      </dgm:prSet>
      <dgm:spPr/>
    </dgm:pt>
  </dgm:ptLst>
  <dgm:cxnLst>
    <dgm:cxn modelId="{E8D87010-896B-472B-A2A4-AA760B0C6054}" type="presOf" srcId="{ED2202C6-6A59-4443-9FF5-5694C3D81900}" destId="{3535EC36-A5D4-4C3C-8548-D112835EC6A8}" srcOrd="0" destOrd="0" presId="urn:microsoft.com/office/officeart/2005/8/layout/default"/>
    <dgm:cxn modelId="{784B2C2E-62A2-4E24-958A-C2EBF8F323DF}" type="presOf" srcId="{DAE1B85A-FD31-4BA3-8928-9F36F2A3B4FA}" destId="{DB54FBF4-81E5-447C-9FE5-A982FE8568F9}" srcOrd="0" destOrd="0" presId="urn:microsoft.com/office/officeart/2005/8/layout/default"/>
    <dgm:cxn modelId="{38425740-8741-46E8-BE60-A8B100FAABFB}" type="presOf" srcId="{141629CA-10F3-4ED7-8623-96C1FBB5D5FF}" destId="{637E719E-9F2F-4921-8433-416FB4114666}" srcOrd="0" destOrd="0" presId="urn:microsoft.com/office/officeart/2005/8/layout/default"/>
    <dgm:cxn modelId="{659E7560-6BD6-4485-993D-77033C19A116}" type="presOf" srcId="{6A704AFB-1629-4AAB-8C46-5F7E76085011}" destId="{691AEEC7-D8C2-4691-91A9-AA84C2E49C8E}" srcOrd="0" destOrd="0" presId="urn:microsoft.com/office/officeart/2005/8/layout/default"/>
    <dgm:cxn modelId="{ABB10F66-E06A-43D8-847F-838A8D214C1A}" srcId="{DAE1B85A-FD31-4BA3-8928-9F36F2A3B4FA}" destId="{6A704AFB-1629-4AAB-8C46-5F7E76085011}" srcOrd="0" destOrd="0" parTransId="{71EC835A-B9B9-4C34-99A0-4E607B29F83D}" sibTransId="{4E9F41F3-DB48-422C-A609-63C9AB23664E}"/>
    <dgm:cxn modelId="{A00E8171-D550-4767-A281-C4268A1C7FF7}" type="presOf" srcId="{94B3E951-B8B2-4604-94F8-35D2A5970736}" destId="{2288A311-4E62-4218-B740-1264F825A8ED}" srcOrd="0" destOrd="0" presId="urn:microsoft.com/office/officeart/2005/8/layout/default"/>
    <dgm:cxn modelId="{1DE5947F-113B-46B8-A46F-27BBBEC40B93}" srcId="{DAE1B85A-FD31-4BA3-8928-9F36F2A3B4FA}" destId="{94B3E951-B8B2-4604-94F8-35D2A5970736}" srcOrd="2" destOrd="0" parTransId="{DE5BEA6F-8201-4D90-B37F-E2E900EC7F95}" sibTransId="{1D9A1F6A-E5A9-437F-822C-ED308AEAE057}"/>
    <dgm:cxn modelId="{62D788A0-049C-4B95-A658-71261E4B2DBF}" srcId="{DAE1B85A-FD31-4BA3-8928-9F36F2A3B4FA}" destId="{141629CA-10F3-4ED7-8623-96C1FBB5D5FF}" srcOrd="1" destOrd="0" parTransId="{32A5B00F-6EA9-4D00-A3FC-F594D930CF5D}" sibTransId="{99C4C588-2416-4A41-B5F2-12EABF44B70B}"/>
    <dgm:cxn modelId="{EAEB5AAB-883F-406C-8010-579D89D81F91}" srcId="{DAE1B85A-FD31-4BA3-8928-9F36F2A3B4FA}" destId="{ED2202C6-6A59-4443-9FF5-5694C3D81900}" srcOrd="3" destOrd="0" parTransId="{47BDCED5-E0CF-4CA5-B48E-2715EEF41BD5}" sibTransId="{0D9DB804-2DB3-4255-874B-AD939F607AD3}"/>
    <dgm:cxn modelId="{2B627A35-65C1-4B36-9B49-8D01F5778972}" type="presParOf" srcId="{DB54FBF4-81E5-447C-9FE5-A982FE8568F9}" destId="{691AEEC7-D8C2-4691-91A9-AA84C2E49C8E}" srcOrd="0" destOrd="0" presId="urn:microsoft.com/office/officeart/2005/8/layout/default"/>
    <dgm:cxn modelId="{40A24ED7-CA95-4ACC-A4D5-F0300F7D8904}" type="presParOf" srcId="{DB54FBF4-81E5-447C-9FE5-A982FE8568F9}" destId="{28520221-868B-406E-B9F2-4C4CFE4FAB67}" srcOrd="1" destOrd="0" presId="urn:microsoft.com/office/officeart/2005/8/layout/default"/>
    <dgm:cxn modelId="{A8D8E1BA-5134-4EC4-B6AB-D2D2663AB897}" type="presParOf" srcId="{DB54FBF4-81E5-447C-9FE5-A982FE8568F9}" destId="{637E719E-9F2F-4921-8433-416FB4114666}" srcOrd="2" destOrd="0" presId="urn:microsoft.com/office/officeart/2005/8/layout/default"/>
    <dgm:cxn modelId="{98099D07-F367-4063-B02C-A7A134863338}" type="presParOf" srcId="{DB54FBF4-81E5-447C-9FE5-A982FE8568F9}" destId="{4A3CFAA1-62A7-450E-BED5-5F006E17BD93}" srcOrd="3" destOrd="0" presId="urn:microsoft.com/office/officeart/2005/8/layout/default"/>
    <dgm:cxn modelId="{23B36A27-02A7-499B-9EF5-8ADF4DDB080E}" type="presParOf" srcId="{DB54FBF4-81E5-447C-9FE5-A982FE8568F9}" destId="{2288A311-4E62-4218-B740-1264F825A8ED}" srcOrd="4" destOrd="0" presId="urn:microsoft.com/office/officeart/2005/8/layout/default"/>
    <dgm:cxn modelId="{31CB80F4-86D7-45E2-A2DE-4ADCC0C8E5E2}" type="presParOf" srcId="{DB54FBF4-81E5-447C-9FE5-A982FE8568F9}" destId="{98E5D5D1-93BC-4FF6-9FA7-FC57A1075563}" srcOrd="5" destOrd="0" presId="urn:microsoft.com/office/officeart/2005/8/layout/default"/>
    <dgm:cxn modelId="{5BBF9498-2EE9-4053-973E-B66C60D84C65}" type="presParOf" srcId="{DB54FBF4-81E5-447C-9FE5-A982FE8568F9}" destId="{3535EC36-A5D4-4C3C-8548-D112835EC6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66DD0-FDB3-4FB7-8392-6230E5082519}">
      <dsp:nvSpPr>
        <dsp:cNvPr id="0" name=""/>
        <dsp:cNvSpPr/>
      </dsp:nvSpPr>
      <dsp:spPr>
        <a:xfrm>
          <a:off x="2342" y="0"/>
          <a:ext cx="2298966" cy="4032969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1. Formal Coverage</a:t>
          </a:r>
        </a:p>
      </dsp:txBody>
      <dsp:txXfrm>
        <a:off x="2342" y="0"/>
        <a:ext cx="2298966" cy="1209890"/>
      </dsp:txXfrm>
    </dsp:sp>
    <dsp:sp modelId="{4A928BD6-6299-4D28-856F-779B55C6D9D5}">
      <dsp:nvSpPr>
        <dsp:cNvPr id="0" name=""/>
        <dsp:cNvSpPr/>
      </dsp:nvSpPr>
      <dsp:spPr>
        <a:xfrm>
          <a:off x="80664" y="1210348"/>
          <a:ext cx="2142324" cy="1088124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Workers: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- mandatory basis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- all branches</a:t>
          </a:r>
        </a:p>
      </dsp:txBody>
      <dsp:txXfrm>
        <a:off x="112534" y="1242218"/>
        <a:ext cx="2078584" cy="1024384"/>
      </dsp:txXfrm>
    </dsp:sp>
    <dsp:sp modelId="{8A598876-5C19-49FD-A2B3-E695A8C613CA}">
      <dsp:nvSpPr>
        <dsp:cNvPr id="0" name=""/>
        <dsp:cNvSpPr/>
      </dsp:nvSpPr>
      <dsp:spPr>
        <a:xfrm>
          <a:off x="80664" y="2398115"/>
          <a:ext cx="2142324" cy="1432746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Self-employed: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- min. voluntary basis</a:t>
          </a:r>
        </a:p>
      </dsp:txBody>
      <dsp:txXfrm>
        <a:off x="122628" y="2440079"/>
        <a:ext cx="2058396" cy="1348818"/>
      </dsp:txXfrm>
    </dsp:sp>
    <dsp:sp modelId="{7F24D0DB-19F0-46C2-8928-6F2172080F66}">
      <dsp:nvSpPr>
        <dsp:cNvPr id="0" name=""/>
        <dsp:cNvSpPr/>
      </dsp:nvSpPr>
      <dsp:spPr>
        <a:xfrm>
          <a:off x="2473731" y="0"/>
          <a:ext cx="2298966" cy="4032969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2. Effective coverage</a:t>
          </a:r>
        </a:p>
      </dsp:txBody>
      <dsp:txXfrm>
        <a:off x="2473731" y="0"/>
        <a:ext cx="2298966" cy="1209890"/>
      </dsp:txXfrm>
    </dsp:sp>
    <dsp:sp modelId="{8E3025BF-1D60-46C7-BF51-FC58353543F1}">
      <dsp:nvSpPr>
        <dsp:cNvPr id="0" name=""/>
        <dsp:cNvSpPr/>
      </dsp:nvSpPr>
      <dsp:spPr>
        <a:xfrm>
          <a:off x="2567125" y="1211072"/>
          <a:ext cx="2131270" cy="121599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Entitlements and contributions: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- rules that do not prevent access</a:t>
          </a:r>
        </a:p>
      </dsp:txBody>
      <dsp:txXfrm>
        <a:off x="2602740" y="1246687"/>
        <a:ext cx="2060040" cy="1144765"/>
      </dsp:txXfrm>
    </dsp:sp>
    <dsp:sp modelId="{6DCFAA03-18B8-48CC-B555-1613E437BA75}">
      <dsp:nvSpPr>
        <dsp:cNvPr id="0" name=""/>
        <dsp:cNvSpPr/>
      </dsp:nvSpPr>
      <dsp:spPr>
        <a:xfrm>
          <a:off x="2557579" y="2614143"/>
          <a:ext cx="2131270" cy="121599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u="none" kern="1200" noProof="1">
              <a:solidFill>
                <a:schemeClr val="tx1"/>
              </a:solidFill>
            </a:rPr>
            <a:t>Entitlements: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- preserved, accumulated and/ or transferable</a:t>
          </a:r>
        </a:p>
      </dsp:txBody>
      <dsp:txXfrm>
        <a:off x="2593194" y="2649758"/>
        <a:ext cx="2060040" cy="1144765"/>
      </dsp:txXfrm>
    </dsp:sp>
    <dsp:sp modelId="{54CA75F9-E2DB-4551-AF57-0A0ECE11846A}">
      <dsp:nvSpPr>
        <dsp:cNvPr id="0" name=""/>
        <dsp:cNvSpPr/>
      </dsp:nvSpPr>
      <dsp:spPr>
        <a:xfrm>
          <a:off x="4945120" y="0"/>
          <a:ext cx="2298966" cy="4032969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3. Adequacy</a:t>
          </a:r>
        </a:p>
      </dsp:txBody>
      <dsp:txXfrm>
        <a:off x="4945120" y="0"/>
        <a:ext cx="2298966" cy="1209890"/>
      </dsp:txXfrm>
    </dsp:sp>
    <dsp:sp modelId="{CBCC6FE2-9EC2-41B5-8648-BDC49131D8D9}">
      <dsp:nvSpPr>
        <dsp:cNvPr id="0" name=""/>
        <dsp:cNvSpPr/>
      </dsp:nvSpPr>
      <dsp:spPr>
        <a:xfrm>
          <a:off x="5034495" y="1210583"/>
          <a:ext cx="2120217" cy="951036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Benefits: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- sufficient and timely</a:t>
          </a:r>
        </a:p>
      </dsp:txBody>
      <dsp:txXfrm>
        <a:off x="5062350" y="1238438"/>
        <a:ext cx="2064507" cy="895326"/>
      </dsp:txXfrm>
    </dsp:sp>
    <dsp:sp modelId="{8ADDDE7A-7575-493D-AE95-C0BB4BA8DA9B}">
      <dsp:nvSpPr>
        <dsp:cNvPr id="0" name=""/>
        <dsp:cNvSpPr/>
      </dsp:nvSpPr>
      <dsp:spPr>
        <a:xfrm>
          <a:off x="5034495" y="2307933"/>
          <a:ext cx="2120217" cy="1522694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Contributions: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- proportionate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Exemptions, reductions: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noProof="1">
              <a:solidFill>
                <a:schemeClr val="tx1"/>
              </a:solidFill>
            </a:rPr>
            <a:t>- regardless of status</a:t>
          </a:r>
        </a:p>
      </dsp:txBody>
      <dsp:txXfrm>
        <a:off x="5079093" y="2352531"/>
        <a:ext cx="2031021" cy="1433498"/>
      </dsp:txXfrm>
    </dsp:sp>
    <dsp:sp modelId="{6C289463-1D5B-4E06-8568-FA2A1DF25455}">
      <dsp:nvSpPr>
        <dsp:cNvPr id="0" name=""/>
        <dsp:cNvSpPr/>
      </dsp:nvSpPr>
      <dsp:spPr>
        <a:xfrm>
          <a:off x="7416509" y="0"/>
          <a:ext cx="2298966" cy="4032969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4. Transparency</a:t>
          </a:r>
        </a:p>
      </dsp:txBody>
      <dsp:txXfrm>
        <a:off x="7416509" y="0"/>
        <a:ext cx="2298966" cy="1209890"/>
      </dsp:txXfrm>
    </dsp:sp>
    <dsp:sp modelId="{DA5C817A-DCFB-4244-AE39-09B5DC7AF0E3}">
      <dsp:nvSpPr>
        <dsp:cNvPr id="0" name=""/>
        <dsp:cNvSpPr/>
      </dsp:nvSpPr>
      <dsp:spPr>
        <a:xfrm>
          <a:off x="7510758" y="1211072"/>
          <a:ext cx="2110469" cy="121599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1">
              <a:solidFill>
                <a:schemeClr val="tx1"/>
              </a:solidFill>
            </a:rPr>
            <a:t>Schemes’ rules: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noProof="1">
              <a:solidFill>
                <a:schemeClr val="tx1"/>
              </a:solidFill>
            </a:rPr>
            <a:t>- transparent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1">
              <a:solidFill>
                <a:schemeClr val="tx1"/>
              </a:solidFill>
            </a:rPr>
            <a:t>- administrative simplification (esp. SMEs)</a:t>
          </a:r>
        </a:p>
      </dsp:txBody>
      <dsp:txXfrm>
        <a:off x="7546373" y="1246687"/>
        <a:ext cx="2039239" cy="1144765"/>
      </dsp:txXfrm>
    </dsp:sp>
    <dsp:sp modelId="{619B17FF-0677-42B0-AAF5-B3AE37E51327}">
      <dsp:nvSpPr>
        <dsp:cNvPr id="0" name=""/>
        <dsp:cNvSpPr/>
      </dsp:nvSpPr>
      <dsp:spPr>
        <a:xfrm>
          <a:off x="7510758" y="2614143"/>
          <a:ext cx="2110469" cy="1215995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noProof="1">
              <a:solidFill>
                <a:schemeClr val="tx1"/>
              </a:solidFill>
            </a:rPr>
            <a:t>General and indiv. information: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noProof="1">
              <a:solidFill>
                <a:schemeClr val="tx1"/>
              </a:solidFill>
            </a:rPr>
            <a:t>- up-to-date, clear, free</a:t>
          </a:r>
        </a:p>
      </dsp:txBody>
      <dsp:txXfrm>
        <a:off x="7546373" y="2649758"/>
        <a:ext cx="2039239" cy="1144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CEDD1-6CD3-4F4E-992E-18D043A371BA}">
      <dsp:nvSpPr>
        <dsp:cNvPr id="0" name=""/>
        <dsp:cNvSpPr/>
      </dsp:nvSpPr>
      <dsp:spPr>
        <a:xfrm>
          <a:off x="1275335" y="3088"/>
          <a:ext cx="3611930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Recommendation </a:t>
          </a:r>
          <a:r>
            <a:rPr lang="en-GB" sz="20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adopted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kern="1200" dirty="0">
              <a:solidFill>
                <a:schemeClr val="bg1"/>
              </a:solidFill>
            </a:rPr>
            <a:t>by the Council in Nov. 2019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1275335" y="3088"/>
        <a:ext cx="3611930" cy="2167158"/>
      </dsp:txXfrm>
    </dsp:sp>
    <dsp:sp modelId="{53C0A7EB-2395-4625-8EAB-48BEDDFCDD7F}">
      <dsp:nvSpPr>
        <dsp:cNvPr id="0" name=""/>
        <dsp:cNvSpPr/>
      </dsp:nvSpPr>
      <dsp:spPr>
        <a:xfrm>
          <a:off x="5770347" y="3088"/>
          <a:ext cx="4261933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 </a:t>
          </a:r>
          <a:r>
            <a:rPr lang="en-GB" sz="2000" b="1" u="sng" kern="1200" dirty="0"/>
            <a:t>Monitoring framework </a:t>
          </a:r>
          <a:r>
            <a:rPr lang="en-GB" sz="2000" kern="1200" dirty="0"/>
            <a:t>with indicators covering all dimensions was developed since 2020 </a:t>
          </a:r>
        </a:p>
      </dsp:txBody>
      <dsp:txXfrm>
        <a:off x="5770347" y="3088"/>
        <a:ext cx="4261933" cy="2167158"/>
      </dsp:txXfrm>
    </dsp:sp>
    <dsp:sp modelId="{94A3915E-45E3-4E67-8F88-0DF66B388497}">
      <dsp:nvSpPr>
        <dsp:cNvPr id="0" name=""/>
        <dsp:cNvSpPr/>
      </dsp:nvSpPr>
      <dsp:spPr>
        <a:xfrm>
          <a:off x="1279345" y="2534525"/>
          <a:ext cx="3611930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Member States recommended to: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implement the principles set out in this Recommendation and [to] </a:t>
          </a:r>
          <a:r>
            <a:rPr lang="en-GB" sz="2000" b="1" i="1" u="sng" kern="1200" dirty="0"/>
            <a:t>submit a plan</a:t>
          </a:r>
          <a:r>
            <a:rPr lang="en-GB" sz="2000" b="1" i="1" u="none" kern="1200" dirty="0"/>
            <a:t> </a:t>
          </a:r>
          <a:r>
            <a:rPr lang="en-GB" sz="2000" b="1" i="1" kern="1200" dirty="0"/>
            <a:t>by  May 2021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279345" y="2534525"/>
        <a:ext cx="3611930" cy="2167158"/>
      </dsp:txXfrm>
    </dsp:sp>
    <dsp:sp modelId="{07AA0481-8FD0-4AD7-A1AE-10CCEC975735}">
      <dsp:nvSpPr>
        <dsp:cNvPr id="0" name=""/>
        <dsp:cNvSpPr/>
      </dsp:nvSpPr>
      <dsp:spPr>
        <a:xfrm>
          <a:off x="5632805" y="2531722"/>
          <a:ext cx="4399476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Commission </a:t>
          </a:r>
          <a:r>
            <a:rPr lang="en-GB" sz="2000" b="1" kern="1200" dirty="0">
              <a:solidFill>
                <a:schemeClr val="bg1"/>
              </a:solidFill>
            </a:rPr>
            <a:t>reviewed the implementation </a:t>
          </a:r>
          <a:r>
            <a:rPr lang="en-GB" sz="2000" kern="1200" dirty="0">
              <a:solidFill>
                <a:schemeClr val="bg1"/>
              </a:solidFill>
            </a:rPr>
            <a:t>of the Recommendation </a:t>
          </a:r>
          <a:r>
            <a:rPr lang="fr-BE" sz="2000" kern="1200" dirty="0">
              <a:solidFill>
                <a:schemeClr val="bg1"/>
              </a:solidFill>
            </a:rPr>
            <a:t>in a </a:t>
          </a:r>
          <a:r>
            <a:rPr lang="fr-BE" sz="2000" b="1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Report</a:t>
          </a:r>
          <a:r>
            <a:rPr lang="fr-BE" sz="2000" kern="1200" dirty="0">
              <a:solidFill>
                <a:schemeClr val="bg1"/>
              </a:solidFill>
            </a:rPr>
            <a:t> to the Council in </a:t>
          </a:r>
          <a:r>
            <a:rPr lang="fr-BE" sz="2000" kern="1200" dirty="0" err="1">
              <a:solidFill>
                <a:schemeClr val="bg1"/>
              </a:solidFill>
            </a:rPr>
            <a:t>January</a:t>
          </a:r>
          <a:r>
            <a:rPr lang="fr-BE" sz="2000" kern="1200" dirty="0">
              <a:solidFill>
                <a:schemeClr val="bg1"/>
              </a:solidFill>
            </a:rPr>
            <a:t> 2023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632805" y="2531722"/>
        <a:ext cx="4399476" cy="2167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69B5-7646-4E4A-B736-5CE44E97A917}">
      <dsp:nvSpPr>
        <dsp:cNvPr id="0" name=""/>
        <dsp:cNvSpPr/>
      </dsp:nvSpPr>
      <dsp:spPr>
        <a:xfrm>
          <a:off x="681606" y="2634"/>
          <a:ext cx="2982027" cy="178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Numbers of workers or self-employed people still </a:t>
          </a:r>
          <a:r>
            <a:rPr lang="en-US" sz="1800" b="1" kern="1200" dirty="0"/>
            <a:t>left without </a:t>
          </a:r>
          <a:r>
            <a:rPr lang="en-US" sz="1800" kern="1200" dirty="0"/>
            <a:t>sufficient access</a:t>
          </a:r>
        </a:p>
      </dsp:txBody>
      <dsp:txXfrm>
        <a:off x="681606" y="2634"/>
        <a:ext cx="2982027" cy="1789216"/>
      </dsp:txXfrm>
    </dsp:sp>
    <dsp:sp modelId="{977594FE-B85D-448B-8730-9B84A98B5269}">
      <dsp:nvSpPr>
        <dsp:cNvPr id="0" name=""/>
        <dsp:cNvSpPr/>
      </dsp:nvSpPr>
      <dsp:spPr>
        <a:xfrm>
          <a:off x="3961835" y="2634"/>
          <a:ext cx="2982027" cy="178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Mixed picture </a:t>
          </a:r>
          <a:r>
            <a:rPr lang="en-US" sz="1800" kern="1200" dirty="0"/>
            <a:t>regarding implementation; level of </a:t>
          </a:r>
          <a:r>
            <a:rPr lang="en-US" sz="1800" b="1" kern="1200" dirty="0"/>
            <a:t>ambition varies significantly </a:t>
          </a:r>
          <a:r>
            <a:rPr lang="en-US" sz="1800" kern="1200" dirty="0"/>
            <a:t>across Member States</a:t>
          </a:r>
        </a:p>
      </dsp:txBody>
      <dsp:txXfrm>
        <a:off x="3961835" y="2634"/>
        <a:ext cx="2982027" cy="1789216"/>
      </dsp:txXfrm>
    </dsp:sp>
    <dsp:sp modelId="{054FFFFA-F897-4DBE-85A3-9614F14ECFD5}">
      <dsp:nvSpPr>
        <dsp:cNvPr id="0" name=""/>
        <dsp:cNvSpPr/>
      </dsp:nvSpPr>
      <dsp:spPr>
        <a:xfrm>
          <a:off x="7242065" y="2634"/>
          <a:ext cx="2982027" cy="178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With a few exceptions, most Member States </a:t>
          </a:r>
          <a:r>
            <a:rPr lang="en-US" sz="1800" b="1" kern="1200" dirty="0"/>
            <a:t>do not aim to address all </a:t>
          </a:r>
          <a:r>
            <a:rPr lang="en-US" sz="1800" kern="1200" dirty="0"/>
            <a:t>existing gaps in access</a:t>
          </a:r>
        </a:p>
      </dsp:txBody>
      <dsp:txXfrm>
        <a:off x="7242065" y="2634"/>
        <a:ext cx="2982027" cy="1789216"/>
      </dsp:txXfrm>
    </dsp:sp>
    <dsp:sp modelId="{2844B15D-4929-41D1-8524-904C6B2DDFF5}">
      <dsp:nvSpPr>
        <dsp:cNvPr id="0" name=""/>
        <dsp:cNvSpPr/>
      </dsp:nvSpPr>
      <dsp:spPr>
        <a:xfrm>
          <a:off x="681606" y="2090053"/>
          <a:ext cx="2982027" cy="178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Starting point is very diverse </a:t>
          </a:r>
          <a:r>
            <a:rPr lang="en-US" sz="1800" kern="1200" dirty="0"/>
            <a:t>–fewer commitments to new structural reforms in Member states with already universal/generous systems </a:t>
          </a:r>
        </a:p>
      </dsp:txBody>
      <dsp:txXfrm>
        <a:off x="681606" y="2090053"/>
        <a:ext cx="2982027" cy="1789216"/>
      </dsp:txXfrm>
    </dsp:sp>
    <dsp:sp modelId="{5BB7EC1D-9A1E-4572-B234-1FDEF73845A2}">
      <dsp:nvSpPr>
        <dsp:cNvPr id="0" name=""/>
        <dsp:cNvSpPr/>
      </dsp:nvSpPr>
      <dsp:spPr>
        <a:xfrm>
          <a:off x="3961835" y="2090053"/>
          <a:ext cx="2982027" cy="178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Some </a:t>
          </a:r>
          <a:r>
            <a:rPr lang="en-US" sz="1800" b="1" kern="1200" dirty="0"/>
            <a:t>ambitious reforms </a:t>
          </a:r>
          <a:r>
            <a:rPr lang="en-US" sz="1800" kern="1200" dirty="0"/>
            <a:t>(focused on </a:t>
          </a:r>
          <a:r>
            <a:rPr lang="en-US" sz="1800" b="1" kern="1200" dirty="0"/>
            <a:t>formal coverage</a:t>
          </a:r>
          <a:r>
            <a:rPr lang="en-US" sz="1800" kern="1200" dirty="0"/>
            <a:t>) in half of the Member States…often about </a:t>
          </a:r>
          <a:r>
            <a:rPr lang="en-US" sz="1800" b="1" kern="1200" dirty="0"/>
            <a:t>self-employed</a:t>
          </a:r>
        </a:p>
      </dsp:txBody>
      <dsp:txXfrm>
        <a:off x="3961835" y="2090053"/>
        <a:ext cx="2982027" cy="1789216"/>
      </dsp:txXfrm>
    </dsp:sp>
    <dsp:sp modelId="{70BE04E6-ED02-4644-974A-6A267A87F788}">
      <dsp:nvSpPr>
        <dsp:cNvPr id="0" name=""/>
        <dsp:cNvSpPr/>
      </dsp:nvSpPr>
      <dsp:spPr>
        <a:xfrm>
          <a:off x="7242065" y="2090053"/>
          <a:ext cx="2982027" cy="178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…but </a:t>
          </a:r>
          <a:r>
            <a:rPr lang="en-US" sz="1800" b="1" kern="1200" dirty="0"/>
            <a:t>not in a number of </a:t>
          </a:r>
          <a:r>
            <a:rPr lang="en-US" sz="1800" kern="1200" dirty="0"/>
            <a:t>Member states where non-standard workers and self-employed are still not (adequately) covered</a:t>
          </a:r>
        </a:p>
      </dsp:txBody>
      <dsp:txXfrm>
        <a:off x="7242065" y="2090053"/>
        <a:ext cx="2982027" cy="1789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CEDD1-6CD3-4F4E-992E-18D043A371BA}">
      <dsp:nvSpPr>
        <dsp:cNvPr id="0" name=""/>
        <dsp:cNvSpPr/>
      </dsp:nvSpPr>
      <dsp:spPr>
        <a:xfrm>
          <a:off x="1275335" y="3088"/>
          <a:ext cx="3611930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Extending right to </a:t>
          </a:r>
          <a:r>
            <a:rPr lang="en-US" sz="2000" b="1" kern="1200" dirty="0">
              <a:solidFill>
                <a:schemeClr val="bg1"/>
              </a:solidFill>
            </a:rPr>
            <a:t>unemployment benefits</a:t>
          </a:r>
          <a:r>
            <a:rPr lang="en-US" sz="2000" kern="1200" dirty="0">
              <a:solidFill>
                <a:schemeClr val="bg1"/>
              </a:solidFill>
            </a:rPr>
            <a:t>: France, Malta, Ireland, Italy, Belgium (‘bridging rights’)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+ some on-going or planned (Lithuania, Estonia)</a:t>
          </a:r>
        </a:p>
      </dsp:txBody>
      <dsp:txXfrm>
        <a:off x="1275335" y="3088"/>
        <a:ext cx="3611930" cy="2167158"/>
      </dsp:txXfrm>
    </dsp:sp>
    <dsp:sp modelId="{53C0A7EB-2395-4625-8EAB-48BEDDFCDD7F}">
      <dsp:nvSpPr>
        <dsp:cNvPr id="0" name=""/>
        <dsp:cNvSpPr/>
      </dsp:nvSpPr>
      <dsp:spPr>
        <a:xfrm>
          <a:off x="5731158" y="3088"/>
          <a:ext cx="4261933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Extending rights to </a:t>
          </a:r>
          <a:r>
            <a:rPr lang="en-GB" sz="2000" b="1" kern="1200" dirty="0">
              <a:solidFill>
                <a:schemeClr val="bg1"/>
              </a:solidFill>
            </a:rPr>
            <a:t>other branches</a:t>
          </a:r>
          <a:r>
            <a:rPr lang="en-GB" sz="2000" kern="1200" dirty="0">
              <a:solidFill>
                <a:schemeClr val="bg1"/>
              </a:solidFill>
            </a:rPr>
            <a:t>: Cyprus (accidents at work), Italy (parental leave), Luxembourg (paternity), etc</a:t>
          </a:r>
          <a:endParaRPr lang="en-US" sz="2000" kern="1200" dirty="0"/>
        </a:p>
      </dsp:txBody>
      <dsp:txXfrm>
        <a:off x="5731158" y="3088"/>
        <a:ext cx="4261933" cy="2167158"/>
      </dsp:txXfrm>
    </dsp:sp>
    <dsp:sp modelId="{94A3915E-45E3-4E67-8F88-0DF66B388497}">
      <dsp:nvSpPr>
        <dsp:cNvPr id="0" name=""/>
        <dsp:cNvSpPr/>
      </dsp:nvSpPr>
      <dsp:spPr>
        <a:xfrm>
          <a:off x="1260563" y="2530169"/>
          <a:ext cx="3611930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Adaption </a:t>
          </a:r>
          <a:r>
            <a:rPr lang="en-GB" sz="2000" b="1" kern="1200" dirty="0"/>
            <a:t>rules for pensions </a:t>
          </a:r>
          <a:r>
            <a:rPr lang="en-GB" sz="2000" kern="1200" dirty="0"/>
            <a:t>(contributions): Finland, Spain, Portugal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260563" y="2530169"/>
        <a:ext cx="3611930" cy="2167158"/>
      </dsp:txXfrm>
    </dsp:sp>
    <dsp:sp modelId="{07AA0481-8FD0-4AD7-A1AE-10CCEC975735}">
      <dsp:nvSpPr>
        <dsp:cNvPr id="0" name=""/>
        <dsp:cNvSpPr/>
      </dsp:nvSpPr>
      <dsp:spPr>
        <a:xfrm>
          <a:off x="5632805" y="2531722"/>
          <a:ext cx="4399476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dirty="0" err="1">
              <a:solidFill>
                <a:schemeClr val="bg1"/>
              </a:solidFill>
            </a:rPr>
            <a:t>Addressing</a:t>
          </a:r>
          <a:r>
            <a:rPr lang="fr-BE" sz="2000" b="1" kern="1200" dirty="0">
              <a:solidFill>
                <a:schemeClr val="bg1"/>
              </a:solidFill>
            </a:rPr>
            <a:t> </a:t>
          </a:r>
          <a:r>
            <a:rPr lang="fr-BE" sz="2000" b="1" kern="1200" dirty="0" err="1">
              <a:solidFill>
                <a:schemeClr val="bg1"/>
              </a:solidFill>
            </a:rPr>
            <a:t>rights</a:t>
          </a:r>
          <a:r>
            <a:rPr lang="fr-BE" sz="2000" b="1" kern="1200" dirty="0">
              <a:solidFill>
                <a:schemeClr val="bg1"/>
              </a:solidFill>
            </a:rPr>
            <a:t> for </a:t>
          </a:r>
          <a:r>
            <a:rPr lang="fr-BE" sz="2000" b="1" kern="1200" dirty="0" err="1">
              <a:solidFill>
                <a:schemeClr val="bg1"/>
              </a:solidFill>
            </a:rPr>
            <a:t>specific</a:t>
          </a:r>
          <a:r>
            <a:rPr lang="fr-BE" sz="2000" b="1" kern="1200" dirty="0">
              <a:solidFill>
                <a:schemeClr val="bg1"/>
              </a:solidFill>
            </a:rPr>
            <a:t> groups: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solidFill>
                <a:schemeClr val="bg1"/>
              </a:solidFill>
            </a:rPr>
            <a:t>- </a:t>
          </a:r>
          <a:r>
            <a:rPr lang="fr-BE" sz="2000" kern="1200" dirty="0" err="1">
              <a:solidFill>
                <a:schemeClr val="bg1"/>
              </a:solidFill>
            </a:rPr>
            <a:t>Economically</a:t>
          </a:r>
          <a:r>
            <a:rPr lang="fr-BE" sz="2000" kern="1200" dirty="0">
              <a:solidFill>
                <a:schemeClr val="bg1"/>
              </a:solidFill>
            </a:rPr>
            <a:t> </a:t>
          </a:r>
          <a:r>
            <a:rPr lang="fr-BE" sz="2000" kern="1200" dirty="0" err="1">
              <a:solidFill>
                <a:schemeClr val="bg1"/>
              </a:solidFill>
            </a:rPr>
            <a:t>dependent</a:t>
          </a:r>
          <a:r>
            <a:rPr lang="fr-BE" sz="2000" kern="1200" dirty="0">
              <a:solidFill>
                <a:schemeClr val="bg1"/>
              </a:solidFill>
            </a:rPr>
            <a:t> self-</a:t>
          </a:r>
          <a:r>
            <a:rPr lang="fr-BE" sz="2000" kern="1200" dirty="0" err="1">
              <a:solidFill>
                <a:schemeClr val="bg1"/>
              </a:solidFill>
            </a:rPr>
            <a:t>employed</a:t>
          </a:r>
          <a:r>
            <a:rPr lang="fr-BE" sz="2000" kern="1200" dirty="0">
              <a:solidFill>
                <a:schemeClr val="bg1"/>
              </a:solidFill>
            </a:rPr>
            <a:t> (</a:t>
          </a:r>
          <a:r>
            <a:rPr lang="fr-BE" sz="2000" kern="1200" dirty="0" err="1">
              <a:solidFill>
                <a:schemeClr val="bg1"/>
              </a:solidFill>
            </a:rPr>
            <a:t>Italy</a:t>
          </a:r>
          <a:r>
            <a:rPr lang="fr-BE" sz="2000" kern="1200" dirty="0">
              <a:solidFill>
                <a:schemeClr val="bg1"/>
              </a:solidFill>
            </a:rPr>
            <a:t>),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solidFill>
                <a:schemeClr val="bg1"/>
              </a:solidFill>
            </a:rPr>
            <a:t>-Digital Platform </a:t>
          </a:r>
          <a:r>
            <a:rPr lang="fr-BE" sz="2000" kern="1200" dirty="0" err="1">
              <a:solidFill>
                <a:schemeClr val="bg1"/>
              </a:solidFill>
            </a:rPr>
            <a:t>workers</a:t>
          </a:r>
          <a:r>
            <a:rPr lang="fr-BE" sz="2000" kern="1200" dirty="0">
              <a:solidFill>
                <a:schemeClr val="bg1"/>
              </a:solidFill>
            </a:rPr>
            <a:t> (Belgium, </a:t>
          </a:r>
          <a:r>
            <a:rPr lang="fr-BE" sz="2000" kern="1200" dirty="0" err="1">
              <a:solidFill>
                <a:schemeClr val="bg1"/>
              </a:solidFill>
            </a:rPr>
            <a:t>Italy</a:t>
          </a:r>
          <a:r>
            <a:rPr lang="fr-BE" sz="2000" kern="1200" dirty="0">
              <a:solidFill>
                <a:schemeClr val="bg1"/>
              </a:solidFill>
            </a:rPr>
            <a:t>, Spain, France),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solidFill>
                <a:schemeClr val="bg1"/>
              </a:solidFill>
            </a:rPr>
            <a:t>-Artists (Spain, </a:t>
          </a:r>
          <a:r>
            <a:rPr lang="fr-BE" sz="2000" kern="1200" dirty="0" err="1">
              <a:solidFill>
                <a:schemeClr val="bg1"/>
              </a:solidFill>
            </a:rPr>
            <a:t>Italy</a:t>
          </a:r>
          <a:r>
            <a:rPr lang="fr-BE" sz="2000" kern="1200" dirty="0">
              <a:solidFill>
                <a:schemeClr val="bg1"/>
              </a:solidFill>
            </a:rPr>
            <a:t>, Portugal)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632805" y="2531722"/>
        <a:ext cx="4399476" cy="2167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AEEC7-D8C2-4691-91A9-AA84C2E49C8E}">
      <dsp:nvSpPr>
        <dsp:cNvPr id="0" name=""/>
        <dsp:cNvSpPr/>
      </dsp:nvSpPr>
      <dsp:spPr>
        <a:xfrm>
          <a:off x="500246" y="39"/>
          <a:ext cx="3233530" cy="1940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High-level event on </a:t>
          </a:r>
          <a:r>
            <a:rPr lang="en-GB" sz="2500" kern="1200" dirty="0"/>
            <a:t>social protection for the self-employed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(June 2022)</a:t>
          </a:r>
          <a:r>
            <a:rPr lang="en-US" sz="2500" kern="1200" dirty="0"/>
            <a:t> </a:t>
          </a:r>
        </a:p>
      </dsp:txBody>
      <dsp:txXfrm>
        <a:off x="500246" y="39"/>
        <a:ext cx="3233530" cy="1940118"/>
      </dsp:txXfrm>
    </dsp:sp>
    <dsp:sp modelId="{637E719E-9F2F-4921-8433-416FB4114666}">
      <dsp:nvSpPr>
        <dsp:cNvPr id="0" name=""/>
        <dsp:cNvSpPr/>
      </dsp:nvSpPr>
      <dsp:spPr>
        <a:xfrm>
          <a:off x="4057130" y="39"/>
          <a:ext cx="3233530" cy="1940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Council conclusions on social protection for the self-employed (under Spanish Presidency 2023)</a:t>
          </a:r>
          <a:endParaRPr lang="en-US" sz="2500" b="0" kern="1200" dirty="0"/>
        </a:p>
      </dsp:txBody>
      <dsp:txXfrm>
        <a:off x="4057130" y="39"/>
        <a:ext cx="3233530" cy="1940118"/>
      </dsp:txXfrm>
    </dsp:sp>
    <dsp:sp modelId="{7B4405B2-8BEB-4836-8BF3-94FAE57BCABD}">
      <dsp:nvSpPr>
        <dsp:cNvPr id="0" name=""/>
        <dsp:cNvSpPr/>
      </dsp:nvSpPr>
      <dsp:spPr>
        <a:xfrm>
          <a:off x="500246" y="2263510"/>
          <a:ext cx="3233530" cy="1940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EU Directive on Platform workers</a:t>
          </a:r>
          <a:endParaRPr lang="en-US" sz="2500" kern="1200" dirty="0"/>
        </a:p>
      </dsp:txBody>
      <dsp:txXfrm>
        <a:off x="500246" y="2263510"/>
        <a:ext cx="3233530" cy="1940118"/>
      </dsp:txXfrm>
    </dsp:sp>
    <dsp:sp modelId="{3535EC36-A5D4-4C3C-8548-D112835EC6A8}">
      <dsp:nvSpPr>
        <dsp:cNvPr id="0" name=""/>
        <dsp:cNvSpPr/>
      </dsp:nvSpPr>
      <dsp:spPr>
        <a:xfrm>
          <a:off x="4086555" y="2263510"/>
          <a:ext cx="3233530" cy="1940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Guidelines on collective bargaining for the self-employed</a:t>
          </a:r>
          <a:endParaRPr lang="en-US" sz="2500" kern="1200" dirty="0"/>
        </a:p>
      </dsp:txBody>
      <dsp:txXfrm>
        <a:off x="4086555" y="2263510"/>
        <a:ext cx="3233530" cy="1940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CEDD1-6CD3-4F4E-992E-18D043A371BA}">
      <dsp:nvSpPr>
        <dsp:cNvPr id="0" name=""/>
        <dsp:cNvSpPr/>
      </dsp:nvSpPr>
      <dsp:spPr>
        <a:xfrm>
          <a:off x="1275335" y="3088"/>
          <a:ext cx="3611930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February 2024: mutual learning on access to healthcare, sickness benefits and accidents at work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275335" y="3088"/>
        <a:ext cx="3611930" cy="2167158"/>
      </dsp:txXfrm>
    </dsp:sp>
    <dsp:sp modelId="{53C0A7EB-2395-4625-8EAB-48BEDDFCDD7F}">
      <dsp:nvSpPr>
        <dsp:cNvPr id="0" name=""/>
        <dsp:cNvSpPr/>
      </dsp:nvSpPr>
      <dsp:spPr>
        <a:xfrm>
          <a:off x="5770347" y="3088"/>
          <a:ext cx="4261933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November 2024: </a:t>
          </a:r>
          <a:r>
            <a:rPr lang="en-GB" sz="2000" kern="1200" dirty="0"/>
            <a:t>mutual learning on monitoring access to social protection</a:t>
          </a:r>
          <a:endParaRPr lang="en-US" sz="2000" kern="1200" dirty="0"/>
        </a:p>
      </dsp:txBody>
      <dsp:txXfrm>
        <a:off x="5770347" y="3088"/>
        <a:ext cx="4261933" cy="2167158"/>
      </dsp:txXfrm>
    </dsp:sp>
    <dsp:sp modelId="{94A3915E-45E3-4E67-8F88-0DF66B388497}">
      <dsp:nvSpPr>
        <dsp:cNvPr id="0" name=""/>
        <dsp:cNvSpPr/>
      </dsp:nvSpPr>
      <dsp:spPr>
        <a:xfrm>
          <a:off x="1279345" y="2534525"/>
          <a:ext cx="3611930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February 2025: </a:t>
          </a:r>
          <a:r>
            <a:rPr lang="en-GB" sz="2000" kern="1200" dirty="0"/>
            <a:t>mutual learning on access to social protection for vulnerable workers (including solo self-employed)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279345" y="2534525"/>
        <a:ext cx="3611930" cy="2167158"/>
      </dsp:txXfrm>
    </dsp:sp>
    <dsp:sp modelId="{07AA0481-8FD0-4AD7-A1AE-10CCEC975735}">
      <dsp:nvSpPr>
        <dsp:cNvPr id="0" name=""/>
        <dsp:cNvSpPr/>
      </dsp:nvSpPr>
      <dsp:spPr>
        <a:xfrm>
          <a:off x="5632805" y="2531722"/>
          <a:ext cx="4399476" cy="21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Mutual learning on social protection for </a:t>
          </a:r>
          <a:r>
            <a:rPr lang="en-GB" sz="2000" b="1" kern="1200" dirty="0"/>
            <a:t>artists</a:t>
          </a:r>
          <a:r>
            <a:rPr lang="en-GB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(6-7 May 2025)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632805" y="2531722"/>
        <a:ext cx="4399476" cy="2167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AEEC7-D8C2-4691-91A9-AA84C2E49C8E}">
      <dsp:nvSpPr>
        <dsp:cNvPr id="0" name=""/>
        <dsp:cNvSpPr/>
      </dsp:nvSpPr>
      <dsp:spPr>
        <a:xfrm>
          <a:off x="557101" y="1547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European Labour Agency report on “The extent of </a:t>
          </a:r>
          <a:r>
            <a:rPr lang="en-US" sz="2000" b="0" i="0" u="none" strike="noStrike" kern="1200" dirty="0">
              <a:effectLst/>
              <a:latin typeface="+mj-lt"/>
            </a:rPr>
            <a:t>dependent self-employment” in the EU </a:t>
          </a:r>
          <a:r>
            <a:rPr lang="en-GB" sz="2000" kern="1200" dirty="0"/>
            <a:t> </a:t>
          </a:r>
          <a:endParaRPr lang="en-US" sz="2000" kern="1200" dirty="0"/>
        </a:p>
      </dsp:txBody>
      <dsp:txXfrm>
        <a:off x="557101" y="1547"/>
        <a:ext cx="2983699" cy="1790219"/>
      </dsp:txXfrm>
    </dsp:sp>
    <dsp:sp modelId="{637E719E-9F2F-4921-8433-416FB4114666}">
      <dsp:nvSpPr>
        <dsp:cNvPr id="0" name=""/>
        <dsp:cNvSpPr/>
      </dsp:nvSpPr>
      <dsp:spPr>
        <a:xfrm>
          <a:off x="3839170" y="1547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Eurofound (2024) report on “S</a:t>
          </a:r>
          <a:r>
            <a:rPr lang="en-US" sz="2000" kern="1200" dirty="0"/>
            <a:t>elf-employment in the EU: Job quality and developments in social protection”</a:t>
          </a:r>
          <a:endParaRPr lang="en-US" sz="2000" b="0" kern="1200" dirty="0"/>
        </a:p>
      </dsp:txBody>
      <dsp:txXfrm>
        <a:off x="3839170" y="1547"/>
        <a:ext cx="2983699" cy="1790219"/>
      </dsp:txXfrm>
    </dsp:sp>
    <dsp:sp modelId="{50B2070D-AB16-478B-809E-05F22805C1E9}">
      <dsp:nvSpPr>
        <dsp:cNvPr id="0" name=""/>
        <dsp:cNvSpPr/>
      </dsp:nvSpPr>
      <dsp:spPr>
        <a:xfrm>
          <a:off x="525772" y="2057393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Eurofound (2024) report on </a:t>
          </a:r>
          <a:r>
            <a:rPr lang="en-GB" sz="2000" b="1" kern="1200" dirty="0"/>
            <a:t>unemployment</a:t>
          </a:r>
          <a:r>
            <a:rPr lang="en-GB" sz="2000" b="0" kern="1200" dirty="0"/>
            <a:t> and minimum income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(“Social protection 2.0”)</a:t>
          </a:r>
          <a:endParaRPr lang="en-US" sz="2000" kern="1200" dirty="0"/>
        </a:p>
      </dsp:txBody>
      <dsp:txXfrm>
        <a:off x="525772" y="2057393"/>
        <a:ext cx="2983699" cy="1790219"/>
      </dsp:txXfrm>
    </dsp:sp>
    <dsp:sp modelId="{3535EC36-A5D4-4C3C-8548-D112835EC6A8}">
      <dsp:nvSpPr>
        <dsp:cNvPr id="0" name=""/>
        <dsp:cNvSpPr/>
      </dsp:nvSpPr>
      <dsp:spPr>
        <a:xfrm>
          <a:off x="3839170" y="2090136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On-going research by Eurofound on </a:t>
          </a:r>
          <a:r>
            <a:rPr lang="en-GB" sz="2000" b="1" kern="1200" dirty="0"/>
            <a:t>digitalisation</a:t>
          </a:r>
          <a:r>
            <a:rPr lang="en-GB" sz="2000" kern="1200" dirty="0"/>
            <a:t> in social protection systems (2025)</a:t>
          </a:r>
          <a:endParaRPr lang="en-US" sz="2000" kern="1200" dirty="0"/>
        </a:p>
      </dsp:txBody>
      <dsp:txXfrm>
        <a:off x="3839170" y="2090136"/>
        <a:ext cx="2983699" cy="1790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AEEC7-D8C2-4691-91A9-AA84C2E49C8E}">
      <dsp:nvSpPr>
        <dsp:cNvPr id="0" name=""/>
        <dsp:cNvSpPr/>
      </dsp:nvSpPr>
      <dsp:spPr>
        <a:xfrm>
          <a:off x="557101" y="1547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Update</a:t>
          </a:r>
          <a:r>
            <a:rPr lang="en-GB" sz="2100" kern="1200" dirty="0"/>
            <a:t> of the monitoring framework in 2025 – and further improvement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 (including </a:t>
          </a:r>
          <a:r>
            <a:rPr lang="en-GB" sz="2100" i="1" kern="1200" dirty="0"/>
            <a:t>MISSOC</a:t>
          </a:r>
          <a:r>
            <a:rPr lang="en-GB" sz="2100" kern="1200" dirty="0"/>
            <a:t>) </a:t>
          </a:r>
          <a:endParaRPr lang="en-US" sz="2100" kern="1200" dirty="0"/>
        </a:p>
      </dsp:txBody>
      <dsp:txXfrm>
        <a:off x="557101" y="1547"/>
        <a:ext cx="2983699" cy="1790219"/>
      </dsp:txXfrm>
    </dsp:sp>
    <dsp:sp modelId="{637E719E-9F2F-4921-8433-416FB4114666}">
      <dsp:nvSpPr>
        <dsp:cNvPr id="0" name=""/>
        <dsp:cNvSpPr/>
      </dsp:nvSpPr>
      <dsp:spPr>
        <a:xfrm>
          <a:off x="3839170" y="1547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Mutual learning on social protection for </a:t>
          </a:r>
          <a:r>
            <a:rPr lang="en-GB" sz="2100" b="1" kern="1200" dirty="0"/>
            <a:t>artists</a:t>
          </a:r>
          <a:r>
            <a:rPr lang="en-GB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(6-7 May 2025)</a:t>
          </a:r>
          <a:endParaRPr lang="en-US" sz="2100" b="0" kern="1200" dirty="0"/>
        </a:p>
      </dsp:txBody>
      <dsp:txXfrm>
        <a:off x="3839170" y="1547"/>
        <a:ext cx="2983699" cy="1790219"/>
      </dsp:txXfrm>
    </dsp:sp>
    <dsp:sp modelId="{7B4405B2-8BEB-4836-8BF3-94FAE57BCABD}">
      <dsp:nvSpPr>
        <dsp:cNvPr id="0" name=""/>
        <dsp:cNvSpPr/>
      </dsp:nvSpPr>
      <dsp:spPr>
        <a:xfrm>
          <a:off x="557101" y="2090136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Forthcoming </a:t>
          </a:r>
          <a:r>
            <a:rPr lang="en-GB" sz="2100" b="1" kern="1200" dirty="0"/>
            <a:t>thematic social reporting </a:t>
          </a:r>
          <a:r>
            <a:rPr lang="en-GB" sz="2100" kern="1200" dirty="0"/>
            <a:t>for the 2025 (Annual report of the Social Protection Committee) </a:t>
          </a:r>
          <a:endParaRPr lang="en-US" sz="2100" kern="1200" dirty="0"/>
        </a:p>
      </dsp:txBody>
      <dsp:txXfrm>
        <a:off x="557101" y="2090136"/>
        <a:ext cx="2983699" cy="1790219"/>
      </dsp:txXfrm>
    </dsp:sp>
    <dsp:sp modelId="{3535EC36-A5D4-4C3C-8548-D112835EC6A8}">
      <dsp:nvSpPr>
        <dsp:cNvPr id="0" name=""/>
        <dsp:cNvSpPr/>
      </dsp:nvSpPr>
      <dsp:spPr>
        <a:xfrm>
          <a:off x="3866322" y="2090136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Opinion of the </a:t>
          </a:r>
          <a:r>
            <a:rPr lang="en-GB" sz="2100" b="1" kern="1200" dirty="0"/>
            <a:t>European Economic and Social Committee </a:t>
          </a:r>
          <a:r>
            <a:rPr lang="en-GB" sz="2100" kern="1200" dirty="0"/>
            <a:t>on social protection for self-employed (2025)</a:t>
          </a:r>
          <a:endParaRPr lang="en-US" sz="2100" kern="1200" dirty="0"/>
        </a:p>
      </dsp:txBody>
      <dsp:txXfrm>
        <a:off x="3866322" y="2090136"/>
        <a:ext cx="2983699" cy="17902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AEEC7-D8C2-4691-91A9-AA84C2E49C8E}">
      <dsp:nvSpPr>
        <dsp:cNvPr id="0" name=""/>
        <dsp:cNvSpPr/>
      </dsp:nvSpPr>
      <dsp:spPr>
        <a:xfrm>
          <a:off x="557101" y="1547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 new </a:t>
          </a:r>
          <a:r>
            <a:rPr lang="en-GB" sz="2400" b="1" kern="1200" dirty="0"/>
            <a:t>Action Plan </a:t>
          </a:r>
          <a:r>
            <a:rPr lang="en-GB" sz="2400" kern="1200" dirty="0"/>
            <a:t>to implement  the </a:t>
          </a:r>
          <a:r>
            <a:rPr lang="en-GB" sz="2400" b="0" kern="1200" dirty="0"/>
            <a:t>European Pillar of Social Rights (2025)</a:t>
          </a:r>
          <a:endParaRPr lang="en-US" sz="2400" b="0" kern="1200" dirty="0"/>
        </a:p>
      </dsp:txBody>
      <dsp:txXfrm>
        <a:off x="557101" y="1547"/>
        <a:ext cx="2983699" cy="1790219"/>
      </dsp:txXfrm>
    </dsp:sp>
    <dsp:sp modelId="{637E719E-9F2F-4921-8433-416FB4114666}">
      <dsp:nvSpPr>
        <dsp:cNvPr id="0" name=""/>
        <dsp:cNvSpPr/>
      </dsp:nvSpPr>
      <dsp:spPr>
        <a:xfrm>
          <a:off x="3812018" y="1547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Quality Jobs </a:t>
          </a:r>
          <a:r>
            <a:rPr lang="en-GB" sz="2400" kern="1200" dirty="0"/>
            <a:t>Roadmap (2025)</a:t>
          </a:r>
          <a:endParaRPr lang="en-US" sz="2400" b="0" kern="1200" dirty="0"/>
        </a:p>
      </dsp:txBody>
      <dsp:txXfrm>
        <a:off x="3812018" y="1547"/>
        <a:ext cx="2983699" cy="1790219"/>
      </dsp:txXfrm>
    </dsp:sp>
    <dsp:sp modelId="{2288A311-4E62-4218-B740-1264F825A8ED}">
      <dsp:nvSpPr>
        <dsp:cNvPr id="0" name=""/>
        <dsp:cNvSpPr/>
      </dsp:nvSpPr>
      <dsp:spPr>
        <a:xfrm>
          <a:off x="557101" y="2090136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Anti-poverty </a:t>
          </a:r>
          <a:r>
            <a:rPr lang="en-GB" sz="2400" kern="1200" dirty="0"/>
            <a:t>strategy (2026)</a:t>
          </a:r>
          <a:endParaRPr lang="en-US" sz="2400" kern="1200" dirty="0"/>
        </a:p>
      </dsp:txBody>
      <dsp:txXfrm>
        <a:off x="557101" y="2090136"/>
        <a:ext cx="2983699" cy="1790219"/>
      </dsp:txXfrm>
    </dsp:sp>
    <dsp:sp modelId="{3535EC36-A5D4-4C3C-8548-D112835EC6A8}">
      <dsp:nvSpPr>
        <dsp:cNvPr id="0" name=""/>
        <dsp:cNvSpPr/>
      </dsp:nvSpPr>
      <dsp:spPr>
        <a:xfrm>
          <a:off x="3839170" y="2090136"/>
          <a:ext cx="2983699" cy="1790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Others</a:t>
          </a:r>
          <a:r>
            <a:rPr lang="en-GB" sz="2000" kern="1200" dirty="0"/>
            <a:t> (Union of Skills, Right to disconnect, Algorithmic management, etc)</a:t>
          </a:r>
          <a:endParaRPr lang="en-US" sz="2000" kern="1200" dirty="0"/>
        </a:p>
      </dsp:txBody>
      <dsp:txXfrm>
        <a:off x="3839170" y="2090136"/>
        <a:ext cx="2983699" cy="1790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0.18518</cdr:x>
      <cdr:y>0.5</cdr:y>
    </cdr:from>
    <cdr:to>
      <cdr:x>0.37492</cdr:x>
      <cdr:y>0.84277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454DAC1E-8FFF-F418-59D8-75938D02FF93}"/>
            </a:ext>
          </a:extLst>
        </cdr:cNvPr>
        <cdr:cNvSpPr/>
      </cdr:nvSpPr>
      <cdr:spPr>
        <a:xfrm xmlns:a="http://schemas.openxmlformats.org/drawingml/2006/main" rot="5400000">
          <a:off x="1218851" y="1613708"/>
          <a:ext cx="1132611" cy="120950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87FBC-CEBD-4BF9-AB2B-7738DE11D98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06A76-CC48-4F94-88B1-86BDB02A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51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2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8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84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68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03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648C-1CE0-440A-A611-05E612BDF5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648C-1CE0-440A-A611-05E612BDF5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Mutual learning event on transparency (2023), health-related benefits (2024) and monitoring of social protection (2024)</a:t>
            </a:r>
            <a:endParaRPr lang="en-US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06A76-CC48-4F94-88B1-86BDB02A12A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8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5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" y="1064686"/>
            <a:ext cx="12209154" cy="57933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8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052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04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39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54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011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15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640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028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3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7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784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697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02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86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13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133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9052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2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14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69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17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41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6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6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75195B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93296"/>
            <a:ext cx="28448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093296"/>
            <a:ext cx="38608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093296"/>
            <a:ext cx="28448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2" name="Picture 3" descr="C:\DOCUME~1\lenain\LOCALS~1\Temp\7zEAF.tmp\Footer Box Social Europ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600" y="6458400"/>
            <a:ext cx="813600" cy="406800"/>
          </a:xfrm>
          <a:prstGeom prst="rect">
            <a:avLst/>
          </a:prstGeom>
          <a:noFill/>
        </p:spPr>
      </p:pic>
      <p:pic>
        <p:nvPicPr>
          <p:cNvPr id="3" name="Picture 2" descr="C:\DOCUME~1\lenain\LOCALS~1\Temp\7zEB0.tmp\LOGO-CE for Social Europe EN Negativ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400" y="306000"/>
            <a:ext cx="2160621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81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sida 2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4E60E6F-E48C-8649-8FBF-B9F4EC38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465B3A2-FA99-B048-8364-C9B6EE7AF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BAFA08D-D8ED-9E43-9149-F165AFF23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rgbClr val="8B4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/>
              <a:t>Välkomna till Svenska ESF-rådet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endParaRPr lang="sv-SE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21301CA2-F276-B14A-B0EA-CD7F6DD8D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Skapare och </a:t>
            </a:r>
            <a:r>
              <a:rPr lang="sv-SE" err="1"/>
              <a:t>dqatum</a:t>
            </a:r>
            <a:endParaRPr lang="sv-SE"/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96A5E59D-08E1-B244-8AE3-D5A2C25C5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10" name="Bildobjekt 9" descr="EU-flagga&#10;Europeiska unionen&#10;Europeiska socialfonden">
            <a:extLst>
              <a:ext uri="{FF2B5EF4-FFF2-40B4-BE49-F238E27FC236}">
                <a16:creationId xmlns:a16="http://schemas.microsoft.com/office/drawing/2014/main" id="{C46BF9F7-C856-8340-9CD0-507F2C2BD3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4195" y="426471"/>
            <a:ext cx="1260143" cy="11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3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0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11B47-16D8-9647-829B-D0786C52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4" y="563963"/>
            <a:ext cx="911371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4" y="1982709"/>
            <a:ext cx="9113718" cy="36485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507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ABFD3-F9E3-4230-A44E-F817EB35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19" y="825116"/>
            <a:ext cx="6141605" cy="1067809"/>
          </a:xfrm>
        </p:spPr>
        <p:txBody>
          <a:bodyPr anchor="t">
            <a:normAutofit/>
          </a:bodyPr>
          <a:lstStyle>
            <a:lvl1pPr>
              <a:defRPr sz="3600"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F908E7-09C3-429C-864D-34330058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18" y="2141776"/>
            <a:ext cx="9420517" cy="269692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136BAED-64D5-43E3-BD4C-A7FB19B33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80" y="392739"/>
            <a:ext cx="858661" cy="1361916"/>
          </a:xfrm>
          <a:prstGeom prst="rect">
            <a:avLst/>
          </a:prstGeom>
        </p:spPr>
      </p:pic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6A583DE-9F25-41E1-A62B-FEAAB38AC0E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4271287"/>
            <a:ext cx="9420517" cy="113482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4375" indent="0">
              <a:lnSpc>
                <a:spcPct val="100000"/>
              </a:lnSpc>
              <a:buNone/>
              <a:defRPr sz="2000" b="0">
                <a:solidFill>
                  <a:srgbClr val="5B95C5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b="1" noProof="0">
                <a:solidFill>
                  <a:srgbClr val="5B95C5"/>
                </a:solidFill>
              </a:rPr>
              <a:t>Haga clic para modificar los estilos de texto del patrón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8EF977F-7253-456E-8B54-4C1FC31C56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1B849AF-42D0-4105-A59A-EDC7754ECCB4}" type="datetime1">
              <a:rPr lang="en-GB" smtClean="0"/>
              <a:t>25/03/2025</a:t>
            </a:fld>
            <a:endParaRPr lang="es-ES_tradnl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1F9961-6DD1-458E-8B19-73E8215315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AAABBBCCC| BuiCaSuS is Funded by the European Union</a:t>
            </a:r>
            <a:endParaRPr lang="es-ES_tradnl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2ECE7A-FB65-479A-9A83-814EA234CF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0E1ECD-1970-497F-889D-03ACEDF8A29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036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ABFD3-F9E3-4230-A44E-F817EB354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195" y="576264"/>
            <a:ext cx="9052214" cy="1067809"/>
          </a:xfrm>
        </p:spPr>
        <p:txBody>
          <a:bodyPr anchor="t">
            <a:normAutofit/>
          </a:bodyPr>
          <a:lstStyle>
            <a:lvl1pPr>
              <a:defRPr sz="3600"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modify the title style of the pattern
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F908E7-09C3-429C-864D-34330058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195" y="1892925"/>
            <a:ext cx="6076950" cy="360391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34129B-1017-4CB6-BEBD-A5FB38EBCE2C}"/>
              </a:ext>
            </a:extLst>
          </p:cNvPr>
          <p:cNvSpPr/>
          <p:nvPr userDrawn="1"/>
        </p:nvSpPr>
        <p:spPr>
          <a:xfrm>
            <a:off x="7932890" y="2373745"/>
            <a:ext cx="3597976" cy="35070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BD27065-5B6F-431A-B352-6B8457AA5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37118" y="2733675"/>
            <a:ext cx="2955925" cy="101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GB"/>
              <a:t>CLICK TO MODIFY THE TEXT STYLES IN THE MASTER
</a:t>
            </a:r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66608CD-881A-41FA-8DBC-0F9AF24D8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7118" y="3804105"/>
            <a:ext cx="2798762" cy="14779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71110BF-4961-42C8-AF24-D15610C6D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80" y="392739"/>
            <a:ext cx="858661" cy="136191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99991-AECD-491A-B101-E5655AE46B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BAA529B-F67C-49E5-8492-059A5E5FEC39}" type="datetime1">
              <a:rPr lang="en-GB" smtClean="0"/>
              <a:t>25/03/2025</a:t>
            </a:fld>
            <a:endParaRPr lang="es-ES_tradn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8BE582-89D7-4482-B413-9253DFF6B4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AAABBBCCC| BuiCaSuS is Funded by the European Union</a:t>
            </a:r>
            <a:endParaRPr lang="es-ES_tradnl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1C9BD8D-D767-4ED1-96F5-680B55C13A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C0E1ECD-1970-497F-889D-03ACEDF8A29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302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375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2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3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080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28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15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1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070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02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55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12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9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5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691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9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21080"/>
            <a:ext cx="10474900" cy="762000"/>
          </a:xfrm>
        </p:spPr>
        <p:txBody>
          <a:bodyPr anchor="ctr"/>
          <a:lstStyle>
            <a:lvl1pPr>
              <a:defRPr sz="2500" b="1" i="0">
                <a:latin typeface="DM Sa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6815" y="6355292"/>
            <a:ext cx="2411186" cy="365125"/>
          </a:xfrm>
        </p:spPr>
        <p:txBody>
          <a:bodyPr/>
          <a:lstStyle/>
          <a:p>
            <a:fld id="{F384092C-9B9C-9748-AC6A-F06C9D03AD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16696" y="1397000"/>
            <a:ext cx="8586305" cy="4530990"/>
          </a:xfrm>
          <a:prstGeom prst="rect">
            <a:avLst/>
          </a:prstGeom>
        </p:spPr>
        <p:txBody>
          <a:bodyPr numCol="2" spcCol="457200"/>
          <a:lstStyle>
            <a:lvl1pPr marL="0" indent="0">
              <a:spcAft>
                <a:spcPts val="0"/>
              </a:spcAft>
              <a:buNone/>
              <a:defRPr/>
            </a:lvl1pPr>
            <a:lvl2pPr marL="190492" indent="0">
              <a:spcAft>
                <a:spcPts val="0"/>
              </a:spcAft>
              <a:buNone/>
              <a:defRPr/>
            </a:lvl2pPr>
            <a:lvl3pPr marL="380985" indent="0">
              <a:spcAft>
                <a:spcPts val="0"/>
              </a:spcAft>
              <a:buNone/>
              <a:defRPr/>
            </a:lvl3pPr>
            <a:lvl4pPr marL="571477" indent="0">
              <a:spcAft>
                <a:spcPts val="0"/>
              </a:spcAft>
              <a:buNone/>
              <a:defRPr/>
            </a:lvl4pPr>
            <a:lvl5pPr marL="76197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2C573-0C30-824A-9998-990960154B3C}"/>
              </a:ext>
            </a:extLst>
          </p:cNvPr>
          <p:cNvCxnSpPr>
            <a:cxnSpLocks/>
          </p:cNvCxnSpPr>
          <p:nvPr userDrawn="1"/>
        </p:nvCxnSpPr>
        <p:spPr>
          <a:xfrm>
            <a:off x="445975" y="857865"/>
            <a:ext cx="11231830" cy="0"/>
          </a:xfrm>
          <a:prstGeom prst="line">
            <a:avLst/>
          </a:prstGeom>
          <a:ln w="635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96486" y="1397529"/>
            <a:ext cx="1440656" cy="14406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icon here</a:t>
            </a:r>
          </a:p>
        </p:txBody>
      </p:sp>
    </p:spTree>
    <p:extLst>
      <p:ext uri="{BB962C8B-B14F-4D97-AF65-F5344CB8AC3E}">
        <p14:creationId xmlns:p14="http://schemas.microsoft.com/office/powerpoint/2010/main" val="37122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98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151041" y="260648"/>
            <a:ext cx="551391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705A06-9848-472F-9F4B-A5305A783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440" y="445233"/>
            <a:ext cx="3302523" cy="1656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0778F1D-D48A-46A4-931A-9B3AA3C95D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7283" y="6117299"/>
            <a:ext cx="1445736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36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r>
              <a:rPr lang="fr-FR">
                <a:solidFill>
                  <a:srgbClr val="000000"/>
                </a:solidFill>
                <a:latin typeface="Arial"/>
              </a:rPr>
              <a:t>Direction des Politiques Sociales</a:t>
            </a:r>
          </a:p>
          <a:p>
            <a:pPr defTabSz="1219170"/>
            <a:r>
              <a:rPr lang="fr-FR">
                <a:solidFill>
                  <a:srgbClr val="000000"/>
                </a:solidFill>
                <a:latin typeface="Arial"/>
              </a:rPr>
              <a:t>Direction de la formation professionnelle et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329091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67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7" y="984000"/>
            <a:ext cx="9840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519997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8C8669-6E41-4E91-8D99-1B3D8DF08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7283" y="6117299"/>
            <a:ext cx="1445736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49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521233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771205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568227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49734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800948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0"/>
            <a:ext cx="3600000" cy="36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1D21DB-B57C-471B-A482-E6EC90CC38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gray">
          <a:xfrm>
            <a:off x="7932155" y="720000"/>
            <a:ext cx="3299845" cy="1656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E35B25-F143-455D-9425-8E0EFD6B2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2156" y="5072796"/>
            <a:ext cx="3424953" cy="1478257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862F7D6D-ACAC-4BD9-918F-2DB3018B88CB}"/>
              </a:ext>
            </a:extLst>
          </p:cNvPr>
          <p:cNvGrpSpPr/>
          <p:nvPr userDrawn="1"/>
        </p:nvGrpSpPr>
        <p:grpSpPr>
          <a:xfrm>
            <a:off x="4228656" y="4059734"/>
            <a:ext cx="3734689" cy="1033327"/>
            <a:chOff x="3199881" y="3116781"/>
            <a:chExt cx="2801017" cy="7749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ECC6A-D732-47BF-82F9-3189DE2D9A02}"/>
                </a:ext>
              </a:extLst>
            </p:cNvPr>
            <p:cNvSpPr/>
            <p:nvPr userDrawn="1"/>
          </p:nvSpPr>
          <p:spPr>
            <a:xfrm>
              <a:off x="3287459" y="3116781"/>
              <a:ext cx="2625863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867" b="1">
                  <a:solidFill>
                    <a:srgbClr val="174195"/>
                  </a:solidFill>
                </a:rPr>
                <a:t>moncompteformation.gouv.fr</a:t>
              </a:r>
            </a:p>
          </p:txBody>
        </p:sp>
        <p:pic>
          <p:nvPicPr>
            <p:cNvPr id="12" name="Image 11" descr="Une image contenant signe, noir, femme, rouge&#10;&#10;Description générée automatiquement">
              <a:extLst>
                <a:ext uri="{FF2B5EF4-FFF2-40B4-BE49-F238E27FC236}">
                  <a16:creationId xmlns:a16="http://schemas.microsoft.com/office/drawing/2014/main" id="{DF7A4B8D-F06F-4C0D-8C44-F65F43F29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199881" y="3335217"/>
              <a:ext cx="1438149" cy="556559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86B73DA-D6CE-49B2-8509-D1F3A8B047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562750" y="3335217"/>
              <a:ext cx="1438148" cy="556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527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983846-26A9-4B88-AE7B-20542EC1F90E}"/>
              </a:ext>
            </a:extLst>
          </p:cNvPr>
          <p:cNvSpPr/>
          <p:nvPr userDrawn="1"/>
        </p:nvSpPr>
        <p:spPr>
          <a:xfrm>
            <a:off x="348342" y="1071756"/>
            <a:ext cx="11481919" cy="4915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25/03/2025</a:t>
            </a:fld>
            <a:endParaRPr lang="fr-FR" cap="all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29698" y="1071756"/>
            <a:ext cx="17812189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519997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8C8669-6E41-4E91-8D99-1B3D8DF08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7283" y="6117299"/>
            <a:ext cx="1445736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04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684AE86-29CA-4319-B336-DFF7032D0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3A3910-FB3D-4D36-9262-C531C013D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45721"/>
            <a:ext cx="11194869" cy="3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95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1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40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6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30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1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87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6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an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82FFB64-4F6C-33DD-EA07-9CD6B2910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62" y="2208875"/>
            <a:ext cx="3618000" cy="7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66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anta &amp; Rajat ylittävä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46935-AECB-DD23-08FE-052C32EF7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63" y="2204864"/>
            <a:ext cx="5826674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21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3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4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b="7368"/>
          <a:stretch/>
        </p:blipFill>
        <p:spPr>
          <a:xfrm>
            <a:off x="-1" y="6039128"/>
            <a:ext cx="970723" cy="8266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26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61C6F32-C88C-C27C-CC09-900EAB8B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7200" y="2219593"/>
            <a:ext cx="2448000" cy="777359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5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FD2E78-4220-1E17-E62F-42B5620A5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AF9DA-DD8A-AA72-674E-E48EAA59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9289801" cy="1728192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310-66F5-CA24-29D3-BD9661F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5301208"/>
            <a:ext cx="9289801" cy="5757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FCD-7291-4199-AD46-FF4FB1ED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1D84-C77D-3FAB-C4BF-B9710BA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1C3B0-EA83-9687-5716-3C711EE5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2C71CD96-453A-4A21-D73B-5D5B527CF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3432" y="2219352"/>
            <a:ext cx="2448000" cy="777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09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4374-35D3-677A-0A39-C06DD3DA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8F16-4518-C2F0-E12A-6EC19FC2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9B16-A597-692B-F993-9EBCC959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31982-F434-AEBC-4924-2BC025E2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4A47-0CE8-C1BB-B0F1-6B094413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992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9A628A-0858-806F-64CF-14D610C1F1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564904"/>
            <a:ext cx="4105225" cy="252028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641B-E01F-C316-B6CB-A429ACE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5229200"/>
            <a:ext cx="4105225" cy="6477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B4561E-8C3A-EE7A-0325-DDB6CDF66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2800" y="1268760"/>
            <a:ext cx="2448000" cy="777360"/>
            <a:chOff x="1249363" y="1887538"/>
            <a:chExt cx="9688513" cy="30765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81054F4-26B3-EF80-CB3E-99C865AC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83763" y="1887538"/>
              <a:ext cx="1154113" cy="1150938"/>
            </a:xfrm>
            <a:custGeom>
              <a:avLst/>
              <a:gdLst>
                <a:gd name="T0" fmla="*/ 419 w 727"/>
                <a:gd name="T1" fmla="*/ 10 h 1451"/>
                <a:gd name="T2" fmla="*/ 471 w 727"/>
                <a:gd name="T3" fmla="*/ 34 h 1451"/>
                <a:gd name="T4" fmla="*/ 536 w 727"/>
                <a:gd name="T5" fmla="*/ 88 h 1451"/>
                <a:gd name="T6" fmla="*/ 595 w 727"/>
                <a:gd name="T7" fmla="*/ 166 h 1451"/>
                <a:gd name="T8" fmla="*/ 644 w 727"/>
                <a:gd name="T9" fmla="*/ 264 h 1451"/>
                <a:gd name="T10" fmla="*/ 684 w 727"/>
                <a:gd name="T11" fmla="*/ 380 h 1451"/>
                <a:gd name="T12" fmla="*/ 711 w 727"/>
                <a:gd name="T13" fmla="*/ 509 h 1451"/>
                <a:gd name="T14" fmla="*/ 724 w 727"/>
                <a:gd name="T15" fmla="*/ 633 h 1451"/>
                <a:gd name="T16" fmla="*/ 727 w 727"/>
                <a:gd name="T17" fmla="*/ 763 h 1451"/>
                <a:gd name="T18" fmla="*/ 716 w 727"/>
                <a:gd name="T19" fmla="*/ 907 h 1451"/>
                <a:gd name="T20" fmla="*/ 699 w 727"/>
                <a:gd name="T21" fmla="*/ 1009 h 1451"/>
                <a:gd name="T22" fmla="*/ 665 w 727"/>
                <a:gd name="T23" fmla="*/ 1131 h 1451"/>
                <a:gd name="T24" fmla="*/ 621 w 727"/>
                <a:gd name="T25" fmla="*/ 1239 h 1451"/>
                <a:gd name="T26" fmla="*/ 567 w 727"/>
                <a:gd name="T27" fmla="*/ 1327 h 1451"/>
                <a:gd name="T28" fmla="*/ 505 w 727"/>
                <a:gd name="T29" fmla="*/ 1395 h 1451"/>
                <a:gd name="T30" fmla="*/ 437 w 727"/>
                <a:gd name="T31" fmla="*/ 1437 h 1451"/>
                <a:gd name="T32" fmla="*/ 382 w 727"/>
                <a:gd name="T33" fmla="*/ 1451 h 1451"/>
                <a:gd name="T34" fmla="*/ 308 w 727"/>
                <a:gd name="T35" fmla="*/ 1443 h 1451"/>
                <a:gd name="T36" fmla="*/ 256 w 727"/>
                <a:gd name="T37" fmla="*/ 1419 h 1451"/>
                <a:gd name="T38" fmla="*/ 190 w 727"/>
                <a:gd name="T39" fmla="*/ 1363 h 1451"/>
                <a:gd name="T40" fmla="*/ 132 w 727"/>
                <a:gd name="T41" fmla="*/ 1285 h 1451"/>
                <a:gd name="T42" fmla="*/ 82 w 727"/>
                <a:gd name="T43" fmla="*/ 1187 h 1451"/>
                <a:gd name="T44" fmla="*/ 43 w 727"/>
                <a:gd name="T45" fmla="*/ 1071 h 1451"/>
                <a:gd name="T46" fmla="*/ 16 w 727"/>
                <a:gd name="T47" fmla="*/ 941 h 1451"/>
                <a:gd name="T48" fmla="*/ 3 w 727"/>
                <a:gd name="T49" fmla="*/ 817 h 1451"/>
                <a:gd name="T50" fmla="*/ 0 w 727"/>
                <a:gd name="T51" fmla="*/ 689 h 1451"/>
                <a:gd name="T52" fmla="*/ 11 w 727"/>
                <a:gd name="T53" fmla="*/ 545 h 1451"/>
                <a:gd name="T54" fmla="*/ 28 w 727"/>
                <a:gd name="T55" fmla="*/ 444 h 1451"/>
                <a:gd name="T56" fmla="*/ 62 w 727"/>
                <a:gd name="T57" fmla="*/ 320 h 1451"/>
                <a:gd name="T58" fmla="*/ 106 w 727"/>
                <a:gd name="T59" fmla="*/ 214 h 1451"/>
                <a:gd name="T60" fmla="*/ 160 w 727"/>
                <a:gd name="T61" fmla="*/ 124 h 1451"/>
                <a:gd name="T62" fmla="*/ 222 w 727"/>
                <a:gd name="T63" fmla="*/ 58 h 1451"/>
                <a:gd name="T64" fmla="*/ 290 w 727"/>
                <a:gd name="T65" fmla="*/ 16 h 1451"/>
                <a:gd name="T66" fmla="*/ 345 w 727"/>
                <a:gd name="T67" fmla="*/ 2 h 1451"/>
                <a:gd name="T68" fmla="*/ 567 w 727"/>
                <a:gd name="T69" fmla="*/ 172 h 1451"/>
                <a:gd name="T70" fmla="*/ 403 w 727"/>
                <a:gd name="T71" fmla="*/ 172 h 1451"/>
                <a:gd name="T72" fmla="*/ 237 w 727"/>
                <a:gd name="T73" fmla="*/ 172 h 1451"/>
                <a:gd name="T74" fmla="*/ 288 w 727"/>
                <a:gd name="T75" fmla="*/ 969 h 1451"/>
                <a:gd name="T76" fmla="*/ 296 w 727"/>
                <a:gd name="T77" fmla="*/ 919 h 1451"/>
                <a:gd name="T78" fmla="*/ 312 w 727"/>
                <a:gd name="T79" fmla="*/ 879 h 1451"/>
                <a:gd name="T80" fmla="*/ 339 w 727"/>
                <a:gd name="T81" fmla="*/ 847 h 1451"/>
                <a:gd name="T82" fmla="*/ 363 w 727"/>
                <a:gd name="T83" fmla="*/ 839 h 1451"/>
                <a:gd name="T84" fmla="*/ 388 w 727"/>
                <a:gd name="T85" fmla="*/ 847 h 1451"/>
                <a:gd name="T86" fmla="*/ 407 w 727"/>
                <a:gd name="T87" fmla="*/ 867 h 1451"/>
                <a:gd name="T88" fmla="*/ 425 w 727"/>
                <a:gd name="T89" fmla="*/ 901 h 1451"/>
                <a:gd name="T90" fmla="*/ 436 w 727"/>
                <a:gd name="T91" fmla="*/ 947 h 1451"/>
                <a:gd name="T92" fmla="*/ 440 w 727"/>
                <a:gd name="T93" fmla="*/ 537 h 1451"/>
                <a:gd name="T94" fmla="*/ 434 w 727"/>
                <a:gd name="T95" fmla="*/ 597 h 1451"/>
                <a:gd name="T96" fmla="*/ 418 w 727"/>
                <a:gd name="T97" fmla="*/ 645 h 1451"/>
                <a:gd name="T98" fmla="*/ 393 w 727"/>
                <a:gd name="T99" fmla="*/ 677 h 1451"/>
                <a:gd name="T100" fmla="*/ 363 w 727"/>
                <a:gd name="T101" fmla="*/ 689 h 1451"/>
                <a:gd name="T102" fmla="*/ 334 w 727"/>
                <a:gd name="T103" fmla="*/ 677 h 1451"/>
                <a:gd name="T104" fmla="*/ 309 w 727"/>
                <a:gd name="T105" fmla="*/ 645 h 1451"/>
                <a:gd name="T106" fmla="*/ 293 w 727"/>
                <a:gd name="T107" fmla="*/ 597 h 1451"/>
                <a:gd name="T108" fmla="*/ 287 w 727"/>
                <a:gd name="T109" fmla="*/ 537 h 1451"/>
                <a:gd name="T110" fmla="*/ 293 w 727"/>
                <a:gd name="T111" fmla="*/ 478 h 1451"/>
                <a:gd name="T112" fmla="*/ 309 w 727"/>
                <a:gd name="T113" fmla="*/ 430 h 1451"/>
                <a:gd name="T114" fmla="*/ 334 w 727"/>
                <a:gd name="T115" fmla="*/ 396 h 1451"/>
                <a:gd name="T116" fmla="*/ 363 w 727"/>
                <a:gd name="T117" fmla="*/ 384 h 1451"/>
                <a:gd name="T118" fmla="*/ 393 w 727"/>
                <a:gd name="T119" fmla="*/ 396 h 1451"/>
                <a:gd name="T120" fmla="*/ 418 w 727"/>
                <a:gd name="T121" fmla="*/ 430 h 1451"/>
                <a:gd name="T122" fmla="*/ 434 w 727"/>
                <a:gd name="T123" fmla="*/ 478 h 1451"/>
                <a:gd name="T124" fmla="*/ 440 w 727"/>
                <a:gd name="T125" fmla="*/ 537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7" h="1451">
                  <a:moveTo>
                    <a:pt x="363" y="0"/>
                  </a:moveTo>
                  <a:lnTo>
                    <a:pt x="382" y="2"/>
                  </a:lnTo>
                  <a:lnTo>
                    <a:pt x="401" y="4"/>
                  </a:lnTo>
                  <a:lnTo>
                    <a:pt x="419" y="10"/>
                  </a:lnTo>
                  <a:lnTo>
                    <a:pt x="437" y="16"/>
                  </a:lnTo>
                  <a:lnTo>
                    <a:pt x="454" y="24"/>
                  </a:lnTo>
                  <a:lnTo>
                    <a:pt x="463" y="28"/>
                  </a:lnTo>
                  <a:lnTo>
                    <a:pt x="471" y="34"/>
                  </a:lnTo>
                  <a:lnTo>
                    <a:pt x="488" y="44"/>
                  </a:lnTo>
                  <a:lnTo>
                    <a:pt x="505" y="58"/>
                  </a:lnTo>
                  <a:lnTo>
                    <a:pt x="521" y="72"/>
                  </a:lnTo>
                  <a:lnTo>
                    <a:pt x="536" y="88"/>
                  </a:lnTo>
                  <a:lnTo>
                    <a:pt x="552" y="106"/>
                  </a:lnTo>
                  <a:lnTo>
                    <a:pt x="567" y="124"/>
                  </a:lnTo>
                  <a:lnTo>
                    <a:pt x="582" y="146"/>
                  </a:lnTo>
                  <a:lnTo>
                    <a:pt x="595" y="166"/>
                  </a:lnTo>
                  <a:lnTo>
                    <a:pt x="608" y="190"/>
                  </a:lnTo>
                  <a:lnTo>
                    <a:pt x="621" y="214"/>
                  </a:lnTo>
                  <a:lnTo>
                    <a:pt x="633" y="238"/>
                  </a:lnTo>
                  <a:lnTo>
                    <a:pt x="644" y="264"/>
                  </a:lnTo>
                  <a:lnTo>
                    <a:pt x="655" y="292"/>
                  </a:lnTo>
                  <a:lnTo>
                    <a:pt x="665" y="320"/>
                  </a:lnTo>
                  <a:lnTo>
                    <a:pt x="675" y="350"/>
                  </a:lnTo>
                  <a:lnTo>
                    <a:pt x="684" y="380"/>
                  </a:lnTo>
                  <a:lnTo>
                    <a:pt x="692" y="412"/>
                  </a:lnTo>
                  <a:lnTo>
                    <a:pt x="699" y="444"/>
                  </a:lnTo>
                  <a:lnTo>
                    <a:pt x="705" y="478"/>
                  </a:lnTo>
                  <a:lnTo>
                    <a:pt x="711" y="509"/>
                  </a:lnTo>
                  <a:lnTo>
                    <a:pt x="716" y="545"/>
                  </a:lnTo>
                  <a:lnTo>
                    <a:pt x="720" y="579"/>
                  </a:lnTo>
                  <a:lnTo>
                    <a:pt x="723" y="615"/>
                  </a:lnTo>
                  <a:lnTo>
                    <a:pt x="724" y="633"/>
                  </a:lnTo>
                  <a:lnTo>
                    <a:pt x="725" y="651"/>
                  </a:lnTo>
                  <a:lnTo>
                    <a:pt x="727" y="689"/>
                  </a:lnTo>
                  <a:lnTo>
                    <a:pt x="727" y="725"/>
                  </a:lnTo>
                  <a:lnTo>
                    <a:pt x="727" y="763"/>
                  </a:lnTo>
                  <a:lnTo>
                    <a:pt x="725" y="799"/>
                  </a:lnTo>
                  <a:lnTo>
                    <a:pt x="723" y="837"/>
                  </a:lnTo>
                  <a:lnTo>
                    <a:pt x="720" y="871"/>
                  </a:lnTo>
                  <a:lnTo>
                    <a:pt x="716" y="907"/>
                  </a:lnTo>
                  <a:lnTo>
                    <a:pt x="714" y="925"/>
                  </a:lnTo>
                  <a:lnTo>
                    <a:pt x="711" y="941"/>
                  </a:lnTo>
                  <a:lnTo>
                    <a:pt x="705" y="975"/>
                  </a:lnTo>
                  <a:lnTo>
                    <a:pt x="699" y="1009"/>
                  </a:lnTo>
                  <a:lnTo>
                    <a:pt x="692" y="1041"/>
                  </a:lnTo>
                  <a:lnTo>
                    <a:pt x="684" y="1071"/>
                  </a:lnTo>
                  <a:lnTo>
                    <a:pt x="675" y="1101"/>
                  </a:lnTo>
                  <a:lnTo>
                    <a:pt x="665" y="1131"/>
                  </a:lnTo>
                  <a:lnTo>
                    <a:pt x="655" y="1159"/>
                  </a:lnTo>
                  <a:lnTo>
                    <a:pt x="644" y="1187"/>
                  </a:lnTo>
                  <a:lnTo>
                    <a:pt x="633" y="1213"/>
                  </a:lnTo>
                  <a:lnTo>
                    <a:pt x="621" y="1239"/>
                  </a:lnTo>
                  <a:lnTo>
                    <a:pt x="608" y="1263"/>
                  </a:lnTo>
                  <a:lnTo>
                    <a:pt x="595" y="1285"/>
                  </a:lnTo>
                  <a:lnTo>
                    <a:pt x="582" y="1307"/>
                  </a:lnTo>
                  <a:lnTo>
                    <a:pt x="567" y="1327"/>
                  </a:lnTo>
                  <a:lnTo>
                    <a:pt x="552" y="1347"/>
                  </a:lnTo>
                  <a:lnTo>
                    <a:pt x="536" y="1363"/>
                  </a:lnTo>
                  <a:lnTo>
                    <a:pt x="521" y="1379"/>
                  </a:lnTo>
                  <a:lnTo>
                    <a:pt x="505" y="1395"/>
                  </a:lnTo>
                  <a:lnTo>
                    <a:pt x="488" y="1407"/>
                  </a:lnTo>
                  <a:lnTo>
                    <a:pt x="471" y="1419"/>
                  </a:lnTo>
                  <a:lnTo>
                    <a:pt x="454" y="1429"/>
                  </a:lnTo>
                  <a:lnTo>
                    <a:pt x="437" y="1437"/>
                  </a:lnTo>
                  <a:lnTo>
                    <a:pt x="419" y="1443"/>
                  </a:lnTo>
                  <a:lnTo>
                    <a:pt x="410" y="1445"/>
                  </a:lnTo>
                  <a:lnTo>
                    <a:pt x="401" y="1447"/>
                  </a:lnTo>
                  <a:lnTo>
                    <a:pt x="382" y="1451"/>
                  </a:lnTo>
                  <a:lnTo>
                    <a:pt x="363" y="1451"/>
                  </a:lnTo>
                  <a:lnTo>
                    <a:pt x="345" y="1451"/>
                  </a:lnTo>
                  <a:lnTo>
                    <a:pt x="326" y="1447"/>
                  </a:lnTo>
                  <a:lnTo>
                    <a:pt x="308" y="1443"/>
                  </a:lnTo>
                  <a:lnTo>
                    <a:pt x="290" y="1437"/>
                  </a:lnTo>
                  <a:lnTo>
                    <a:pt x="273" y="1429"/>
                  </a:lnTo>
                  <a:lnTo>
                    <a:pt x="264" y="1423"/>
                  </a:lnTo>
                  <a:lnTo>
                    <a:pt x="256" y="1419"/>
                  </a:lnTo>
                  <a:lnTo>
                    <a:pt x="239" y="1407"/>
                  </a:lnTo>
                  <a:lnTo>
                    <a:pt x="222" y="1395"/>
                  </a:lnTo>
                  <a:lnTo>
                    <a:pt x="205" y="1379"/>
                  </a:lnTo>
                  <a:lnTo>
                    <a:pt x="190" y="1363"/>
                  </a:lnTo>
                  <a:lnTo>
                    <a:pt x="174" y="1347"/>
                  </a:lnTo>
                  <a:lnTo>
                    <a:pt x="160" y="1327"/>
                  </a:lnTo>
                  <a:lnTo>
                    <a:pt x="145" y="1307"/>
                  </a:lnTo>
                  <a:lnTo>
                    <a:pt x="132" y="1285"/>
                  </a:lnTo>
                  <a:lnTo>
                    <a:pt x="118" y="1263"/>
                  </a:lnTo>
                  <a:lnTo>
                    <a:pt x="106" y="1239"/>
                  </a:lnTo>
                  <a:lnTo>
                    <a:pt x="94" y="1213"/>
                  </a:lnTo>
                  <a:lnTo>
                    <a:pt x="82" y="1187"/>
                  </a:lnTo>
                  <a:lnTo>
                    <a:pt x="72" y="1159"/>
                  </a:lnTo>
                  <a:lnTo>
                    <a:pt x="62" y="1131"/>
                  </a:lnTo>
                  <a:lnTo>
                    <a:pt x="52" y="1101"/>
                  </a:lnTo>
                  <a:lnTo>
                    <a:pt x="43" y="1071"/>
                  </a:lnTo>
                  <a:lnTo>
                    <a:pt x="35" y="1041"/>
                  </a:lnTo>
                  <a:lnTo>
                    <a:pt x="28" y="1009"/>
                  </a:lnTo>
                  <a:lnTo>
                    <a:pt x="22" y="975"/>
                  </a:lnTo>
                  <a:lnTo>
                    <a:pt x="16" y="941"/>
                  </a:lnTo>
                  <a:lnTo>
                    <a:pt x="11" y="907"/>
                  </a:lnTo>
                  <a:lnTo>
                    <a:pt x="7" y="871"/>
                  </a:lnTo>
                  <a:lnTo>
                    <a:pt x="4" y="837"/>
                  </a:lnTo>
                  <a:lnTo>
                    <a:pt x="3" y="817"/>
                  </a:lnTo>
                  <a:lnTo>
                    <a:pt x="2" y="799"/>
                  </a:lnTo>
                  <a:lnTo>
                    <a:pt x="0" y="763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2" y="651"/>
                  </a:lnTo>
                  <a:lnTo>
                    <a:pt x="4" y="615"/>
                  </a:lnTo>
                  <a:lnTo>
                    <a:pt x="7" y="579"/>
                  </a:lnTo>
                  <a:lnTo>
                    <a:pt x="11" y="545"/>
                  </a:lnTo>
                  <a:lnTo>
                    <a:pt x="13" y="527"/>
                  </a:lnTo>
                  <a:lnTo>
                    <a:pt x="16" y="509"/>
                  </a:lnTo>
                  <a:lnTo>
                    <a:pt x="22" y="478"/>
                  </a:lnTo>
                  <a:lnTo>
                    <a:pt x="28" y="444"/>
                  </a:lnTo>
                  <a:lnTo>
                    <a:pt x="35" y="412"/>
                  </a:lnTo>
                  <a:lnTo>
                    <a:pt x="43" y="380"/>
                  </a:lnTo>
                  <a:lnTo>
                    <a:pt x="52" y="350"/>
                  </a:lnTo>
                  <a:lnTo>
                    <a:pt x="62" y="320"/>
                  </a:lnTo>
                  <a:lnTo>
                    <a:pt x="72" y="292"/>
                  </a:lnTo>
                  <a:lnTo>
                    <a:pt x="82" y="264"/>
                  </a:lnTo>
                  <a:lnTo>
                    <a:pt x="94" y="238"/>
                  </a:lnTo>
                  <a:lnTo>
                    <a:pt x="106" y="214"/>
                  </a:lnTo>
                  <a:lnTo>
                    <a:pt x="118" y="190"/>
                  </a:lnTo>
                  <a:lnTo>
                    <a:pt x="132" y="166"/>
                  </a:lnTo>
                  <a:lnTo>
                    <a:pt x="145" y="146"/>
                  </a:lnTo>
                  <a:lnTo>
                    <a:pt x="160" y="124"/>
                  </a:lnTo>
                  <a:lnTo>
                    <a:pt x="174" y="106"/>
                  </a:lnTo>
                  <a:lnTo>
                    <a:pt x="190" y="88"/>
                  </a:lnTo>
                  <a:lnTo>
                    <a:pt x="205" y="72"/>
                  </a:lnTo>
                  <a:lnTo>
                    <a:pt x="222" y="58"/>
                  </a:lnTo>
                  <a:lnTo>
                    <a:pt x="239" y="44"/>
                  </a:lnTo>
                  <a:lnTo>
                    <a:pt x="256" y="34"/>
                  </a:lnTo>
                  <a:lnTo>
                    <a:pt x="273" y="24"/>
                  </a:lnTo>
                  <a:lnTo>
                    <a:pt x="290" y="16"/>
                  </a:lnTo>
                  <a:lnTo>
                    <a:pt x="308" y="10"/>
                  </a:lnTo>
                  <a:lnTo>
                    <a:pt x="317" y="6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63" y="0"/>
                  </a:lnTo>
                  <a:close/>
                  <a:moveTo>
                    <a:pt x="450" y="1209"/>
                  </a:moveTo>
                  <a:lnTo>
                    <a:pt x="615" y="1209"/>
                  </a:lnTo>
                  <a:lnTo>
                    <a:pt x="567" y="172"/>
                  </a:lnTo>
                  <a:lnTo>
                    <a:pt x="490" y="172"/>
                  </a:lnTo>
                  <a:lnTo>
                    <a:pt x="490" y="236"/>
                  </a:lnTo>
                  <a:lnTo>
                    <a:pt x="403" y="236"/>
                  </a:lnTo>
                  <a:lnTo>
                    <a:pt x="403" y="172"/>
                  </a:lnTo>
                  <a:lnTo>
                    <a:pt x="324" y="172"/>
                  </a:lnTo>
                  <a:lnTo>
                    <a:pt x="324" y="236"/>
                  </a:lnTo>
                  <a:lnTo>
                    <a:pt x="237" y="236"/>
                  </a:lnTo>
                  <a:lnTo>
                    <a:pt x="237" y="172"/>
                  </a:lnTo>
                  <a:lnTo>
                    <a:pt x="160" y="172"/>
                  </a:lnTo>
                  <a:lnTo>
                    <a:pt x="111" y="1207"/>
                  </a:lnTo>
                  <a:lnTo>
                    <a:pt x="277" y="1207"/>
                  </a:lnTo>
                  <a:lnTo>
                    <a:pt x="288" y="969"/>
                  </a:lnTo>
                  <a:lnTo>
                    <a:pt x="289" y="957"/>
                  </a:lnTo>
                  <a:lnTo>
                    <a:pt x="291" y="947"/>
                  </a:lnTo>
                  <a:lnTo>
                    <a:pt x="294" y="929"/>
                  </a:lnTo>
                  <a:lnTo>
                    <a:pt x="296" y="919"/>
                  </a:lnTo>
                  <a:lnTo>
                    <a:pt x="299" y="911"/>
                  </a:lnTo>
                  <a:lnTo>
                    <a:pt x="302" y="901"/>
                  </a:lnTo>
                  <a:lnTo>
                    <a:pt x="305" y="893"/>
                  </a:lnTo>
                  <a:lnTo>
                    <a:pt x="312" y="879"/>
                  </a:lnTo>
                  <a:lnTo>
                    <a:pt x="320" y="867"/>
                  </a:lnTo>
                  <a:lnTo>
                    <a:pt x="324" y="861"/>
                  </a:lnTo>
                  <a:lnTo>
                    <a:pt x="329" y="855"/>
                  </a:lnTo>
                  <a:lnTo>
                    <a:pt x="339" y="847"/>
                  </a:lnTo>
                  <a:lnTo>
                    <a:pt x="342" y="845"/>
                  </a:lnTo>
                  <a:lnTo>
                    <a:pt x="348" y="843"/>
                  </a:lnTo>
                  <a:lnTo>
                    <a:pt x="355" y="841"/>
                  </a:lnTo>
                  <a:lnTo>
                    <a:pt x="363" y="839"/>
                  </a:lnTo>
                  <a:lnTo>
                    <a:pt x="372" y="841"/>
                  </a:lnTo>
                  <a:lnTo>
                    <a:pt x="379" y="843"/>
                  </a:lnTo>
                  <a:lnTo>
                    <a:pt x="385" y="845"/>
                  </a:lnTo>
                  <a:lnTo>
                    <a:pt x="388" y="847"/>
                  </a:lnTo>
                  <a:lnTo>
                    <a:pt x="393" y="851"/>
                  </a:lnTo>
                  <a:lnTo>
                    <a:pt x="398" y="855"/>
                  </a:lnTo>
                  <a:lnTo>
                    <a:pt x="402" y="861"/>
                  </a:lnTo>
                  <a:lnTo>
                    <a:pt x="407" y="867"/>
                  </a:lnTo>
                  <a:lnTo>
                    <a:pt x="411" y="873"/>
                  </a:lnTo>
                  <a:lnTo>
                    <a:pt x="415" y="879"/>
                  </a:lnTo>
                  <a:lnTo>
                    <a:pt x="422" y="893"/>
                  </a:lnTo>
                  <a:lnTo>
                    <a:pt x="425" y="901"/>
                  </a:lnTo>
                  <a:lnTo>
                    <a:pt x="428" y="911"/>
                  </a:lnTo>
                  <a:lnTo>
                    <a:pt x="433" y="929"/>
                  </a:lnTo>
                  <a:lnTo>
                    <a:pt x="435" y="937"/>
                  </a:lnTo>
                  <a:lnTo>
                    <a:pt x="436" y="947"/>
                  </a:lnTo>
                  <a:lnTo>
                    <a:pt x="438" y="957"/>
                  </a:lnTo>
                  <a:lnTo>
                    <a:pt x="439" y="969"/>
                  </a:lnTo>
                  <a:lnTo>
                    <a:pt x="450" y="1209"/>
                  </a:lnTo>
                  <a:close/>
                  <a:moveTo>
                    <a:pt x="440" y="537"/>
                  </a:moveTo>
                  <a:lnTo>
                    <a:pt x="440" y="553"/>
                  </a:lnTo>
                  <a:lnTo>
                    <a:pt x="438" y="567"/>
                  </a:lnTo>
                  <a:lnTo>
                    <a:pt x="437" y="581"/>
                  </a:lnTo>
                  <a:lnTo>
                    <a:pt x="434" y="597"/>
                  </a:lnTo>
                  <a:lnTo>
                    <a:pt x="431" y="609"/>
                  </a:lnTo>
                  <a:lnTo>
                    <a:pt x="427" y="623"/>
                  </a:lnTo>
                  <a:lnTo>
                    <a:pt x="423" y="633"/>
                  </a:lnTo>
                  <a:lnTo>
                    <a:pt x="418" y="645"/>
                  </a:lnTo>
                  <a:lnTo>
                    <a:pt x="412" y="655"/>
                  </a:lnTo>
                  <a:lnTo>
                    <a:pt x="406" y="663"/>
                  </a:lnTo>
                  <a:lnTo>
                    <a:pt x="400" y="671"/>
                  </a:lnTo>
                  <a:lnTo>
                    <a:pt x="393" y="677"/>
                  </a:lnTo>
                  <a:lnTo>
                    <a:pt x="386" y="683"/>
                  </a:lnTo>
                  <a:lnTo>
                    <a:pt x="379" y="687"/>
                  </a:lnTo>
                  <a:lnTo>
                    <a:pt x="371" y="689"/>
                  </a:lnTo>
                  <a:lnTo>
                    <a:pt x="363" y="689"/>
                  </a:lnTo>
                  <a:lnTo>
                    <a:pt x="356" y="689"/>
                  </a:lnTo>
                  <a:lnTo>
                    <a:pt x="348" y="687"/>
                  </a:lnTo>
                  <a:lnTo>
                    <a:pt x="341" y="683"/>
                  </a:lnTo>
                  <a:lnTo>
                    <a:pt x="334" y="677"/>
                  </a:lnTo>
                  <a:lnTo>
                    <a:pt x="327" y="671"/>
                  </a:lnTo>
                  <a:lnTo>
                    <a:pt x="321" y="663"/>
                  </a:lnTo>
                  <a:lnTo>
                    <a:pt x="315" y="655"/>
                  </a:lnTo>
                  <a:lnTo>
                    <a:pt x="309" y="645"/>
                  </a:lnTo>
                  <a:lnTo>
                    <a:pt x="304" y="633"/>
                  </a:lnTo>
                  <a:lnTo>
                    <a:pt x="300" y="623"/>
                  </a:lnTo>
                  <a:lnTo>
                    <a:pt x="296" y="609"/>
                  </a:lnTo>
                  <a:lnTo>
                    <a:pt x="293" y="597"/>
                  </a:lnTo>
                  <a:lnTo>
                    <a:pt x="290" y="581"/>
                  </a:lnTo>
                  <a:lnTo>
                    <a:pt x="288" y="567"/>
                  </a:lnTo>
                  <a:lnTo>
                    <a:pt x="287" y="553"/>
                  </a:lnTo>
                  <a:lnTo>
                    <a:pt x="287" y="537"/>
                  </a:lnTo>
                  <a:lnTo>
                    <a:pt x="287" y="521"/>
                  </a:lnTo>
                  <a:lnTo>
                    <a:pt x="288" y="505"/>
                  </a:lnTo>
                  <a:lnTo>
                    <a:pt x="290" y="492"/>
                  </a:lnTo>
                  <a:lnTo>
                    <a:pt x="293" y="478"/>
                  </a:lnTo>
                  <a:lnTo>
                    <a:pt x="296" y="464"/>
                  </a:lnTo>
                  <a:lnTo>
                    <a:pt x="300" y="452"/>
                  </a:lnTo>
                  <a:lnTo>
                    <a:pt x="304" y="440"/>
                  </a:lnTo>
                  <a:lnTo>
                    <a:pt x="309" y="430"/>
                  </a:lnTo>
                  <a:lnTo>
                    <a:pt x="315" y="420"/>
                  </a:lnTo>
                  <a:lnTo>
                    <a:pt x="321" y="410"/>
                  </a:lnTo>
                  <a:lnTo>
                    <a:pt x="327" y="402"/>
                  </a:lnTo>
                  <a:lnTo>
                    <a:pt x="334" y="396"/>
                  </a:lnTo>
                  <a:lnTo>
                    <a:pt x="341" y="392"/>
                  </a:lnTo>
                  <a:lnTo>
                    <a:pt x="348" y="388"/>
                  </a:lnTo>
                  <a:lnTo>
                    <a:pt x="356" y="386"/>
                  </a:lnTo>
                  <a:lnTo>
                    <a:pt x="363" y="384"/>
                  </a:lnTo>
                  <a:lnTo>
                    <a:pt x="371" y="386"/>
                  </a:lnTo>
                  <a:lnTo>
                    <a:pt x="379" y="388"/>
                  </a:lnTo>
                  <a:lnTo>
                    <a:pt x="386" y="392"/>
                  </a:lnTo>
                  <a:lnTo>
                    <a:pt x="393" y="396"/>
                  </a:lnTo>
                  <a:lnTo>
                    <a:pt x="400" y="402"/>
                  </a:lnTo>
                  <a:lnTo>
                    <a:pt x="406" y="410"/>
                  </a:lnTo>
                  <a:lnTo>
                    <a:pt x="412" y="420"/>
                  </a:lnTo>
                  <a:lnTo>
                    <a:pt x="418" y="430"/>
                  </a:lnTo>
                  <a:lnTo>
                    <a:pt x="423" y="440"/>
                  </a:lnTo>
                  <a:lnTo>
                    <a:pt x="427" y="452"/>
                  </a:lnTo>
                  <a:lnTo>
                    <a:pt x="431" y="464"/>
                  </a:lnTo>
                  <a:lnTo>
                    <a:pt x="434" y="478"/>
                  </a:lnTo>
                  <a:lnTo>
                    <a:pt x="437" y="492"/>
                  </a:lnTo>
                  <a:lnTo>
                    <a:pt x="438" y="505"/>
                  </a:lnTo>
                  <a:lnTo>
                    <a:pt x="440" y="521"/>
                  </a:lnTo>
                  <a:lnTo>
                    <a:pt x="440" y="537"/>
                  </a:lnTo>
                  <a:close/>
                </a:path>
              </a:pathLst>
            </a:custGeom>
            <a:solidFill>
              <a:srgbClr val="FDB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C8BE9D-D152-136D-1030-1B73A686EC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9363" y="2581276"/>
              <a:ext cx="8605838" cy="2382838"/>
            </a:xfrm>
            <a:custGeom>
              <a:avLst/>
              <a:gdLst>
                <a:gd name="T0" fmla="*/ 4959 w 5421"/>
                <a:gd name="T1" fmla="*/ 1720 h 3003"/>
                <a:gd name="T2" fmla="*/ 4948 w 5421"/>
                <a:gd name="T3" fmla="*/ 1964 h 3003"/>
                <a:gd name="T4" fmla="*/ 5060 w 5421"/>
                <a:gd name="T5" fmla="*/ 2070 h 3003"/>
                <a:gd name="T6" fmla="*/ 5260 w 5421"/>
                <a:gd name="T7" fmla="*/ 2346 h 3003"/>
                <a:gd name="T8" fmla="*/ 5081 w 5421"/>
                <a:gd name="T9" fmla="*/ 2358 h 3003"/>
                <a:gd name="T10" fmla="*/ 4860 w 5421"/>
                <a:gd name="T11" fmla="*/ 2340 h 3003"/>
                <a:gd name="T12" fmla="*/ 4727 w 5421"/>
                <a:gd name="T13" fmla="*/ 2048 h 3003"/>
                <a:gd name="T14" fmla="*/ 4763 w 5421"/>
                <a:gd name="T15" fmla="*/ 1572 h 3003"/>
                <a:gd name="T16" fmla="*/ 4990 w 5421"/>
                <a:gd name="T17" fmla="*/ 1353 h 3003"/>
                <a:gd name="T18" fmla="*/ 5136 w 5421"/>
                <a:gd name="T19" fmla="*/ 1127 h 3003"/>
                <a:gd name="T20" fmla="*/ 4974 w 5421"/>
                <a:gd name="T21" fmla="*/ 1071 h 3003"/>
                <a:gd name="T22" fmla="*/ 4863 w 5421"/>
                <a:gd name="T23" fmla="*/ 795 h 3003"/>
                <a:gd name="T24" fmla="*/ 5193 w 5421"/>
                <a:gd name="T25" fmla="*/ 731 h 3003"/>
                <a:gd name="T26" fmla="*/ 5337 w 5421"/>
                <a:gd name="T27" fmla="*/ 979 h 3003"/>
                <a:gd name="T28" fmla="*/ 5357 w 5421"/>
                <a:gd name="T29" fmla="*/ 1998 h 3003"/>
                <a:gd name="T30" fmla="*/ 2908 w 5421"/>
                <a:gd name="T31" fmla="*/ 2981 h 3003"/>
                <a:gd name="T32" fmla="*/ 1062 w 5421"/>
                <a:gd name="T33" fmla="*/ 1690 h 3003"/>
                <a:gd name="T34" fmla="*/ 1129 w 5421"/>
                <a:gd name="T35" fmla="*/ 2016 h 3003"/>
                <a:gd name="T36" fmla="*/ 1296 w 5421"/>
                <a:gd name="T37" fmla="*/ 2058 h 3003"/>
                <a:gd name="T38" fmla="*/ 1425 w 5421"/>
                <a:gd name="T39" fmla="*/ 2280 h 3003"/>
                <a:gd name="T40" fmla="*/ 1093 w 5421"/>
                <a:gd name="T41" fmla="*/ 2350 h 3003"/>
                <a:gd name="T42" fmla="*/ 896 w 5421"/>
                <a:gd name="T43" fmla="*/ 2042 h 3003"/>
                <a:gd name="T44" fmla="*/ 839 w 5421"/>
                <a:gd name="T45" fmla="*/ 1413 h 3003"/>
                <a:gd name="T46" fmla="*/ 974 w 5421"/>
                <a:gd name="T47" fmla="*/ 859 h 3003"/>
                <a:gd name="T48" fmla="*/ 1221 w 5421"/>
                <a:gd name="T49" fmla="*/ 723 h 3003"/>
                <a:gd name="T50" fmla="*/ 1441 w 5421"/>
                <a:gd name="T51" fmla="*/ 947 h 3003"/>
                <a:gd name="T52" fmla="*/ 1521 w 5421"/>
                <a:gd name="T53" fmla="*/ 1676 h 3003"/>
                <a:gd name="T54" fmla="*/ 1254 w 5421"/>
                <a:gd name="T55" fmla="*/ 1061 h 3003"/>
                <a:gd name="T56" fmla="*/ 1125 w 5421"/>
                <a:gd name="T57" fmla="*/ 1059 h 3003"/>
                <a:gd name="T58" fmla="*/ 1065 w 5421"/>
                <a:gd name="T59" fmla="*/ 1373 h 3003"/>
                <a:gd name="T60" fmla="*/ 1734 w 5421"/>
                <a:gd name="T61" fmla="*/ 2288 h 3003"/>
                <a:gd name="T62" fmla="*/ 1670 w 5421"/>
                <a:gd name="T63" fmla="*/ 1880 h 3003"/>
                <a:gd name="T64" fmla="*/ 1883 w 5421"/>
                <a:gd name="T65" fmla="*/ 382 h 3003"/>
                <a:gd name="T66" fmla="*/ 1926 w 5421"/>
                <a:gd name="T67" fmla="*/ 2090 h 3003"/>
                <a:gd name="T68" fmla="*/ 2638 w 5421"/>
                <a:gd name="T69" fmla="*/ 2420 h 3003"/>
                <a:gd name="T70" fmla="*/ 2462 w 5421"/>
                <a:gd name="T71" fmla="*/ 2332 h 3003"/>
                <a:gd name="T72" fmla="*/ 2241 w 5421"/>
                <a:gd name="T73" fmla="*/ 2386 h 3003"/>
                <a:gd name="T74" fmla="*/ 2072 w 5421"/>
                <a:gd name="T75" fmla="*/ 2158 h 3003"/>
                <a:gd name="T76" fmla="*/ 2063 w 5421"/>
                <a:gd name="T77" fmla="*/ 1688 h 3003"/>
                <a:gd name="T78" fmla="*/ 2243 w 5421"/>
                <a:gd name="T79" fmla="*/ 1401 h 3003"/>
                <a:gd name="T80" fmla="*/ 2472 w 5421"/>
                <a:gd name="T81" fmla="*/ 1235 h 3003"/>
                <a:gd name="T82" fmla="*/ 2354 w 5421"/>
                <a:gd name="T83" fmla="*/ 1063 h 3003"/>
                <a:gd name="T84" fmla="*/ 2106 w 5421"/>
                <a:gd name="T85" fmla="*/ 891 h 3003"/>
                <a:gd name="T86" fmla="*/ 2432 w 5421"/>
                <a:gd name="T87" fmla="*/ 721 h 3003"/>
                <a:gd name="T88" fmla="*/ 2646 w 5421"/>
                <a:gd name="T89" fmla="*/ 919 h 3003"/>
                <a:gd name="T90" fmla="*/ 2675 w 5421"/>
                <a:gd name="T91" fmla="*/ 1926 h 3003"/>
                <a:gd name="T92" fmla="*/ 2460 w 5421"/>
                <a:gd name="T93" fmla="*/ 1646 h 3003"/>
                <a:gd name="T94" fmla="*/ 2283 w 5421"/>
                <a:gd name="T95" fmla="*/ 1748 h 3003"/>
                <a:gd name="T96" fmla="*/ 2277 w 5421"/>
                <a:gd name="T97" fmla="*/ 1990 h 3003"/>
                <a:gd name="T98" fmla="*/ 2401 w 5421"/>
                <a:gd name="T99" fmla="*/ 2078 h 3003"/>
                <a:gd name="T100" fmla="*/ 3475 w 5421"/>
                <a:gd name="T101" fmla="*/ 1365 h 3003"/>
                <a:gd name="T102" fmla="*/ 4390 w 5421"/>
                <a:gd name="T103" fmla="*/ 2320 h 3003"/>
                <a:gd name="T104" fmla="*/ 4155 w 5421"/>
                <a:gd name="T105" fmla="*/ 2308 h 3003"/>
                <a:gd name="T106" fmla="*/ 3918 w 5421"/>
                <a:gd name="T107" fmla="*/ 901 h 3003"/>
                <a:gd name="T108" fmla="*/ 4188 w 5421"/>
                <a:gd name="T109" fmla="*/ 747 h 3003"/>
                <a:gd name="T110" fmla="*/ 4407 w 5421"/>
                <a:gd name="T111" fmla="*/ 745 h 3003"/>
                <a:gd name="T112" fmla="*/ 4550 w 5421"/>
                <a:gd name="T113" fmla="*/ 991 h 3003"/>
                <a:gd name="T114" fmla="*/ 4606 w 5421"/>
                <a:gd name="T115" fmla="*/ 1660 h 3003"/>
                <a:gd name="T116" fmla="*/ 4358 w 5421"/>
                <a:gd name="T117" fmla="*/ 1161 h 3003"/>
                <a:gd name="T118" fmla="*/ 4243 w 5421"/>
                <a:gd name="T119" fmla="*/ 1045 h 3003"/>
                <a:gd name="T120" fmla="*/ 4175 w 5421"/>
                <a:gd name="T121" fmla="*/ 1998 h 3003"/>
                <a:gd name="T122" fmla="*/ 4323 w 5421"/>
                <a:gd name="T123" fmla="*/ 1976 h 3003"/>
                <a:gd name="T124" fmla="*/ 4381 w 5421"/>
                <a:gd name="T125" fmla="*/ 1471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1" h="3003">
                  <a:moveTo>
                    <a:pt x="5133" y="1628"/>
                  </a:moveTo>
                  <a:lnTo>
                    <a:pt x="5108" y="1628"/>
                  </a:lnTo>
                  <a:lnTo>
                    <a:pt x="5084" y="1630"/>
                  </a:lnTo>
                  <a:lnTo>
                    <a:pt x="5062" y="1634"/>
                  </a:lnTo>
                  <a:lnTo>
                    <a:pt x="5042" y="1640"/>
                  </a:lnTo>
                  <a:lnTo>
                    <a:pt x="5033" y="1642"/>
                  </a:lnTo>
                  <a:lnTo>
                    <a:pt x="5025" y="1646"/>
                  </a:lnTo>
                  <a:lnTo>
                    <a:pt x="5009" y="1654"/>
                  </a:lnTo>
                  <a:lnTo>
                    <a:pt x="5002" y="1660"/>
                  </a:lnTo>
                  <a:lnTo>
                    <a:pt x="4995" y="1666"/>
                  </a:lnTo>
                  <a:lnTo>
                    <a:pt x="4989" y="1672"/>
                  </a:lnTo>
                  <a:lnTo>
                    <a:pt x="4983" y="1678"/>
                  </a:lnTo>
                  <a:lnTo>
                    <a:pt x="4977" y="1686"/>
                  </a:lnTo>
                  <a:lnTo>
                    <a:pt x="4972" y="1694"/>
                  </a:lnTo>
                  <a:lnTo>
                    <a:pt x="4967" y="1702"/>
                  </a:lnTo>
                  <a:lnTo>
                    <a:pt x="4963" y="1710"/>
                  </a:lnTo>
                  <a:lnTo>
                    <a:pt x="4959" y="1720"/>
                  </a:lnTo>
                  <a:lnTo>
                    <a:pt x="4956" y="1730"/>
                  </a:lnTo>
                  <a:lnTo>
                    <a:pt x="4953" y="1740"/>
                  </a:lnTo>
                  <a:lnTo>
                    <a:pt x="4950" y="1752"/>
                  </a:lnTo>
                  <a:lnTo>
                    <a:pt x="4947" y="1764"/>
                  </a:lnTo>
                  <a:lnTo>
                    <a:pt x="4945" y="1778"/>
                  </a:lnTo>
                  <a:lnTo>
                    <a:pt x="4944" y="1790"/>
                  </a:lnTo>
                  <a:lnTo>
                    <a:pt x="4942" y="1806"/>
                  </a:lnTo>
                  <a:lnTo>
                    <a:pt x="4941" y="1820"/>
                  </a:lnTo>
                  <a:lnTo>
                    <a:pt x="4940" y="1836"/>
                  </a:lnTo>
                  <a:lnTo>
                    <a:pt x="4940" y="1852"/>
                  </a:lnTo>
                  <a:lnTo>
                    <a:pt x="4940" y="1870"/>
                  </a:lnTo>
                  <a:lnTo>
                    <a:pt x="4940" y="1892"/>
                  </a:lnTo>
                  <a:lnTo>
                    <a:pt x="4942" y="1914"/>
                  </a:lnTo>
                  <a:lnTo>
                    <a:pt x="4943" y="1924"/>
                  </a:lnTo>
                  <a:lnTo>
                    <a:pt x="4944" y="1936"/>
                  </a:lnTo>
                  <a:lnTo>
                    <a:pt x="4947" y="1954"/>
                  </a:lnTo>
                  <a:lnTo>
                    <a:pt x="4948" y="1964"/>
                  </a:lnTo>
                  <a:lnTo>
                    <a:pt x="4950" y="1972"/>
                  </a:lnTo>
                  <a:lnTo>
                    <a:pt x="4953" y="1982"/>
                  </a:lnTo>
                  <a:lnTo>
                    <a:pt x="4955" y="1990"/>
                  </a:lnTo>
                  <a:lnTo>
                    <a:pt x="4960" y="2006"/>
                  </a:lnTo>
                  <a:lnTo>
                    <a:pt x="4966" y="2020"/>
                  </a:lnTo>
                  <a:lnTo>
                    <a:pt x="4972" y="2034"/>
                  </a:lnTo>
                  <a:lnTo>
                    <a:pt x="4979" y="2044"/>
                  </a:lnTo>
                  <a:lnTo>
                    <a:pt x="4987" y="2054"/>
                  </a:lnTo>
                  <a:lnTo>
                    <a:pt x="4995" y="2062"/>
                  </a:lnTo>
                  <a:lnTo>
                    <a:pt x="5003" y="2070"/>
                  </a:lnTo>
                  <a:lnTo>
                    <a:pt x="5012" y="2074"/>
                  </a:lnTo>
                  <a:lnTo>
                    <a:pt x="5022" y="2076"/>
                  </a:lnTo>
                  <a:lnTo>
                    <a:pt x="5031" y="2078"/>
                  </a:lnTo>
                  <a:lnTo>
                    <a:pt x="5038" y="2078"/>
                  </a:lnTo>
                  <a:lnTo>
                    <a:pt x="5046" y="2076"/>
                  </a:lnTo>
                  <a:lnTo>
                    <a:pt x="5053" y="2074"/>
                  </a:lnTo>
                  <a:lnTo>
                    <a:pt x="5060" y="2070"/>
                  </a:lnTo>
                  <a:lnTo>
                    <a:pt x="5074" y="2062"/>
                  </a:lnTo>
                  <a:lnTo>
                    <a:pt x="5081" y="2056"/>
                  </a:lnTo>
                  <a:lnTo>
                    <a:pt x="5088" y="2048"/>
                  </a:lnTo>
                  <a:lnTo>
                    <a:pt x="5095" y="2042"/>
                  </a:lnTo>
                  <a:lnTo>
                    <a:pt x="5102" y="2034"/>
                  </a:lnTo>
                  <a:lnTo>
                    <a:pt x="5109" y="2024"/>
                  </a:lnTo>
                  <a:lnTo>
                    <a:pt x="5115" y="2014"/>
                  </a:lnTo>
                  <a:lnTo>
                    <a:pt x="5121" y="2004"/>
                  </a:lnTo>
                  <a:lnTo>
                    <a:pt x="5128" y="1994"/>
                  </a:lnTo>
                  <a:lnTo>
                    <a:pt x="5140" y="1970"/>
                  </a:lnTo>
                  <a:lnTo>
                    <a:pt x="5143" y="1628"/>
                  </a:lnTo>
                  <a:lnTo>
                    <a:pt x="5133" y="1628"/>
                  </a:lnTo>
                  <a:close/>
                  <a:moveTo>
                    <a:pt x="5311" y="2404"/>
                  </a:moveTo>
                  <a:lnTo>
                    <a:pt x="5302" y="2396"/>
                  </a:lnTo>
                  <a:lnTo>
                    <a:pt x="5293" y="2386"/>
                  </a:lnTo>
                  <a:lnTo>
                    <a:pt x="5276" y="2368"/>
                  </a:lnTo>
                  <a:lnTo>
                    <a:pt x="5260" y="2346"/>
                  </a:lnTo>
                  <a:lnTo>
                    <a:pt x="5244" y="2322"/>
                  </a:lnTo>
                  <a:lnTo>
                    <a:pt x="5237" y="2310"/>
                  </a:lnTo>
                  <a:lnTo>
                    <a:pt x="5230" y="2296"/>
                  </a:lnTo>
                  <a:lnTo>
                    <a:pt x="5218" y="2270"/>
                  </a:lnTo>
                  <a:lnTo>
                    <a:pt x="5207" y="2240"/>
                  </a:lnTo>
                  <a:lnTo>
                    <a:pt x="5203" y="2226"/>
                  </a:lnTo>
                  <a:lnTo>
                    <a:pt x="5199" y="2210"/>
                  </a:lnTo>
                  <a:lnTo>
                    <a:pt x="5187" y="2234"/>
                  </a:lnTo>
                  <a:lnTo>
                    <a:pt x="5175" y="2256"/>
                  </a:lnTo>
                  <a:lnTo>
                    <a:pt x="5162" y="2276"/>
                  </a:lnTo>
                  <a:lnTo>
                    <a:pt x="5151" y="2294"/>
                  </a:lnTo>
                  <a:lnTo>
                    <a:pt x="5143" y="2304"/>
                  </a:lnTo>
                  <a:lnTo>
                    <a:pt x="5135" y="2314"/>
                  </a:lnTo>
                  <a:lnTo>
                    <a:pt x="5118" y="2332"/>
                  </a:lnTo>
                  <a:lnTo>
                    <a:pt x="5109" y="2340"/>
                  </a:lnTo>
                  <a:lnTo>
                    <a:pt x="5100" y="2346"/>
                  </a:lnTo>
                  <a:lnTo>
                    <a:pt x="5081" y="2358"/>
                  </a:lnTo>
                  <a:lnTo>
                    <a:pt x="5070" y="2364"/>
                  </a:lnTo>
                  <a:lnTo>
                    <a:pt x="5060" y="2368"/>
                  </a:lnTo>
                  <a:lnTo>
                    <a:pt x="5049" y="2372"/>
                  </a:lnTo>
                  <a:lnTo>
                    <a:pt x="5038" y="2376"/>
                  </a:lnTo>
                  <a:lnTo>
                    <a:pt x="5026" y="2378"/>
                  </a:lnTo>
                  <a:lnTo>
                    <a:pt x="5015" y="2380"/>
                  </a:lnTo>
                  <a:lnTo>
                    <a:pt x="5003" y="2380"/>
                  </a:lnTo>
                  <a:lnTo>
                    <a:pt x="4991" y="2382"/>
                  </a:lnTo>
                  <a:lnTo>
                    <a:pt x="4975" y="2380"/>
                  </a:lnTo>
                  <a:lnTo>
                    <a:pt x="4959" y="2380"/>
                  </a:lnTo>
                  <a:lnTo>
                    <a:pt x="4943" y="2376"/>
                  </a:lnTo>
                  <a:lnTo>
                    <a:pt x="4928" y="2372"/>
                  </a:lnTo>
                  <a:lnTo>
                    <a:pt x="4913" y="2368"/>
                  </a:lnTo>
                  <a:lnTo>
                    <a:pt x="4899" y="2362"/>
                  </a:lnTo>
                  <a:lnTo>
                    <a:pt x="4886" y="2356"/>
                  </a:lnTo>
                  <a:lnTo>
                    <a:pt x="4873" y="2348"/>
                  </a:lnTo>
                  <a:lnTo>
                    <a:pt x="4860" y="2340"/>
                  </a:lnTo>
                  <a:lnTo>
                    <a:pt x="4848" y="2330"/>
                  </a:lnTo>
                  <a:lnTo>
                    <a:pt x="4837" y="2320"/>
                  </a:lnTo>
                  <a:lnTo>
                    <a:pt x="4826" y="2308"/>
                  </a:lnTo>
                  <a:lnTo>
                    <a:pt x="4816" y="2296"/>
                  </a:lnTo>
                  <a:lnTo>
                    <a:pt x="4806" y="2282"/>
                  </a:lnTo>
                  <a:lnTo>
                    <a:pt x="4796" y="2268"/>
                  </a:lnTo>
                  <a:lnTo>
                    <a:pt x="4787" y="2252"/>
                  </a:lnTo>
                  <a:lnTo>
                    <a:pt x="4779" y="2236"/>
                  </a:lnTo>
                  <a:lnTo>
                    <a:pt x="4771" y="2218"/>
                  </a:lnTo>
                  <a:lnTo>
                    <a:pt x="4764" y="2200"/>
                  </a:lnTo>
                  <a:lnTo>
                    <a:pt x="4757" y="2182"/>
                  </a:lnTo>
                  <a:lnTo>
                    <a:pt x="4751" y="2162"/>
                  </a:lnTo>
                  <a:lnTo>
                    <a:pt x="4745" y="2140"/>
                  </a:lnTo>
                  <a:lnTo>
                    <a:pt x="4740" y="2118"/>
                  </a:lnTo>
                  <a:lnTo>
                    <a:pt x="4735" y="2096"/>
                  </a:lnTo>
                  <a:lnTo>
                    <a:pt x="4731" y="2072"/>
                  </a:lnTo>
                  <a:lnTo>
                    <a:pt x="4727" y="2048"/>
                  </a:lnTo>
                  <a:lnTo>
                    <a:pt x="4724" y="2024"/>
                  </a:lnTo>
                  <a:lnTo>
                    <a:pt x="4722" y="1998"/>
                  </a:lnTo>
                  <a:lnTo>
                    <a:pt x="4720" y="1970"/>
                  </a:lnTo>
                  <a:lnTo>
                    <a:pt x="4718" y="1944"/>
                  </a:lnTo>
                  <a:lnTo>
                    <a:pt x="4717" y="1914"/>
                  </a:lnTo>
                  <a:lnTo>
                    <a:pt x="4717" y="1886"/>
                  </a:lnTo>
                  <a:lnTo>
                    <a:pt x="4718" y="1852"/>
                  </a:lnTo>
                  <a:lnTo>
                    <a:pt x="4719" y="1818"/>
                  </a:lnTo>
                  <a:lnTo>
                    <a:pt x="4721" y="1786"/>
                  </a:lnTo>
                  <a:lnTo>
                    <a:pt x="4723" y="1756"/>
                  </a:lnTo>
                  <a:lnTo>
                    <a:pt x="4727" y="1726"/>
                  </a:lnTo>
                  <a:lnTo>
                    <a:pt x="4731" y="1696"/>
                  </a:lnTo>
                  <a:lnTo>
                    <a:pt x="4736" y="1670"/>
                  </a:lnTo>
                  <a:lnTo>
                    <a:pt x="4741" y="1644"/>
                  </a:lnTo>
                  <a:lnTo>
                    <a:pt x="4748" y="1618"/>
                  </a:lnTo>
                  <a:lnTo>
                    <a:pt x="4755" y="1594"/>
                  </a:lnTo>
                  <a:lnTo>
                    <a:pt x="4763" y="1572"/>
                  </a:lnTo>
                  <a:lnTo>
                    <a:pt x="4771" y="1551"/>
                  </a:lnTo>
                  <a:lnTo>
                    <a:pt x="4781" y="1529"/>
                  </a:lnTo>
                  <a:lnTo>
                    <a:pt x="4791" y="1511"/>
                  </a:lnTo>
                  <a:lnTo>
                    <a:pt x="4801" y="1491"/>
                  </a:lnTo>
                  <a:lnTo>
                    <a:pt x="4813" y="1475"/>
                  </a:lnTo>
                  <a:lnTo>
                    <a:pt x="4825" y="1457"/>
                  </a:lnTo>
                  <a:lnTo>
                    <a:pt x="4832" y="1451"/>
                  </a:lnTo>
                  <a:lnTo>
                    <a:pt x="4838" y="1443"/>
                  </a:lnTo>
                  <a:lnTo>
                    <a:pt x="4852" y="1429"/>
                  </a:lnTo>
                  <a:lnTo>
                    <a:pt x="4867" y="1415"/>
                  </a:lnTo>
                  <a:lnTo>
                    <a:pt x="4882" y="1403"/>
                  </a:lnTo>
                  <a:lnTo>
                    <a:pt x="4898" y="1393"/>
                  </a:lnTo>
                  <a:lnTo>
                    <a:pt x="4915" y="1383"/>
                  </a:lnTo>
                  <a:lnTo>
                    <a:pt x="4933" y="1373"/>
                  </a:lnTo>
                  <a:lnTo>
                    <a:pt x="4951" y="1367"/>
                  </a:lnTo>
                  <a:lnTo>
                    <a:pt x="4970" y="1359"/>
                  </a:lnTo>
                  <a:lnTo>
                    <a:pt x="4990" y="1353"/>
                  </a:lnTo>
                  <a:lnTo>
                    <a:pt x="5000" y="1351"/>
                  </a:lnTo>
                  <a:lnTo>
                    <a:pt x="5010" y="1349"/>
                  </a:lnTo>
                  <a:lnTo>
                    <a:pt x="5032" y="1345"/>
                  </a:lnTo>
                  <a:lnTo>
                    <a:pt x="5053" y="1343"/>
                  </a:lnTo>
                  <a:lnTo>
                    <a:pt x="5076" y="1341"/>
                  </a:lnTo>
                  <a:lnTo>
                    <a:pt x="5099" y="1341"/>
                  </a:lnTo>
                  <a:lnTo>
                    <a:pt x="5122" y="1341"/>
                  </a:lnTo>
                  <a:lnTo>
                    <a:pt x="5134" y="1343"/>
                  </a:lnTo>
                  <a:lnTo>
                    <a:pt x="5146" y="1343"/>
                  </a:lnTo>
                  <a:lnTo>
                    <a:pt x="5146" y="1279"/>
                  </a:lnTo>
                  <a:lnTo>
                    <a:pt x="5146" y="1247"/>
                  </a:lnTo>
                  <a:lnTo>
                    <a:pt x="5145" y="1233"/>
                  </a:lnTo>
                  <a:lnTo>
                    <a:pt x="5145" y="1219"/>
                  </a:lnTo>
                  <a:lnTo>
                    <a:pt x="5144" y="1191"/>
                  </a:lnTo>
                  <a:lnTo>
                    <a:pt x="5142" y="1167"/>
                  </a:lnTo>
                  <a:lnTo>
                    <a:pt x="5140" y="1147"/>
                  </a:lnTo>
                  <a:lnTo>
                    <a:pt x="5136" y="1127"/>
                  </a:lnTo>
                  <a:lnTo>
                    <a:pt x="5133" y="1109"/>
                  </a:lnTo>
                  <a:lnTo>
                    <a:pt x="5128" y="1095"/>
                  </a:lnTo>
                  <a:lnTo>
                    <a:pt x="5122" y="1083"/>
                  </a:lnTo>
                  <a:lnTo>
                    <a:pt x="5116" y="1071"/>
                  </a:lnTo>
                  <a:lnTo>
                    <a:pt x="5112" y="1067"/>
                  </a:lnTo>
                  <a:lnTo>
                    <a:pt x="5108" y="1063"/>
                  </a:lnTo>
                  <a:lnTo>
                    <a:pt x="5099" y="1055"/>
                  </a:lnTo>
                  <a:lnTo>
                    <a:pt x="5090" y="1049"/>
                  </a:lnTo>
                  <a:lnTo>
                    <a:pt x="5079" y="1047"/>
                  </a:lnTo>
                  <a:lnTo>
                    <a:pt x="5066" y="1045"/>
                  </a:lnTo>
                  <a:lnTo>
                    <a:pt x="5053" y="1043"/>
                  </a:lnTo>
                  <a:lnTo>
                    <a:pt x="5040" y="1045"/>
                  </a:lnTo>
                  <a:lnTo>
                    <a:pt x="5027" y="1047"/>
                  </a:lnTo>
                  <a:lnTo>
                    <a:pt x="5014" y="1051"/>
                  </a:lnTo>
                  <a:lnTo>
                    <a:pt x="5001" y="1055"/>
                  </a:lnTo>
                  <a:lnTo>
                    <a:pt x="4987" y="1061"/>
                  </a:lnTo>
                  <a:lnTo>
                    <a:pt x="4974" y="1071"/>
                  </a:lnTo>
                  <a:lnTo>
                    <a:pt x="4959" y="1079"/>
                  </a:lnTo>
                  <a:lnTo>
                    <a:pt x="4945" y="1091"/>
                  </a:lnTo>
                  <a:lnTo>
                    <a:pt x="4931" y="1103"/>
                  </a:lnTo>
                  <a:lnTo>
                    <a:pt x="4915" y="1115"/>
                  </a:lnTo>
                  <a:lnTo>
                    <a:pt x="4900" y="1131"/>
                  </a:lnTo>
                  <a:lnTo>
                    <a:pt x="4885" y="1147"/>
                  </a:lnTo>
                  <a:lnTo>
                    <a:pt x="4870" y="1163"/>
                  </a:lnTo>
                  <a:lnTo>
                    <a:pt x="4854" y="1183"/>
                  </a:lnTo>
                  <a:lnTo>
                    <a:pt x="4823" y="1223"/>
                  </a:lnTo>
                  <a:lnTo>
                    <a:pt x="4734" y="925"/>
                  </a:lnTo>
                  <a:lnTo>
                    <a:pt x="4749" y="907"/>
                  </a:lnTo>
                  <a:lnTo>
                    <a:pt x="4764" y="889"/>
                  </a:lnTo>
                  <a:lnTo>
                    <a:pt x="4779" y="873"/>
                  </a:lnTo>
                  <a:lnTo>
                    <a:pt x="4793" y="859"/>
                  </a:lnTo>
                  <a:lnTo>
                    <a:pt x="4809" y="843"/>
                  </a:lnTo>
                  <a:lnTo>
                    <a:pt x="4825" y="827"/>
                  </a:lnTo>
                  <a:lnTo>
                    <a:pt x="4863" y="795"/>
                  </a:lnTo>
                  <a:lnTo>
                    <a:pt x="4891" y="773"/>
                  </a:lnTo>
                  <a:lnTo>
                    <a:pt x="4920" y="753"/>
                  </a:lnTo>
                  <a:lnTo>
                    <a:pt x="4947" y="737"/>
                  </a:lnTo>
                  <a:lnTo>
                    <a:pt x="4961" y="731"/>
                  </a:lnTo>
                  <a:lnTo>
                    <a:pt x="4974" y="725"/>
                  </a:lnTo>
                  <a:lnTo>
                    <a:pt x="4987" y="719"/>
                  </a:lnTo>
                  <a:lnTo>
                    <a:pt x="5001" y="715"/>
                  </a:lnTo>
                  <a:lnTo>
                    <a:pt x="5014" y="711"/>
                  </a:lnTo>
                  <a:lnTo>
                    <a:pt x="5027" y="707"/>
                  </a:lnTo>
                  <a:lnTo>
                    <a:pt x="5040" y="705"/>
                  </a:lnTo>
                  <a:lnTo>
                    <a:pt x="5054" y="703"/>
                  </a:lnTo>
                  <a:lnTo>
                    <a:pt x="5081" y="703"/>
                  </a:lnTo>
                  <a:lnTo>
                    <a:pt x="5105" y="703"/>
                  </a:lnTo>
                  <a:lnTo>
                    <a:pt x="5129" y="707"/>
                  </a:lnTo>
                  <a:lnTo>
                    <a:pt x="5151" y="713"/>
                  </a:lnTo>
                  <a:lnTo>
                    <a:pt x="5173" y="721"/>
                  </a:lnTo>
                  <a:lnTo>
                    <a:pt x="5193" y="731"/>
                  </a:lnTo>
                  <a:lnTo>
                    <a:pt x="5203" y="737"/>
                  </a:lnTo>
                  <a:lnTo>
                    <a:pt x="5212" y="743"/>
                  </a:lnTo>
                  <a:lnTo>
                    <a:pt x="5230" y="757"/>
                  </a:lnTo>
                  <a:lnTo>
                    <a:pt x="5239" y="765"/>
                  </a:lnTo>
                  <a:lnTo>
                    <a:pt x="5247" y="775"/>
                  </a:lnTo>
                  <a:lnTo>
                    <a:pt x="5264" y="793"/>
                  </a:lnTo>
                  <a:lnTo>
                    <a:pt x="5278" y="813"/>
                  </a:lnTo>
                  <a:lnTo>
                    <a:pt x="5291" y="837"/>
                  </a:lnTo>
                  <a:lnTo>
                    <a:pt x="5297" y="849"/>
                  </a:lnTo>
                  <a:lnTo>
                    <a:pt x="5303" y="861"/>
                  </a:lnTo>
                  <a:lnTo>
                    <a:pt x="5309" y="873"/>
                  </a:lnTo>
                  <a:lnTo>
                    <a:pt x="5314" y="887"/>
                  </a:lnTo>
                  <a:lnTo>
                    <a:pt x="5319" y="901"/>
                  </a:lnTo>
                  <a:lnTo>
                    <a:pt x="5323" y="915"/>
                  </a:lnTo>
                  <a:lnTo>
                    <a:pt x="5331" y="947"/>
                  </a:lnTo>
                  <a:lnTo>
                    <a:pt x="5334" y="961"/>
                  </a:lnTo>
                  <a:lnTo>
                    <a:pt x="5337" y="979"/>
                  </a:lnTo>
                  <a:lnTo>
                    <a:pt x="5341" y="1003"/>
                  </a:lnTo>
                  <a:lnTo>
                    <a:pt x="5344" y="1027"/>
                  </a:lnTo>
                  <a:lnTo>
                    <a:pt x="5347" y="1053"/>
                  </a:lnTo>
                  <a:lnTo>
                    <a:pt x="5349" y="1081"/>
                  </a:lnTo>
                  <a:lnTo>
                    <a:pt x="5351" y="1115"/>
                  </a:lnTo>
                  <a:lnTo>
                    <a:pt x="5351" y="1135"/>
                  </a:lnTo>
                  <a:lnTo>
                    <a:pt x="5351" y="1157"/>
                  </a:lnTo>
                  <a:lnTo>
                    <a:pt x="5352" y="1205"/>
                  </a:lnTo>
                  <a:lnTo>
                    <a:pt x="5351" y="1263"/>
                  </a:lnTo>
                  <a:lnTo>
                    <a:pt x="5347" y="1796"/>
                  </a:lnTo>
                  <a:lnTo>
                    <a:pt x="5347" y="1856"/>
                  </a:lnTo>
                  <a:lnTo>
                    <a:pt x="5347" y="1884"/>
                  </a:lnTo>
                  <a:lnTo>
                    <a:pt x="5348" y="1910"/>
                  </a:lnTo>
                  <a:lnTo>
                    <a:pt x="5349" y="1934"/>
                  </a:lnTo>
                  <a:lnTo>
                    <a:pt x="5351" y="1956"/>
                  </a:lnTo>
                  <a:lnTo>
                    <a:pt x="5354" y="1978"/>
                  </a:lnTo>
                  <a:lnTo>
                    <a:pt x="5357" y="1998"/>
                  </a:lnTo>
                  <a:lnTo>
                    <a:pt x="5361" y="2018"/>
                  </a:lnTo>
                  <a:lnTo>
                    <a:pt x="5364" y="2028"/>
                  </a:lnTo>
                  <a:lnTo>
                    <a:pt x="5367" y="2036"/>
                  </a:lnTo>
                  <a:lnTo>
                    <a:pt x="5370" y="2046"/>
                  </a:lnTo>
                  <a:lnTo>
                    <a:pt x="5373" y="2056"/>
                  </a:lnTo>
                  <a:lnTo>
                    <a:pt x="5376" y="2064"/>
                  </a:lnTo>
                  <a:lnTo>
                    <a:pt x="5380" y="2074"/>
                  </a:lnTo>
                  <a:lnTo>
                    <a:pt x="5388" y="2092"/>
                  </a:lnTo>
                  <a:lnTo>
                    <a:pt x="5398" y="2110"/>
                  </a:lnTo>
                  <a:lnTo>
                    <a:pt x="5409" y="2130"/>
                  </a:lnTo>
                  <a:lnTo>
                    <a:pt x="5421" y="2148"/>
                  </a:lnTo>
                  <a:lnTo>
                    <a:pt x="5311" y="2404"/>
                  </a:lnTo>
                  <a:close/>
                  <a:moveTo>
                    <a:pt x="2908" y="0"/>
                  </a:moveTo>
                  <a:lnTo>
                    <a:pt x="3010" y="0"/>
                  </a:lnTo>
                  <a:lnTo>
                    <a:pt x="3010" y="1491"/>
                  </a:lnTo>
                  <a:lnTo>
                    <a:pt x="3010" y="2981"/>
                  </a:lnTo>
                  <a:lnTo>
                    <a:pt x="2908" y="2981"/>
                  </a:lnTo>
                  <a:lnTo>
                    <a:pt x="2908" y="1491"/>
                  </a:lnTo>
                  <a:lnTo>
                    <a:pt x="2908" y="0"/>
                  </a:lnTo>
                  <a:close/>
                  <a:moveTo>
                    <a:pt x="551" y="2340"/>
                  </a:moveTo>
                  <a:lnTo>
                    <a:pt x="223" y="1215"/>
                  </a:lnTo>
                  <a:lnTo>
                    <a:pt x="223" y="2340"/>
                  </a:lnTo>
                  <a:lnTo>
                    <a:pt x="0" y="2340"/>
                  </a:lnTo>
                  <a:lnTo>
                    <a:pt x="0" y="1263"/>
                  </a:lnTo>
                  <a:lnTo>
                    <a:pt x="0" y="188"/>
                  </a:lnTo>
                  <a:lnTo>
                    <a:pt x="223" y="188"/>
                  </a:lnTo>
                  <a:lnTo>
                    <a:pt x="223" y="1169"/>
                  </a:lnTo>
                  <a:lnTo>
                    <a:pt x="531" y="188"/>
                  </a:lnTo>
                  <a:lnTo>
                    <a:pt x="797" y="188"/>
                  </a:lnTo>
                  <a:lnTo>
                    <a:pt x="452" y="1185"/>
                  </a:lnTo>
                  <a:lnTo>
                    <a:pt x="836" y="2340"/>
                  </a:lnTo>
                  <a:lnTo>
                    <a:pt x="551" y="2340"/>
                  </a:lnTo>
                  <a:close/>
                  <a:moveTo>
                    <a:pt x="1062" y="1676"/>
                  </a:moveTo>
                  <a:lnTo>
                    <a:pt x="1062" y="1690"/>
                  </a:lnTo>
                  <a:lnTo>
                    <a:pt x="1062" y="1712"/>
                  </a:lnTo>
                  <a:lnTo>
                    <a:pt x="1062" y="1734"/>
                  </a:lnTo>
                  <a:lnTo>
                    <a:pt x="1064" y="1776"/>
                  </a:lnTo>
                  <a:lnTo>
                    <a:pt x="1066" y="1796"/>
                  </a:lnTo>
                  <a:lnTo>
                    <a:pt x="1068" y="1816"/>
                  </a:lnTo>
                  <a:lnTo>
                    <a:pt x="1073" y="1852"/>
                  </a:lnTo>
                  <a:lnTo>
                    <a:pt x="1076" y="1870"/>
                  </a:lnTo>
                  <a:lnTo>
                    <a:pt x="1079" y="1886"/>
                  </a:lnTo>
                  <a:lnTo>
                    <a:pt x="1082" y="1902"/>
                  </a:lnTo>
                  <a:lnTo>
                    <a:pt x="1086" y="1918"/>
                  </a:lnTo>
                  <a:lnTo>
                    <a:pt x="1095" y="1948"/>
                  </a:lnTo>
                  <a:lnTo>
                    <a:pt x="1100" y="1960"/>
                  </a:lnTo>
                  <a:lnTo>
                    <a:pt x="1105" y="1974"/>
                  </a:lnTo>
                  <a:lnTo>
                    <a:pt x="1111" y="1984"/>
                  </a:lnTo>
                  <a:lnTo>
                    <a:pt x="1117" y="1996"/>
                  </a:lnTo>
                  <a:lnTo>
                    <a:pt x="1123" y="2006"/>
                  </a:lnTo>
                  <a:lnTo>
                    <a:pt x="1129" y="2016"/>
                  </a:lnTo>
                  <a:lnTo>
                    <a:pt x="1136" y="2026"/>
                  </a:lnTo>
                  <a:lnTo>
                    <a:pt x="1143" y="2034"/>
                  </a:lnTo>
                  <a:lnTo>
                    <a:pt x="1150" y="2042"/>
                  </a:lnTo>
                  <a:lnTo>
                    <a:pt x="1158" y="2048"/>
                  </a:lnTo>
                  <a:lnTo>
                    <a:pt x="1166" y="2054"/>
                  </a:lnTo>
                  <a:lnTo>
                    <a:pt x="1174" y="2058"/>
                  </a:lnTo>
                  <a:lnTo>
                    <a:pt x="1182" y="2064"/>
                  </a:lnTo>
                  <a:lnTo>
                    <a:pt x="1192" y="2066"/>
                  </a:lnTo>
                  <a:lnTo>
                    <a:pt x="1201" y="2070"/>
                  </a:lnTo>
                  <a:lnTo>
                    <a:pt x="1210" y="2072"/>
                  </a:lnTo>
                  <a:lnTo>
                    <a:pt x="1220" y="2072"/>
                  </a:lnTo>
                  <a:lnTo>
                    <a:pt x="1230" y="2074"/>
                  </a:lnTo>
                  <a:lnTo>
                    <a:pt x="1243" y="2072"/>
                  </a:lnTo>
                  <a:lnTo>
                    <a:pt x="1257" y="2070"/>
                  </a:lnTo>
                  <a:lnTo>
                    <a:pt x="1270" y="2068"/>
                  </a:lnTo>
                  <a:lnTo>
                    <a:pt x="1283" y="2064"/>
                  </a:lnTo>
                  <a:lnTo>
                    <a:pt x="1296" y="2058"/>
                  </a:lnTo>
                  <a:lnTo>
                    <a:pt x="1308" y="2052"/>
                  </a:lnTo>
                  <a:lnTo>
                    <a:pt x="1321" y="2044"/>
                  </a:lnTo>
                  <a:lnTo>
                    <a:pt x="1334" y="2034"/>
                  </a:lnTo>
                  <a:lnTo>
                    <a:pt x="1346" y="2024"/>
                  </a:lnTo>
                  <a:lnTo>
                    <a:pt x="1359" y="2012"/>
                  </a:lnTo>
                  <a:lnTo>
                    <a:pt x="1371" y="1998"/>
                  </a:lnTo>
                  <a:lnTo>
                    <a:pt x="1383" y="1984"/>
                  </a:lnTo>
                  <a:lnTo>
                    <a:pt x="1395" y="1970"/>
                  </a:lnTo>
                  <a:lnTo>
                    <a:pt x="1407" y="1952"/>
                  </a:lnTo>
                  <a:lnTo>
                    <a:pt x="1420" y="1934"/>
                  </a:lnTo>
                  <a:lnTo>
                    <a:pt x="1431" y="1916"/>
                  </a:lnTo>
                  <a:lnTo>
                    <a:pt x="1512" y="2164"/>
                  </a:lnTo>
                  <a:lnTo>
                    <a:pt x="1495" y="2190"/>
                  </a:lnTo>
                  <a:lnTo>
                    <a:pt x="1478" y="2216"/>
                  </a:lnTo>
                  <a:lnTo>
                    <a:pt x="1460" y="2238"/>
                  </a:lnTo>
                  <a:lnTo>
                    <a:pt x="1442" y="2260"/>
                  </a:lnTo>
                  <a:lnTo>
                    <a:pt x="1425" y="2280"/>
                  </a:lnTo>
                  <a:lnTo>
                    <a:pt x="1407" y="2298"/>
                  </a:lnTo>
                  <a:lnTo>
                    <a:pt x="1388" y="2314"/>
                  </a:lnTo>
                  <a:lnTo>
                    <a:pt x="1370" y="2330"/>
                  </a:lnTo>
                  <a:lnTo>
                    <a:pt x="1351" y="2342"/>
                  </a:lnTo>
                  <a:lnTo>
                    <a:pt x="1333" y="2352"/>
                  </a:lnTo>
                  <a:lnTo>
                    <a:pt x="1313" y="2362"/>
                  </a:lnTo>
                  <a:lnTo>
                    <a:pt x="1294" y="2370"/>
                  </a:lnTo>
                  <a:lnTo>
                    <a:pt x="1274" y="2376"/>
                  </a:lnTo>
                  <a:lnTo>
                    <a:pt x="1254" y="2380"/>
                  </a:lnTo>
                  <a:lnTo>
                    <a:pt x="1234" y="2382"/>
                  </a:lnTo>
                  <a:lnTo>
                    <a:pt x="1213" y="2384"/>
                  </a:lnTo>
                  <a:lnTo>
                    <a:pt x="1192" y="2382"/>
                  </a:lnTo>
                  <a:lnTo>
                    <a:pt x="1170" y="2380"/>
                  </a:lnTo>
                  <a:lnTo>
                    <a:pt x="1150" y="2374"/>
                  </a:lnTo>
                  <a:lnTo>
                    <a:pt x="1130" y="2368"/>
                  </a:lnTo>
                  <a:lnTo>
                    <a:pt x="1111" y="2360"/>
                  </a:lnTo>
                  <a:lnTo>
                    <a:pt x="1093" y="2350"/>
                  </a:lnTo>
                  <a:lnTo>
                    <a:pt x="1075" y="2338"/>
                  </a:lnTo>
                  <a:lnTo>
                    <a:pt x="1066" y="2332"/>
                  </a:lnTo>
                  <a:lnTo>
                    <a:pt x="1057" y="2326"/>
                  </a:lnTo>
                  <a:lnTo>
                    <a:pt x="1040" y="2310"/>
                  </a:lnTo>
                  <a:lnTo>
                    <a:pt x="1024" y="2294"/>
                  </a:lnTo>
                  <a:lnTo>
                    <a:pt x="1008" y="2274"/>
                  </a:lnTo>
                  <a:lnTo>
                    <a:pt x="993" y="2256"/>
                  </a:lnTo>
                  <a:lnTo>
                    <a:pt x="979" y="2234"/>
                  </a:lnTo>
                  <a:lnTo>
                    <a:pt x="965" y="2210"/>
                  </a:lnTo>
                  <a:lnTo>
                    <a:pt x="952" y="2186"/>
                  </a:lnTo>
                  <a:lnTo>
                    <a:pt x="939" y="2160"/>
                  </a:lnTo>
                  <a:lnTo>
                    <a:pt x="927" y="2132"/>
                  </a:lnTo>
                  <a:lnTo>
                    <a:pt x="916" y="2104"/>
                  </a:lnTo>
                  <a:lnTo>
                    <a:pt x="911" y="2088"/>
                  </a:lnTo>
                  <a:lnTo>
                    <a:pt x="905" y="2072"/>
                  </a:lnTo>
                  <a:lnTo>
                    <a:pt x="900" y="2058"/>
                  </a:lnTo>
                  <a:lnTo>
                    <a:pt x="896" y="2042"/>
                  </a:lnTo>
                  <a:lnTo>
                    <a:pt x="886" y="2008"/>
                  </a:lnTo>
                  <a:lnTo>
                    <a:pt x="878" y="1974"/>
                  </a:lnTo>
                  <a:lnTo>
                    <a:pt x="870" y="1938"/>
                  </a:lnTo>
                  <a:lnTo>
                    <a:pt x="863" y="1900"/>
                  </a:lnTo>
                  <a:lnTo>
                    <a:pt x="857" y="1862"/>
                  </a:lnTo>
                  <a:lnTo>
                    <a:pt x="855" y="1842"/>
                  </a:lnTo>
                  <a:lnTo>
                    <a:pt x="852" y="1824"/>
                  </a:lnTo>
                  <a:lnTo>
                    <a:pt x="846" y="1782"/>
                  </a:lnTo>
                  <a:lnTo>
                    <a:pt x="844" y="1762"/>
                  </a:lnTo>
                  <a:lnTo>
                    <a:pt x="843" y="1740"/>
                  </a:lnTo>
                  <a:lnTo>
                    <a:pt x="840" y="1698"/>
                  </a:lnTo>
                  <a:lnTo>
                    <a:pt x="838" y="1654"/>
                  </a:lnTo>
                  <a:lnTo>
                    <a:pt x="836" y="1608"/>
                  </a:lnTo>
                  <a:lnTo>
                    <a:pt x="836" y="1562"/>
                  </a:lnTo>
                  <a:lnTo>
                    <a:pt x="836" y="1511"/>
                  </a:lnTo>
                  <a:lnTo>
                    <a:pt x="837" y="1461"/>
                  </a:lnTo>
                  <a:lnTo>
                    <a:pt x="839" y="1413"/>
                  </a:lnTo>
                  <a:lnTo>
                    <a:pt x="842" y="1367"/>
                  </a:lnTo>
                  <a:lnTo>
                    <a:pt x="845" y="1321"/>
                  </a:lnTo>
                  <a:lnTo>
                    <a:pt x="850" y="1279"/>
                  </a:lnTo>
                  <a:lnTo>
                    <a:pt x="855" y="1239"/>
                  </a:lnTo>
                  <a:lnTo>
                    <a:pt x="860" y="1199"/>
                  </a:lnTo>
                  <a:lnTo>
                    <a:pt x="867" y="1161"/>
                  </a:lnTo>
                  <a:lnTo>
                    <a:pt x="874" y="1125"/>
                  </a:lnTo>
                  <a:lnTo>
                    <a:pt x="882" y="1091"/>
                  </a:lnTo>
                  <a:lnTo>
                    <a:pt x="887" y="1075"/>
                  </a:lnTo>
                  <a:lnTo>
                    <a:pt x="891" y="1057"/>
                  </a:lnTo>
                  <a:lnTo>
                    <a:pt x="901" y="1025"/>
                  </a:lnTo>
                  <a:lnTo>
                    <a:pt x="912" y="993"/>
                  </a:lnTo>
                  <a:lnTo>
                    <a:pt x="923" y="963"/>
                  </a:lnTo>
                  <a:lnTo>
                    <a:pt x="936" y="933"/>
                  </a:lnTo>
                  <a:lnTo>
                    <a:pt x="948" y="907"/>
                  </a:lnTo>
                  <a:lnTo>
                    <a:pt x="961" y="883"/>
                  </a:lnTo>
                  <a:lnTo>
                    <a:pt x="974" y="859"/>
                  </a:lnTo>
                  <a:lnTo>
                    <a:pt x="988" y="839"/>
                  </a:lnTo>
                  <a:lnTo>
                    <a:pt x="1002" y="819"/>
                  </a:lnTo>
                  <a:lnTo>
                    <a:pt x="1016" y="803"/>
                  </a:lnTo>
                  <a:lnTo>
                    <a:pt x="1031" y="787"/>
                  </a:lnTo>
                  <a:lnTo>
                    <a:pt x="1046" y="773"/>
                  </a:lnTo>
                  <a:lnTo>
                    <a:pt x="1061" y="759"/>
                  </a:lnTo>
                  <a:lnTo>
                    <a:pt x="1069" y="755"/>
                  </a:lnTo>
                  <a:lnTo>
                    <a:pt x="1078" y="749"/>
                  </a:lnTo>
                  <a:lnTo>
                    <a:pt x="1086" y="745"/>
                  </a:lnTo>
                  <a:lnTo>
                    <a:pt x="1094" y="741"/>
                  </a:lnTo>
                  <a:lnTo>
                    <a:pt x="1111" y="733"/>
                  </a:lnTo>
                  <a:lnTo>
                    <a:pt x="1129" y="727"/>
                  </a:lnTo>
                  <a:lnTo>
                    <a:pt x="1147" y="723"/>
                  </a:lnTo>
                  <a:lnTo>
                    <a:pt x="1166" y="721"/>
                  </a:lnTo>
                  <a:lnTo>
                    <a:pt x="1186" y="719"/>
                  </a:lnTo>
                  <a:lnTo>
                    <a:pt x="1204" y="721"/>
                  </a:lnTo>
                  <a:lnTo>
                    <a:pt x="1221" y="723"/>
                  </a:lnTo>
                  <a:lnTo>
                    <a:pt x="1237" y="727"/>
                  </a:lnTo>
                  <a:lnTo>
                    <a:pt x="1254" y="731"/>
                  </a:lnTo>
                  <a:lnTo>
                    <a:pt x="1270" y="737"/>
                  </a:lnTo>
                  <a:lnTo>
                    <a:pt x="1286" y="745"/>
                  </a:lnTo>
                  <a:lnTo>
                    <a:pt x="1294" y="749"/>
                  </a:lnTo>
                  <a:lnTo>
                    <a:pt x="1301" y="755"/>
                  </a:lnTo>
                  <a:lnTo>
                    <a:pt x="1316" y="765"/>
                  </a:lnTo>
                  <a:lnTo>
                    <a:pt x="1331" y="775"/>
                  </a:lnTo>
                  <a:lnTo>
                    <a:pt x="1345" y="789"/>
                  </a:lnTo>
                  <a:lnTo>
                    <a:pt x="1359" y="801"/>
                  </a:lnTo>
                  <a:lnTo>
                    <a:pt x="1371" y="817"/>
                  </a:lnTo>
                  <a:lnTo>
                    <a:pt x="1384" y="833"/>
                  </a:lnTo>
                  <a:lnTo>
                    <a:pt x="1395" y="849"/>
                  </a:lnTo>
                  <a:lnTo>
                    <a:pt x="1406" y="869"/>
                  </a:lnTo>
                  <a:lnTo>
                    <a:pt x="1416" y="887"/>
                  </a:lnTo>
                  <a:lnTo>
                    <a:pt x="1429" y="917"/>
                  </a:lnTo>
                  <a:lnTo>
                    <a:pt x="1441" y="947"/>
                  </a:lnTo>
                  <a:lnTo>
                    <a:pt x="1447" y="963"/>
                  </a:lnTo>
                  <a:lnTo>
                    <a:pt x="1453" y="979"/>
                  </a:lnTo>
                  <a:lnTo>
                    <a:pt x="1463" y="1011"/>
                  </a:lnTo>
                  <a:lnTo>
                    <a:pt x="1473" y="1047"/>
                  </a:lnTo>
                  <a:lnTo>
                    <a:pt x="1481" y="1085"/>
                  </a:lnTo>
                  <a:lnTo>
                    <a:pt x="1489" y="1125"/>
                  </a:lnTo>
                  <a:lnTo>
                    <a:pt x="1496" y="1165"/>
                  </a:lnTo>
                  <a:lnTo>
                    <a:pt x="1499" y="1187"/>
                  </a:lnTo>
                  <a:lnTo>
                    <a:pt x="1502" y="1209"/>
                  </a:lnTo>
                  <a:lnTo>
                    <a:pt x="1507" y="1255"/>
                  </a:lnTo>
                  <a:lnTo>
                    <a:pt x="1512" y="1303"/>
                  </a:lnTo>
                  <a:lnTo>
                    <a:pt x="1515" y="1355"/>
                  </a:lnTo>
                  <a:lnTo>
                    <a:pt x="1518" y="1407"/>
                  </a:lnTo>
                  <a:lnTo>
                    <a:pt x="1520" y="1463"/>
                  </a:lnTo>
                  <a:lnTo>
                    <a:pt x="1521" y="1521"/>
                  </a:lnTo>
                  <a:lnTo>
                    <a:pt x="1521" y="1580"/>
                  </a:lnTo>
                  <a:lnTo>
                    <a:pt x="1521" y="1676"/>
                  </a:lnTo>
                  <a:lnTo>
                    <a:pt x="1062" y="1676"/>
                  </a:lnTo>
                  <a:close/>
                  <a:moveTo>
                    <a:pt x="1306" y="1355"/>
                  </a:moveTo>
                  <a:lnTo>
                    <a:pt x="1306" y="1313"/>
                  </a:lnTo>
                  <a:lnTo>
                    <a:pt x="1305" y="1277"/>
                  </a:lnTo>
                  <a:lnTo>
                    <a:pt x="1303" y="1243"/>
                  </a:lnTo>
                  <a:lnTo>
                    <a:pt x="1300" y="1213"/>
                  </a:lnTo>
                  <a:lnTo>
                    <a:pt x="1297" y="1187"/>
                  </a:lnTo>
                  <a:lnTo>
                    <a:pt x="1293" y="1163"/>
                  </a:lnTo>
                  <a:lnTo>
                    <a:pt x="1290" y="1151"/>
                  </a:lnTo>
                  <a:lnTo>
                    <a:pt x="1288" y="1139"/>
                  </a:lnTo>
                  <a:lnTo>
                    <a:pt x="1284" y="1127"/>
                  </a:lnTo>
                  <a:lnTo>
                    <a:pt x="1281" y="1117"/>
                  </a:lnTo>
                  <a:lnTo>
                    <a:pt x="1273" y="1095"/>
                  </a:lnTo>
                  <a:lnTo>
                    <a:pt x="1269" y="1085"/>
                  </a:lnTo>
                  <a:lnTo>
                    <a:pt x="1264" y="1077"/>
                  </a:lnTo>
                  <a:lnTo>
                    <a:pt x="1259" y="1067"/>
                  </a:lnTo>
                  <a:lnTo>
                    <a:pt x="1254" y="1061"/>
                  </a:lnTo>
                  <a:lnTo>
                    <a:pt x="1249" y="1053"/>
                  </a:lnTo>
                  <a:lnTo>
                    <a:pt x="1244" y="1047"/>
                  </a:lnTo>
                  <a:lnTo>
                    <a:pt x="1238" y="1041"/>
                  </a:lnTo>
                  <a:lnTo>
                    <a:pt x="1232" y="1037"/>
                  </a:lnTo>
                  <a:lnTo>
                    <a:pt x="1225" y="1033"/>
                  </a:lnTo>
                  <a:lnTo>
                    <a:pt x="1219" y="1029"/>
                  </a:lnTo>
                  <a:lnTo>
                    <a:pt x="1212" y="1027"/>
                  </a:lnTo>
                  <a:lnTo>
                    <a:pt x="1205" y="1025"/>
                  </a:lnTo>
                  <a:lnTo>
                    <a:pt x="1197" y="1025"/>
                  </a:lnTo>
                  <a:lnTo>
                    <a:pt x="1190" y="1023"/>
                  </a:lnTo>
                  <a:lnTo>
                    <a:pt x="1174" y="1025"/>
                  </a:lnTo>
                  <a:lnTo>
                    <a:pt x="1167" y="1027"/>
                  </a:lnTo>
                  <a:lnTo>
                    <a:pt x="1161" y="1029"/>
                  </a:lnTo>
                  <a:lnTo>
                    <a:pt x="1148" y="1037"/>
                  </a:lnTo>
                  <a:lnTo>
                    <a:pt x="1142" y="1041"/>
                  </a:lnTo>
                  <a:lnTo>
                    <a:pt x="1136" y="1047"/>
                  </a:lnTo>
                  <a:lnTo>
                    <a:pt x="1125" y="1059"/>
                  </a:lnTo>
                  <a:lnTo>
                    <a:pt x="1120" y="1067"/>
                  </a:lnTo>
                  <a:lnTo>
                    <a:pt x="1115" y="1075"/>
                  </a:lnTo>
                  <a:lnTo>
                    <a:pt x="1110" y="1083"/>
                  </a:lnTo>
                  <a:lnTo>
                    <a:pt x="1105" y="1093"/>
                  </a:lnTo>
                  <a:lnTo>
                    <a:pt x="1097" y="1113"/>
                  </a:lnTo>
                  <a:lnTo>
                    <a:pt x="1090" y="1137"/>
                  </a:lnTo>
                  <a:lnTo>
                    <a:pt x="1083" y="1163"/>
                  </a:lnTo>
                  <a:lnTo>
                    <a:pt x="1078" y="1191"/>
                  </a:lnTo>
                  <a:lnTo>
                    <a:pt x="1075" y="1205"/>
                  </a:lnTo>
                  <a:lnTo>
                    <a:pt x="1073" y="1221"/>
                  </a:lnTo>
                  <a:lnTo>
                    <a:pt x="1069" y="1255"/>
                  </a:lnTo>
                  <a:lnTo>
                    <a:pt x="1068" y="1271"/>
                  </a:lnTo>
                  <a:lnTo>
                    <a:pt x="1067" y="1289"/>
                  </a:lnTo>
                  <a:lnTo>
                    <a:pt x="1066" y="1309"/>
                  </a:lnTo>
                  <a:lnTo>
                    <a:pt x="1065" y="1327"/>
                  </a:lnTo>
                  <a:lnTo>
                    <a:pt x="1065" y="1367"/>
                  </a:lnTo>
                  <a:lnTo>
                    <a:pt x="1065" y="1373"/>
                  </a:lnTo>
                  <a:lnTo>
                    <a:pt x="1306" y="1373"/>
                  </a:lnTo>
                  <a:lnTo>
                    <a:pt x="1306" y="1355"/>
                  </a:lnTo>
                  <a:close/>
                  <a:moveTo>
                    <a:pt x="1874" y="2378"/>
                  </a:moveTo>
                  <a:lnTo>
                    <a:pt x="1856" y="2376"/>
                  </a:lnTo>
                  <a:lnTo>
                    <a:pt x="1848" y="2374"/>
                  </a:lnTo>
                  <a:lnTo>
                    <a:pt x="1840" y="2374"/>
                  </a:lnTo>
                  <a:lnTo>
                    <a:pt x="1825" y="2368"/>
                  </a:lnTo>
                  <a:lnTo>
                    <a:pt x="1810" y="2362"/>
                  </a:lnTo>
                  <a:lnTo>
                    <a:pt x="1796" y="2354"/>
                  </a:lnTo>
                  <a:lnTo>
                    <a:pt x="1782" y="2344"/>
                  </a:lnTo>
                  <a:lnTo>
                    <a:pt x="1769" y="2332"/>
                  </a:lnTo>
                  <a:lnTo>
                    <a:pt x="1763" y="2326"/>
                  </a:lnTo>
                  <a:lnTo>
                    <a:pt x="1757" y="2318"/>
                  </a:lnTo>
                  <a:lnTo>
                    <a:pt x="1751" y="2312"/>
                  </a:lnTo>
                  <a:lnTo>
                    <a:pt x="1745" y="2304"/>
                  </a:lnTo>
                  <a:lnTo>
                    <a:pt x="1739" y="2296"/>
                  </a:lnTo>
                  <a:lnTo>
                    <a:pt x="1734" y="2288"/>
                  </a:lnTo>
                  <a:lnTo>
                    <a:pt x="1729" y="2278"/>
                  </a:lnTo>
                  <a:lnTo>
                    <a:pt x="1724" y="2270"/>
                  </a:lnTo>
                  <a:lnTo>
                    <a:pt x="1719" y="2260"/>
                  </a:lnTo>
                  <a:lnTo>
                    <a:pt x="1715" y="2250"/>
                  </a:lnTo>
                  <a:lnTo>
                    <a:pt x="1711" y="2240"/>
                  </a:lnTo>
                  <a:lnTo>
                    <a:pt x="1707" y="2230"/>
                  </a:lnTo>
                  <a:lnTo>
                    <a:pt x="1700" y="2208"/>
                  </a:lnTo>
                  <a:lnTo>
                    <a:pt x="1693" y="2184"/>
                  </a:lnTo>
                  <a:lnTo>
                    <a:pt x="1691" y="2172"/>
                  </a:lnTo>
                  <a:lnTo>
                    <a:pt x="1688" y="2160"/>
                  </a:lnTo>
                  <a:lnTo>
                    <a:pt x="1683" y="2130"/>
                  </a:lnTo>
                  <a:lnTo>
                    <a:pt x="1679" y="2102"/>
                  </a:lnTo>
                  <a:lnTo>
                    <a:pt x="1676" y="2072"/>
                  </a:lnTo>
                  <a:lnTo>
                    <a:pt x="1673" y="2036"/>
                  </a:lnTo>
                  <a:lnTo>
                    <a:pt x="1671" y="1994"/>
                  </a:lnTo>
                  <a:lnTo>
                    <a:pt x="1670" y="1944"/>
                  </a:lnTo>
                  <a:lnTo>
                    <a:pt x="1670" y="1880"/>
                  </a:lnTo>
                  <a:lnTo>
                    <a:pt x="1670" y="1804"/>
                  </a:lnTo>
                  <a:lnTo>
                    <a:pt x="1670" y="621"/>
                  </a:lnTo>
                  <a:lnTo>
                    <a:pt x="1669" y="480"/>
                  </a:lnTo>
                  <a:lnTo>
                    <a:pt x="1668" y="418"/>
                  </a:lnTo>
                  <a:lnTo>
                    <a:pt x="1667" y="358"/>
                  </a:lnTo>
                  <a:lnTo>
                    <a:pt x="1666" y="304"/>
                  </a:lnTo>
                  <a:lnTo>
                    <a:pt x="1664" y="250"/>
                  </a:lnTo>
                  <a:lnTo>
                    <a:pt x="1661" y="198"/>
                  </a:lnTo>
                  <a:lnTo>
                    <a:pt x="1659" y="144"/>
                  </a:lnTo>
                  <a:lnTo>
                    <a:pt x="1872" y="48"/>
                  </a:lnTo>
                  <a:lnTo>
                    <a:pt x="1875" y="82"/>
                  </a:lnTo>
                  <a:lnTo>
                    <a:pt x="1877" y="118"/>
                  </a:lnTo>
                  <a:lnTo>
                    <a:pt x="1879" y="158"/>
                  </a:lnTo>
                  <a:lnTo>
                    <a:pt x="1880" y="204"/>
                  </a:lnTo>
                  <a:lnTo>
                    <a:pt x="1882" y="256"/>
                  </a:lnTo>
                  <a:lnTo>
                    <a:pt x="1882" y="314"/>
                  </a:lnTo>
                  <a:lnTo>
                    <a:pt x="1883" y="382"/>
                  </a:lnTo>
                  <a:lnTo>
                    <a:pt x="1883" y="460"/>
                  </a:lnTo>
                  <a:lnTo>
                    <a:pt x="1883" y="1696"/>
                  </a:lnTo>
                  <a:lnTo>
                    <a:pt x="1883" y="1786"/>
                  </a:lnTo>
                  <a:lnTo>
                    <a:pt x="1883" y="1860"/>
                  </a:lnTo>
                  <a:lnTo>
                    <a:pt x="1884" y="1916"/>
                  </a:lnTo>
                  <a:lnTo>
                    <a:pt x="1885" y="1958"/>
                  </a:lnTo>
                  <a:lnTo>
                    <a:pt x="1887" y="1990"/>
                  </a:lnTo>
                  <a:lnTo>
                    <a:pt x="1889" y="2014"/>
                  </a:lnTo>
                  <a:lnTo>
                    <a:pt x="1893" y="2032"/>
                  </a:lnTo>
                  <a:lnTo>
                    <a:pt x="1895" y="2040"/>
                  </a:lnTo>
                  <a:lnTo>
                    <a:pt x="1897" y="2048"/>
                  </a:lnTo>
                  <a:lnTo>
                    <a:pt x="1900" y="2058"/>
                  </a:lnTo>
                  <a:lnTo>
                    <a:pt x="1904" y="2068"/>
                  </a:lnTo>
                  <a:lnTo>
                    <a:pt x="1909" y="2074"/>
                  </a:lnTo>
                  <a:lnTo>
                    <a:pt x="1914" y="2080"/>
                  </a:lnTo>
                  <a:lnTo>
                    <a:pt x="1920" y="2086"/>
                  </a:lnTo>
                  <a:lnTo>
                    <a:pt x="1926" y="2090"/>
                  </a:lnTo>
                  <a:lnTo>
                    <a:pt x="1932" y="2092"/>
                  </a:lnTo>
                  <a:lnTo>
                    <a:pt x="1939" y="2092"/>
                  </a:lnTo>
                  <a:lnTo>
                    <a:pt x="1944" y="2092"/>
                  </a:lnTo>
                  <a:lnTo>
                    <a:pt x="1949" y="2092"/>
                  </a:lnTo>
                  <a:lnTo>
                    <a:pt x="1955" y="2090"/>
                  </a:lnTo>
                  <a:lnTo>
                    <a:pt x="1962" y="2086"/>
                  </a:lnTo>
                  <a:lnTo>
                    <a:pt x="1998" y="2334"/>
                  </a:lnTo>
                  <a:lnTo>
                    <a:pt x="1984" y="2344"/>
                  </a:lnTo>
                  <a:lnTo>
                    <a:pt x="1969" y="2352"/>
                  </a:lnTo>
                  <a:lnTo>
                    <a:pt x="1955" y="2360"/>
                  </a:lnTo>
                  <a:lnTo>
                    <a:pt x="1947" y="2362"/>
                  </a:lnTo>
                  <a:lnTo>
                    <a:pt x="1939" y="2366"/>
                  </a:lnTo>
                  <a:lnTo>
                    <a:pt x="1923" y="2370"/>
                  </a:lnTo>
                  <a:lnTo>
                    <a:pt x="1907" y="2374"/>
                  </a:lnTo>
                  <a:lnTo>
                    <a:pt x="1890" y="2376"/>
                  </a:lnTo>
                  <a:lnTo>
                    <a:pt x="1874" y="2378"/>
                  </a:lnTo>
                  <a:close/>
                  <a:moveTo>
                    <a:pt x="2638" y="2420"/>
                  </a:moveTo>
                  <a:lnTo>
                    <a:pt x="2629" y="2412"/>
                  </a:lnTo>
                  <a:lnTo>
                    <a:pt x="2620" y="2404"/>
                  </a:lnTo>
                  <a:lnTo>
                    <a:pt x="2603" y="2384"/>
                  </a:lnTo>
                  <a:lnTo>
                    <a:pt x="2587" y="2364"/>
                  </a:lnTo>
                  <a:lnTo>
                    <a:pt x="2572" y="2340"/>
                  </a:lnTo>
                  <a:lnTo>
                    <a:pt x="2565" y="2326"/>
                  </a:lnTo>
                  <a:lnTo>
                    <a:pt x="2558" y="2314"/>
                  </a:lnTo>
                  <a:lnTo>
                    <a:pt x="2546" y="2286"/>
                  </a:lnTo>
                  <a:lnTo>
                    <a:pt x="2534" y="2258"/>
                  </a:lnTo>
                  <a:lnTo>
                    <a:pt x="2530" y="2244"/>
                  </a:lnTo>
                  <a:lnTo>
                    <a:pt x="2526" y="2228"/>
                  </a:lnTo>
                  <a:lnTo>
                    <a:pt x="2514" y="2252"/>
                  </a:lnTo>
                  <a:lnTo>
                    <a:pt x="2501" y="2274"/>
                  </a:lnTo>
                  <a:lnTo>
                    <a:pt x="2489" y="2294"/>
                  </a:lnTo>
                  <a:lnTo>
                    <a:pt x="2477" y="2312"/>
                  </a:lnTo>
                  <a:lnTo>
                    <a:pt x="2470" y="2322"/>
                  </a:lnTo>
                  <a:lnTo>
                    <a:pt x="2462" y="2332"/>
                  </a:lnTo>
                  <a:lnTo>
                    <a:pt x="2445" y="2350"/>
                  </a:lnTo>
                  <a:lnTo>
                    <a:pt x="2436" y="2356"/>
                  </a:lnTo>
                  <a:lnTo>
                    <a:pt x="2427" y="2364"/>
                  </a:lnTo>
                  <a:lnTo>
                    <a:pt x="2408" y="2376"/>
                  </a:lnTo>
                  <a:lnTo>
                    <a:pt x="2397" y="2382"/>
                  </a:lnTo>
                  <a:lnTo>
                    <a:pt x="2387" y="2386"/>
                  </a:lnTo>
                  <a:lnTo>
                    <a:pt x="2376" y="2390"/>
                  </a:lnTo>
                  <a:lnTo>
                    <a:pt x="2365" y="2394"/>
                  </a:lnTo>
                  <a:lnTo>
                    <a:pt x="2353" y="2396"/>
                  </a:lnTo>
                  <a:lnTo>
                    <a:pt x="2342" y="2398"/>
                  </a:lnTo>
                  <a:lnTo>
                    <a:pt x="2330" y="2398"/>
                  </a:lnTo>
                  <a:lnTo>
                    <a:pt x="2318" y="2398"/>
                  </a:lnTo>
                  <a:lnTo>
                    <a:pt x="2302" y="2398"/>
                  </a:lnTo>
                  <a:lnTo>
                    <a:pt x="2286" y="2396"/>
                  </a:lnTo>
                  <a:lnTo>
                    <a:pt x="2270" y="2394"/>
                  </a:lnTo>
                  <a:lnTo>
                    <a:pt x="2255" y="2390"/>
                  </a:lnTo>
                  <a:lnTo>
                    <a:pt x="2241" y="2386"/>
                  </a:lnTo>
                  <a:lnTo>
                    <a:pt x="2227" y="2380"/>
                  </a:lnTo>
                  <a:lnTo>
                    <a:pt x="2214" y="2374"/>
                  </a:lnTo>
                  <a:lnTo>
                    <a:pt x="2200" y="2366"/>
                  </a:lnTo>
                  <a:lnTo>
                    <a:pt x="2187" y="2358"/>
                  </a:lnTo>
                  <a:lnTo>
                    <a:pt x="2175" y="2348"/>
                  </a:lnTo>
                  <a:lnTo>
                    <a:pt x="2164" y="2336"/>
                  </a:lnTo>
                  <a:lnTo>
                    <a:pt x="2153" y="2326"/>
                  </a:lnTo>
                  <a:lnTo>
                    <a:pt x="2142" y="2312"/>
                  </a:lnTo>
                  <a:lnTo>
                    <a:pt x="2133" y="2300"/>
                  </a:lnTo>
                  <a:lnTo>
                    <a:pt x="2123" y="2284"/>
                  </a:lnTo>
                  <a:lnTo>
                    <a:pt x="2114" y="2270"/>
                  </a:lnTo>
                  <a:lnTo>
                    <a:pt x="2106" y="2254"/>
                  </a:lnTo>
                  <a:lnTo>
                    <a:pt x="2098" y="2236"/>
                  </a:lnTo>
                  <a:lnTo>
                    <a:pt x="2091" y="2218"/>
                  </a:lnTo>
                  <a:lnTo>
                    <a:pt x="2084" y="2198"/>
                  </a:lnTo>
                  <a:lnTo>
                    <a:pt x="2078" y="2178"/>
                  </a:lnTo>
                  <a:lnTo>
                    <a:pt x="2072" y="2158"/>
                  </a:lnTo>
                  <a:lnTo>
                    <a:pt x="2067" y="2136"/>
                  </a:lnTo>
                  <a:lnTo>
                    <a:pt x="2062" y="2114"/>
                  </a:lnTo>
                  <a:lnTo>
                    <a:pt x="2058" y="2090"/>
                  </a:lnTo>
                  <a:lnTo>
                    <a:pt x="2054" y="2066"/>
                  </a:lnTo>
                  <a:lnTo>
                    <a:pt x="2051" y="2040"/>
                  </a:lnTo>
                  <a:lnTo>
                    <a:pt x="2049" y="2014"/>
                  </a:lnTo>
                  <a:lnTo>
                    <a:pt x="2047" y="1988"/>
                  </a:lnTo>
                  <a:lnTo>
                    <a:pt x="2045" y="1960"/>
                  </a:lnTo>
                  <a:lnTo>
                    <a:pt x="2044" y="1932"/>
                  </a:lnTo>
                  <a:lnTo>
                    <a:pt x="2044" y="1902"/>
                  </a:lnTo>
                  <a:lnTo>
                    <a:pt x="2044" y="1868"/>
                  </a:lnTo>
                  <a:lnTo>
                    <a:pt x="2046" y="1836"/>
                  </a:lnTo>
                  <a:lnTo>
                    <a:pt x="2047" y="1804"/>
                  </a:lnTo>
                  <a:lnTo>
                    <a:pt x="2050" y="1772"/>
                  </a:lnTo>
                  <a:lnTo>
                    <a:pt x="2054" y="1744"/>
                  </a:lnTo>
                  <a:lnTo>
                    <a:pt x="2058" y="1714"/>
                  </a:lnTo>
                  <a:lnTo>
                    <a:pt x="2063" y="1688"/>
                  </a:lnTo>
                  <a:lnTo>
                    <a:pt x="2068" y="1660"/>
                  </a:lnTo>
                  <a:lnTo>
                    <a:pt x="2075" y="1636"/>
                  </a:lnTo>
                  <a:lnTo>
                    <a:pt x="2082" y="1612"/>
                  </a:lnTo>
                  <a:lnTo>
                    <a:pt x="2090" y="1588"/>
                  </a:lnTo>
                  <a:lnTo>
                    <a:pt x="2098" y="1566"/>
                  </a:lnTo>
                  <a:lnTo>
                    <a:pt x="2107" y="1547"/>
                  </a:lnTo>
                  <a:lnTo>
                    <a:pt x="2118" y="1527"/>
                  </a:lnTo>
                  <a:lnTo>
                    <a:pt x="2128" y="1509"/>
                  </a:lnTo>
                  <a:lnTo>
                    <a:pt x="2140" y="1491"/>
                  </a:lnTo>
                  <a:lnTo>
                    <a:pt x="2152" y="1475"/>
                  </a:lnTo>
                  <a:lnTo>
                    <a:pt x="2159" y="1467"/>
                  </a:lnTo>
                  <a:lnTo>
                    <a:pt x="2165" y="1461"/>
                  </a:lnTo>
                  <a:lnTo>
                    <a:pt x="2179" y="1447"/>
                  </a:lnTo>
                  <a:lnTo>
                    <a:pt x="2194" y="1433"/>
                  </a:lnTo>
                  <a:lnTo>
                    <a:pt x="2210" y="1421"/>
                  </a:lnTo>
                  <a:lnTo>
                    <a:pt x="2226" y="1411"/>
                  </a:lnTo>
                  <a:lnTo>
                    <a:pt x="2243" y="1401"/>
                  </a:lnTo>
                  <a:lnTo>
                    <a:pt x="2260" y="1391"/>
                  </a:lnTo>
                  <a:lnTo>
                    <a:pt x="2278" y="1383"/>
                  </a:lnTo>
                  <a:lnTo>
                    <a:pt x="2297" y="1377"/>
                  </a:lnTo>
                  <a:lnTo>
                    <a:pt x="2317" y="1371"/>
                  </a:lnTo>
                  <a:lnTo>
                    <a:pt x="2327" y="1369"/>
                  </a:lnTo>
                  <a:lnTo>
                    <a:pt x="2337" y="1367"/>
                  </a:lnTo>
                  <a:lnTo>
                    <a:pt x="2359" y="1363"/>
                  </a:lnTo>
                  <a:lnTo>
                    <a:pt x="2380" y="1361"/>
                  </a:lnTo>
                  <a:lnTo>
                    <a:pt x="2403" y="1359"/>
                  </a:lnTo>
                  <a:lnTo>
                    <a:pt x="2426" y="1359"/>
                  </a:lnTo>
                  <a:lnTo>
                    <a:pt x="2449" y="1359"/>
                  </a:lnTo>
                  <a:lnTo>
                    <a:pt x="2461" y="1359"/>
                  </a:lnTo>
                  <a:lnTo>
                    <a:pt x="2473" y="1361"/>
                  </a:lnTo>
                  <a:lnTo>
                    <a:pt x="2473" y="1297"/>
                  </a:lnTo>
                  <a:lnTo>
                    <a:pt x="2473" y="1265"/>
                  </a:lnTo>
                  <a:lnTo>
                    <a:pt x="2472" y="1249"/>
                  </a:lnTo>
                  <a:lnTo>
                    <a:pt x="2472" y="1235"/>
                  </a:lnTo>
                  <a:lnTo>
                    <a:pt x="2471" y="1209"/>
                  </a:lnTo>
                  <a:lnTo>
                    <a:pt x="2469" y="1185"/>
                  </a:lnTo>
                  <a:lnTo>
                    <a:pt x="2467" y="1163"/>
                  </a:lnTo>
                  <a:lnTo>
                    <a:pt x="2463" y="1145"/>
                  </a:lnTo>
                  <a:lnTo>
                    <a:pt x="2460" y="1127"/>
                  </a:lnTo>
                  <a:lnTo>
                    <a:pt x="2455" y="1113"/>
                  </a:lnTo>
                  <a:lnTo>
                    <a:pt x="2449" y="1099"/>
                  </a:lnTo>
                  <a:lnTo>
                    <a:pt x="2443" y="1089"/>
                  </a:lnTo>
                  <a:lnTo>
                    <a:pt x="2439" y="1085"/>
                  </a:lnTo>
                  <a:lnTo>
                    <a:pt x="2435" y="1079"/>
                  </a:lnTo>
                  <a:lnTo>
                    <a:pt x="2426" y="1073"/>
                  </a:lnTo>
                  <a:lnTo>
                    <a:pt x="2417" y="1067"/>
                  </a:lnTo>
                  <a:lnTo>
                    <a:pt x="2406" y="1063"/>
                  </a:lnTo>
                  <a:lnTo>
                    <a:pt x="2393" y="1061"/>
                  </a:lnTo>
                  <a:lnTo>
                    <a:pt x="2380" y="1061"/>
                  </a:lnTo>
                  <a:lnTo>
                    <a:pt x="2367" y="1061"/>
                  </a:lnTo>
                  <a:lnTo>
                    <a:pt x="2354" y="1063"/>
                  </a:lnTo>
                  <a:lnTo>
                    <a:pt x="2341" y="1067"/>
                  </a:lnTo>
                  <a:lnTo>
                    <a:pt x="2328" y="1073"/>
                  </a:lnTo>
                  <a:lnTo>
                    <a:pt x="2314" y="1079"/>
                  </a:lnTo>
                  <a:lnTo>
                    <a:pt x="2300" y="1087"/>
                  </a:lnTo>
                  <a:lnTo>
                    <a:pt x="2286" y="1097"/>
                  </a:lnTo>
                  <a:lnTo>
                    <a:pt x="2272" y="1107"/>
                  </a:lnTo>
                  <a:lnTo>
                    <a:pt x="2258" y="1119"/>
                  </a:lnTo>
                  <a:lnTo>
                    <a:pt x="2243" y="1133"/>
                  </a:lnTo>
                  <a:lnTo>
                    <a:pt x="2228" y="1149"/>
                  </a:lnTo>
                  <a:lnTo>
                    <a:pt x="2213" y="1165"/>
                  </a:lnTo>
                  <a:lnTo>
                    <a:pt x="2197" y="1181"/>
                  </a:lnTo>
                  <a:lnTo>
                    <a:pt x="2181" y="1201"/>
                  </a:lnTo>
                  <a:lnTo>
                    <a:pt x="2149" y="1241"/>
                  </a:lnTo>
                  <a:lnTo>
                    <a:pt x="2061" y="943"/>
                  </a:lnTo>
                  <a:lnTo>
                    <a:pt x="2076" y="925"/>
                  </a:lnTo>
                  <a:lnTo>
                    <a:pt x="2091" y="907"/>
                  </a:lnTo>
                  <a:lnTo>
                    <a:pt x="2106" y="891"/>
                  </a:lnTo>
                  <a:lnTo>
                    <a:pt x="2120" y="875"/>
                  </a:lnTo>
                  <a:lnTo>
                    <a:pt x="2136" y="861"/>
                  </a:lnTo>
                  <a:lnTo>
                    <a:pt x="2152" y="845"/>
                  </a:lnTo>
                  <a:lnTo>
                    <a:pt x="2190" y="813"/>
                  </a:lnTo>
                  <a:lnTo>
                    <a:pt x="2219" y="791"/>
                  </a:lnTo>
                  <a:lnTo>
                    <a:pt x="2247" y="771"/>
                  </a:lnTo>
                  <a:lnTo>
                    <a:pt x="2274" y="755"/>
                  </a:lnTo>
                  <a:lnTo>
                    <a:pt x="2288" y="749"/>
                  </a:lnTo>
                  <a:lnTo>
                    <a:pt x="2301" y="743"/>
                  </a:lnTo>
                  <a:lnTo>
                    <a:pt x="2314" y="737"/>
                  </a:lnTo>
                  <a:lnTo>
                    <a:pt x="2328" y="733"/>
                  </a:lnTo>
                  <a:lnTo>
                    <a:pt x="2341" y="729"/>
                  </a:lnTo>
                  <a:lnTo>
                    <a:pt x="2354" y="725"/>
                  </a:lnTo>
                  <a:lnTo>
                    <a:pt x="2367" y="723"/>
                  </a:lnTo>
                  <a:lnTo>
                    <a:pt x="2381" y="721"/>
                  </a:lnTo>
                  <a:lnTo>
                    <a:pt x="2408" y="719"/>
                  </a:lnTo>
                  <a:lnTo>
                    <a:pt x="2432" y="721"/>
                  </a:lnTo>
                  <a:lnTo>
                    <a:pt x="2456" y="725"/>
                  </a:lnTo>
                  <a:lnTo>
                    <a:pt x="2478" y="731"/>
                  </a:lnTo>
                  <a:lnTo>
                    <a:pt x="2500" y="739"/>
                  </a:lnTo>
                  <a:lnTo>
                    <a:pt x="2520" y="749"/>
                  </a:lnTo>
                  <a:lnTo>
                    <a:pt x="2530" y="755"/>
                  </a:lnTo>
                  <a:lnTo>
                    <a:pt x="2539" y="761"/>
                  </a:lnTo>
                  <a:lnTo>
                    <a:pt x="2558" y="775"/>
                  </a:lnTo>
                  <a:lnTo>
                    <a:pt x="2567" y="783"/>
                  </a:lnTo>
                  <a:lnTo>
                    <a:pt x="2575" y="791"/>
                  </a:lnTo>
                  <a:lnTo>
                    <a:pt x="2591" y="811"/>
                  </a:lnTo>
                  <a:lnTo>
                    <a:pt x="2605" y="831"/>
                  </a:lnTo>
                  <a:lnTo>
                    <a:pt x="2618" y="853"/>
                  </a:lnTo>
                  <a:lnTo>
                    <a:pt x="2624" y="865"/>
                  </a:lnTo>
                  <a:lnTo>
                    <a:pt x="2630" y="879"/>
                  </a:lnTo>
                  <a:lnTo>
                    <a:pt x="2636" y="891"/>
                  </a:lnTo>
                  <a:lnTo>
                    <a:pt x="2641" y="905"/>
                  </a:lnTo>
                  <a:lnTo>
                    <a:pt x="2646" y="919"/>
                  </a:lnTo>
                  <a:lnTo>
                    <a:pt x="2650" y="933"/>
                  </a:lnTo>
                  <a:lnTo>
                    <a:pt x="2658" y="963"/>
                  </a:lnTo>
                  <a:lnTo>
                    <a:pt x="2661" y="979"/>
                  </a:lnTo>
                  <a:lnTo>
                    <a:pt x="2664" y="995"/>
                  </a:lnTo>
                  <a:lnTo>
                    <a:pt x="2668" y="1019"/>
                  </a:lnTo>
                  <a:lnTo>
                    <a:pt x="2671" y="1043"/>
                  </a:lnTo>
                  <a:lnTo>
                    <a:pt x="2674" y="1069"/>
                  </a:lnTo>
                  <a:lnTo>
                    <a:pt x="2676" y="1099"/>
                  </a:lnTo>
                  <a:lnTo>
                    <a:pt x="2678" y="1133"/>
                  </a:lnTo>
                  <a:lnTo>
                    <a:pt x="2678" y="1153"/>
                  </a:lnTo>
                  <a:lnTo>
                    <a:pt x="2678" y="1173"/>
                  </a:lnTo>
                  <a:lnTo>
                    <a:pt x="2679" y="1223"/>
                  </a:lnTo>
                  <a:lnTo>
                    <a:pt x="2678" y="1281"/>
                  </a:lnTo>
                  <a:lnTo>
                    <a:pt x="2674" y="1814"/>
                  </a:lnTo>
                  <a:lnTo>
                    <a:pt x="2674" y="1874"/>
                  </a:lnTo>
                  <a:lnTo>
                    <a:pt x="2674" y="1902"/>
                  </a:lnTo>
                  <a:lnTo>
                    <a:pt x="2675" y="1926"/>
                  </a:lnTo>
                  <a:lnTo>
                    <a:pt x="2676" y="1950"/>
                  </a:lnTo>
                  <a:lnTo>
                    <a:pt x="2678" y="1974"/>
                  </a:lnTo>
                  <a:lnTo>
                    <a:pt x="2681" y="1994"/>
                  </a:lnTo>
                  <a:lnTo>
                    <a:pt x="2684" y="2016"/>
                  </a:lnTo>
                  <a:lnTo>
                    <a:pt x="2688" y="2034"/>
                  </a:lnTo>
                  <a:lnTo>
                    <a:pt x="2691" y="2044"/>
                  </a:lnTo>
                  <a:lnTo>
                    <a:pt x="2694" y="2054"/>
                  </a:lnTo>
                  <a:lnTo>
                    <a:pt x="2696" y="2064"/>
                  </a:lnTo>
                  <a:lnTo>
                    <a:pt x="2700" y="2072"/>
                  </a:lnTo>
                  <a:lnTo>
                    <a:pt x="2703" y="2082"/>
                  </a:lnTo>
                  <a:lnTo>
                    <a:pt x="2707" y="2092"/>
                  </a:lnTo>
                  <a:lnTo>
                    <a:pt x="2715" y="2110"/>
                  </a:lnTo>
                  <a:lnTo>
                    <a:pt x="2725" y="2128"/>
                  </a:lnTo>
                  <a:lnTo>
                    <a:pt x="2736" y="2146"/>
                  </a:lnTo>
                  <a:lnTo>
                    <a:pt x="2748" y="2166"/>
                  </a:lnTo>
                  <a:lnTo>
                    <a:pt x="2638" y="2420"/>
                  </a:lnTo>
                  <a:close/>
                  <a:moveTo>
                    <a:pt x="2460" y="1646"/>
                  </a:moveTo>
                  <a:lnTo>
                    <a:pt x="2434" y="1646"/>
                  </a:lnTo>
                  <a:lnTo>
                    <a:pt x="2411" y="1648"/>
                  </a:lnTo>
                  <a:lnTo>
                    <a:pt x="2389" y="1652"/>
                  </a:lnTo>
                  <a:lnTo>
                    <a:pt x="2369" y="1656"/>
                  </a:lnTo>
                  <a:lnTo>
                    <a:pt x="2360" y="1660"/>
                  </a:lnTo>
                  <a:lnTo>
                    <a:pt x="2352" y="1664"/>
                  </a:lnTo>
                  <a:lnTo>
                    <a:pt x="2336" y="1672"/>
                  </a:lnTo>
                  <a:lnTo>
                    <a:pt x="2329" y="1678"/>
                  </a:lnTo>
                  <a:lnTo>
                    <a:pt x="2322" y="1682"/>
                  </a:lnTo>
                  <a:lnTo>
                    <a:pt x="2315" y="1690"/>
                  </a:lnTo>
                  <a:lnTo>
                    <a:pt x="2310" y="1696"/>
                  </a:lnTo>
                  <a:lnTo>
                    <a:pt x="2304" y="1702"/>
                  </a:lnTo>
                  <a:lnTo>
                    <a:pt x="2299" y="1710"/>
                  </a:lnTo>
                  <a:lnTo>
                    <a:pt x="2294" y="1718"/>
                  </a:lnTo>
                  <a:lnTo>
                    <a:pt x="2290" y="1728"/>
                  </a:lnTo>
                  <a:lnTo>
                    <a:pt x="2286" y="1738"/>
                  </a:lnTo>
                  <a:lnTo>
                    <a:pt x="2283" y="1748"/>
                  </a:lnTo>
                  <a:lnTo>
                    <a:pt x="2279" y="1758"/>
                  </a:lnTo>
                  <a:lnTo>
                    <a:pt x="2277" y="1770"/>
                  </a:lnTo>
                  <a:lnTo>
                    <a:pt x="2274" y="1782"/>
                  </a:lnTo>
                  <a:lnTo>
                    <a:pt x="2272" y="1794"/>
                  </a:lnTo>
                  <a:lnTo>
                    <a:pt x="2271" y="1808"/>
                  </a:lnTo>
                  <a:lnTo>
                    <a:pt x="2269" y="1822"/>
                  </a:lnTo>
                  <a:lnTo>
                    <a:pt x="2268" y="1838"/>
                  </a:lnTo>
                  <a:lnTo>
                    <a:pt x="2267" y="1854"/>
                  </a:lnTo>
                  <a:lnTo>
                    <a:pt x="2267" y="1870"/>
                  </a:lnTo>
                  <a:lnTo>
                    <a:pt x="2267" y="1888"/>
                  </a:lnTo>
                  <a:lnTo>
                    <a:pt x="2267" y="1910"/>
                  </a:lnTo>
                  <a:lnTo>
                    <a:pt x="2268" y="1932"/>
                  </a:lnTo>
                  <a:lnTo>
                    <a:pt x="2269" y="1942"/>
                  </a:lnTo>
                  <a:lnTo>
                    <a:pt x="2271" y="1952"/>
                  </a:lnTo>
                  <a:lnTo>
                    <a:pt x="2274" y="1972"/>
                  </a:lnTo>
                  <a:lnTo>
                    <a:pt x="2275" y="1982"/>
                  </a:lnTo>
                  <a:lnTo>
                    <a:pt x="2277" y="1990"/>
                  </a:lnTo>
                  <a:lnTo>
                    <a:pt x="2279" y="2000"/>
                  </a:lnTo>
                  <a:lnTo>
                    <a:pt x="2282" y="2008"/>
                  </a:lnTo>
                  <a:lnTo>
                    <a:pt x="2287" y="2024"/>
                  </a:lnTo>
                  <a:lnTo>
                    <a:pt x="2293" y="2038"/>
                  </a:lnTo>
                  <a:lnTo>
                    <a:pt x="2299" y="2050"/>
                  </a:lnTo>
                  <a:lnTo>
                    <a:pt x="2306" y="2062"/>
                  </a:lnTo>
                  <a:lnTo>
                    <a:pt x="2314" y="2072"/>
                  </a:lnTo>
                  <a:lnTo>
                    <a:pt x="2322" y="2080"/>
                  </a:lnTo>
                  <a:lnTo>
                    <a:pt x="2330" y="2086"/>
                  </a:lnTo>
                  <a:lnTo>
                    <a:pt x="2339" y="2092"/>
                  </a:lnTo>
                  <a:lnTo>
                    <a:pt x="2348" y="2094"/>
                  </a:lnTo>
                  <a:lnTo>
                    <a:pt x="2358" y="2096"/>
                  </a:lnTo>
                  <a:lnTo>
                    <a:pt x="2365" y="2094"/>
                  </a:lnTo>
                  <a:lnTo>
                    <a:pt x="2373" y="2094"/>
                  </a:lnTo>
                  <a:lnTo>
                    <a:pt x="2380" y="2090"/>
                  </a:lnTo>
                  <a:lnTo>
                    <a:pt x="2387" y="2088"/>
                  </a:lnTo>
                  <a:lnTo>
                    <a:pt x="2401" y="2078"/>
                  </a:lnTo>
                  <a:lnTo>
                    <a:pt x="2408" y="2072"/>
                  </a:lnTo>
                  <a:lnTo>
                    <a:pt x="2415" y="2066"/>
                  </a:lnTo>
                  <a:lnTo>
                    <a:pt x="2422" y="2060"/>
                  </a:lnTo>
                  <a:lnTo>
                    <a:pt x="2429" y="2050"/>
                  </a:lnTo>
                  <a:lnTo>
                    <a:pt x="2436" y="2042"/>
                  </a:lnTo>
                  <a:lnTo>
                    <a:pt x="2442" y="2032"/>
                  </a:lnTo>
                  <a:lnTo>
                    <a:pt x="2448" y="2022"/>
                  </a:lnTo>
                  <a:lnTo>
                    <a:pt x="2455" y="2010"/>
                  </a:lnTo>
                  <a:lnTo>
                    <a:pt x="2467" y="1986"/>
                  </a:lnTo>
                  <a:lnTo>
                    <a:pt x="2470" y="1646"/>
                  </a:lnTo>
                  <a:lnTo>
                    <a:pt x="2460" y="1646"/>
                  </a:lnTo>
                  <a:close/>
                  <a:moveTo>
                    <a:pt x="3818" y="520"/>
                  </a:moveTo>
                  <a:lnTo>
                    <a:pt x="3475" y="520"/>
                  </a:lnTo>
                  <a:lnTo>
                    <a:pt x="3475" y="1013"/>
                  </a:lnTo>
                  <a:lnTo>
                    <a:pt x="3750" y="1013"/>
                  </a:lnTo>
                  <a:lnTo>
                    <a:pt x="3750" y="1365"/>
                  </a:lnTo>
                  <a:lnTo>
                    <a:pt x="3475" y="1365"/>
                  </a:lnTo>
                  <a:lnTo>
                    <a:pt x="3475" y="2322"/>
                  </a:lnTo>
                  <a:lnTo>
                    <a:pt x="3258" y="2322"/>
                  </a:lnTo>
                  <a:lnTo>
                    <a:pt x="3258" y="1245"/>
                  </a:lnTo>
                  <a:lnTo>
                    <a:pt x="3258" y="170"/>
                  </a:lnTo>
                  <a:lnTo>
                    <a:pt x="3843" y="170"/>
                  </a:lnTo>
                  <a:lnTo>
                    <a:pt x="3818" y="520"/>
                  </a:lnTo>
                  <a:close/>
                  <a:moveTo>
                    <a:pt x="4498" y="2176"/>
                  </a:moveTo>
                  <a:lnTo>
                    <a:pt x="4487" y="2198"/>
                  </a:lnTo>
                  <a:lnTo>
                    <a:pt x="4482" y="2208"/>
                  </a:lnTo>
                  <a:lnTo>
                    <a:pt x="4476" y="2218"/>
                  </a:lnTo>
                  <a:lnTo>
                    <a:pt x="4465" y="2236"/>
                  </a:lnTo>
                  <a:lnTo>
                    <a:pt x="4454" y="2254"/>
                  </a:lnTo>
                  <a:lnTo>
                    <a:pt x="4442" y="2270"/>
                  </a:lnTo>
                  <a:lnTo>
                    <a:pt x="4429" y="2284"/>
                  </a:lnTo>
                  <a:lnTo>
                    <a:pt x="4417" y="2298"/>
                  </a:lnTo>
                  <a:lnTo>
                    <a:pt x="4404" y="2310"/>
                  </a:lnTo>
                  <a:lnTo>
                    <a:pt x="4390" y="2320"/>
                  </a:lnTo>
                  <a:lnTo>
                    <a:pt x="4376" y="2330"/>
                  </a:lnTo>
                  <a:lnTo>
                    <a:pt x="4362" y="2338"/>
                  </a:lnTo>
                  <a:lnTo>
                    <a:pt x="4347" y="2344"/>
                  </a:lnTo>
                  <a:lnTo>
                    <a:pt x="4332" y="2350"/>
                  </a:lnTo>
                  <a:lnTo>
                    <a:pt x="4317" y="2354"/>
                  </a:lnTo>
                  <a:lnTo>
                    <a:pt x="4301" y="2356"/>
                  </a:lnTo>
                  <a:lnTo>
                    <a:pt x="4285" y="2356"/>
                  </a:lnTo>
                  <a:lnTo>
                    <a:pt x="4262" y="2356"/>
                  </a:lnTo>
                  <a:lnTo>
                    <a:pt x="4239" y="2350"/>
                  </a:lnTo>
                  <a:lnTo>
                    <a:pt x="4227" y="2348"/>
                  </a:lnTo>
                  <a:lnTo>
                    <a:pt x="4216" y="2344"/>
                  </a:lnTo>
                  <a:lnTo>
                    <a:pt x="4206" y="2340"/>
                  </a:lnTo>
                  <a:lnTo>
                    <a:pt x="4195" y="2334"/>
                  </a:lnTo>
                  <a:lnTo>
                    <a:pt x="4185" y="2328"/>
                  </a:lnTo>
                  <a:lnTo>
                    <a:pt x="4174" y="2322"/>
                  </a:lnTo>
                  <a:lnTo>
                    <a:pt x="4164" y="2316"/>
                  </a:lnTo>
                  <a:lnTo>
                    <a:pt x="4155" y="2308"/>
                  </a:lnTo>
                  <a:lnTo>
                    <a:pt x="4145" y="2300"/>
                  </a:lnTo>
                  <a:lnTo>
                    <a:pt x="4136" y="2292"/>
                  </a:lnTo>
                  <a:lnTo>
                    <a:pt x="4119" y="2272"/>
                  </a:lnTo>
                  <a:lnTo>
                    <a:pt x="4120" y="2302"/>
                  </a:lnTo>
                  <a:lnTo>
                    <a:pt x="4121" y="2334"/>
                  </a:lnTo>
                  <a:lnTo>
                    <a:pt x="4122" y="2368"/>
                  </a:lnTo>
                  <a:lnTo>
                    <a:pt x="4122" y="2404"/>
                  </a:lnTo>
                  <a:lnTo>
                    <a:pt x="4122" y="2897"/>
                  </a:lnTo>
                  <a:lnTo>
                    <a:pt x="3922" y="3003"/>
                  </a:lnTo>
                  <a:lnTo>
                    <a:pt x="3922" y="2086"/>
                  </a:lnTo>
                  <a:lnTo>
                    <a:pt x="3922" y="1171"/>
                  </a:lnTo>
                  <a:lnTo>
                    <a:pt x="3922" y="1099"/>
                  </a:lnTo>
                  <a:lnTo>
                    <a:pt x="3921" y="1039"/>
                  </a:lnTo>
                  <a:lnTo>
                    <a:pt x="3921" y="1013"/>
                  </a:lnTo>
                  <a:lnTo>
                    <a:pt x="3921" y="987"/>
                  </a:lnTo>
                  <a:lnTo>
                    <a:pt x="3920" y="943"/>
                  </a:lnTo>
                  <a:lnTo>
                    <a:pt x="3918" y="901"/>
                  </a:lnTo>
                  <a:lnTo>
                    <a:pt x="3916" y="861"/>
                  </a:lnTo>
                  <a:lnTo>
                    <a:pt x="3913" y="817"/>
                  </a:lnTo>
                  <a:lnTo>
                    <a:pt x="3909" y="771"/>
                  </a:lnTo>
                  <a:lnTo>
                    <a:pt x="4094" y="705"/>
                  </a:lnTo>
                  <a:lnTo>
                    <a:pt x="4099" y="745"/>
                  </a:lnTo>
                  <a:lnTo>
                    <a:pt x="4101" y="765"/>
                  </a:lnTo>
                  <a:lnTo>
                    <a:pt x="4103" y="783"/>
                  </a:lnTo>
                  <a:lnTo>
                    <a:pt x="4106" y="817"/>
                  </a:lnTo>
                  <a:lnTo>
                    <a:pt x="4108" y="855"/>
                  </a:lnTo>
                  <a:lnTo>
                    <a:pt x="4115" y="839"/>
                  </a:lnTo>
                  <a:lnTo>
                    <a:pt x="4123" y="823"/>
                  </a:lnTo>
                  <a:lnTo>
                    <a:pt x="4132" y="809"/>
                  </a:lnTo>
                  <a:lnTo>
                    <a:pt x="4142" y="795"/>
                  </a:lnTo>
                  <a:lnTo>
                    <a:pt x="4152" y="781"/>
                  </a:lnTo>
                  <a:lnTo>
                    <a:pt x="4164" y="769"/>
                  </a:lnTo>
                  <a:lnTo>
                    <a:pt x="4176" y="757"/>
                  </a:lnTo>
                  <a:lnTo>
                    <a:pt x="4188" y="747"/>
                  </a:lnTo>
                  <a:lnTo>
                    <a:pt x="4202" y="739"/>
                  </a:lnTo>
                  <a:lnTo>
                    <a:pt x="4215" y="729"/>
                  </a:lnTo>
                  <a:lnTo>
                    <a:pt x="4229" y="723"/>
                  </a:lnTo>
                  <a:lnTo>
                    <a:pt x="4244" y="717"/>
                  </a:lnTo>
                  <a:lnTo>
                    <a:pt x="4259" y="711"/>
                  </a:lnTo>
                  <a:lnTo>
                    <a:pt x="4274" y="709"/>
                  </a:lnTo>
                  <a:lnTo>
                    <a:pt x="4289" y="707"/>
                  </a:lnTo>
                  <a:lnTo>
                    <a:pt x="4304" y="705"/>
                  </a:lnTo>
                  <a:lnTo>
                    <a:pt x="4325" y="707"/>
                  </a:lnTo>
                  <a:lnTo>
                    <a:pt x="4335" y="709"/>
                  </a:lnTo>
                  <a:lnTo>
                    <a:pt x="4346" y="713"/>
                  </a:lnTo>
                  <a:lnTo>
                    <a:pt x="4356" y="715"/>
                  </a:lnTo>
                  <a:lnTo>
                    <a:pt x="4367" y="721"/>
                  </a:lnTo>
                  <a:lnTo>
                    <a:pt x="4377" y="725"/>
                  </a:lnTo>
                  <a:lnTo>
                    <a:pt x="4387" y="731"/>
                  </a:lnTo>
                  <a:lnTo>
                    <a:pt x="4397" y="739"/>
                  </a:lnTo>
                  <a:lnTo>
                    <a:pt x="4407" y="745"/>
                  </a:lnTo>
                  <a:lnTo>
                    <a:pt x="4416" y="753"/>
                  </a:lnTo>
                  <a:lnTo>
                    <a:pt x="4426" y="761"/>
                  </a:lnTo>
                  <a:lnTo>
                    <a:pt x="4435" y="771"/>
                  </a:lnTo>
                  <a:lnTo>
                    <a:pt x="4444" y="781"/>
                  </a:lnTo>
                  <a:lnTo>
                    <a:pt x="4452" y="791"/>
                  </a:lnTo>
                  <a:lnTo>
                    <a:pt x="4460" y="801"/>
                  </a:lnTo>
                  <a:lnTo>
                    <a:pt x="4476" y="825"/>
                  </a:lnTo>
                  <a:lnTo>
                    <a:pt x="4484" y="837"/>
                  </a:lnTo>
                  <a:lnTo>
                    <a:pt x="4491" y="849"/>
                  </a:lnTo>
                  <a:lnTo>
                    <a:pt x="4495" y="855"/>
                  </a:lnTo>
                  <a:lnTo>
                    <a:pt x="4499" y="863"/>
                  </a:lnTo>
                  <a:lnTo>
                    <a:pt x="4506" y="877"/>
                  </a:lnTo>
                  <a:lnTo>
                    <a:pt x="4519" y="905"/>
                  </a:lnTo>
                  <a:lnTo>
                    <a:pt x="4532" y="937"/>
                  </a:lnTo>
                  <a:lnTo>
                    <a:pt x="4539" y="955"/>
                  </a:lnTo>
                  <a:lnTo>
                    <a:pt x="4544" y="973"/>
                  </a:lnTo>
                  <a:lnTo>
                    <a:pt x="4550" y="991"/>
                  </a:lnTo>
                  <a:lnTo>
                    <a:pt x="4556" y="1009"/>
                  </a:lnTo>
                  <a:lnTo>
                    <a:pt x="4566" y="1049"/>
                  </a:lnTo>
                  <a:lnTo>
                    <a:pt x="4575" y="1093"/>
                  </a:lnTo>
                  <a:lnTo>
                    <a:pt x="4581" y="1115"/>
                  </a:lnTo>
                  <a:lnTo>
                    <a:pt x="4585" y="1139"/>
                  </a:lnTo>
                  <a:lnTo>
                    <a:pt x="4592" y="1189"/>
                  </a:lnTo>
                  <a:lnTo>
                    <a:pt x="4595" y="1215"/>
                  </a:lnTo>
                  <a:lnTo>
                    <a:pt x="4598" y="1241"/>
                  </a:lnTo>
                  <a:lnTo>
                    <a:pt x="4602" y="1297"/>
                  </a:lnTo>
                  <a:lnTo>
                    <a:pt x="4606" y="1357"/>
                  </a:lnTo>
                  <a:lnTo>
                    <a:pt x="4607" y="1387"/>
                  </a:lnTo>
                  <a:lnTo>
                    <a:pt x="4608" y="1419"/>
                  </a:lnTo>
                  <a:lnTo>
                    <a:pt x="4608" y="1453"/>
                  </a:lnTo>
                  <a:lnTo>
                    <a:pt x="4609" y="1487"/>
                  </a:lnTo>
                  <a:lnTo>
                    <a:pt x="4608" y="1549"/>
                  </a:lnTo>
                  <a:lnTo>
                    <a:pt x="4607" y="1606"/>
                  </a:lnTo>
                  <a:lnTo>
                    <a:pt x="4606" y="1660"/>
                  </a:lnTo>
                  <a:lnTo>
                    <a:pt x="4603" y="1712"/>
                  </a:lnTo>
                  <a:lnTo>
                    <a:pt x="4600" y="1762"/>
                  </a:lnTo>
                  <a:lnTo>
                    <a:pt x="4595" y="1808"/>
                  </a:lnTo>
                  <a:lnTo>
                    <a:pt x="4590" y="1852"/>
                  </a:lnTo>
                  <a:lnTo>
                    <a:pt x="4588" y="1872"/>
                  </a:lnTo>
                  <a:lnTo>
                    <a:pt x="4584" y="1892"/>
                  </a:lnTo>
                  <a:lnTo>
                    <a:pt x="4576" y="1932"/>
                  </a:lnTo>
                  <a:lnTo>
                    <a:pt x="4569" y="1970"/>
                  </a:lnTo>
                  <a:lnTo>
                    <a:pt x="4564" y="1988"/>
                  </a:lnTo>
                  <a:lnTo>
                    <a:pt x="4560" y="2006"/>
                  </a:lnTo>
                  <a:lnTo>
                    <a:pt x="4549" y="2042"/>
                  </a:lnTo>
                  <a:lnTo>
                    <a:pt x="4538" y="2076"/>
                  </a:lnTo>
                  <a:lnTo>
                    <a:pt x="4526" y="2110"/>
                  </a:lnTo>
                  <a:lnTo>
                    <a:pt x="4512" y="2144"/>
                  </a:lnTo>
                  <a:lnTo>
                    <a:pt x="4498" y="2176"/>
                  </a:lnTo>
                  <a:close/>
                  <a:moveTo>
                    <a:pt x="4361" y="1177"/>
                  </a:moveTo>
                  <a:lnTo>
                    <a:pt x="4358" y="1161"/>
                  </a:lnTo>
                  <a:lnTo>
                    <a:pt x="4355" y="1147"/>
                  </a:lnTo>
                  <a:lnTo>
                    <a:pt x="4351" y="1133"/>
                  </a:lnTo>
                  <a:lnTo>
                    <a:pt x="4346" y="1119"/>
                  </a:lnTo>
                  <a:lnTo>
                    <a:pt x="4342" y="1107"/>
                  </a:lnTo>
                  <a:lnTo>
                    <a:pt x="4337" y="1097"/>
                  </a:lnTo>
                  <a:lnTo>
                    <a:pt x="4331" y="1087"/>
                  </a:lnTo>
                  <a:lnTo>
                    <a:pt x="4325" y="1077"/>
                  </a:lnTo>
                  <a:lnTo>
                    <a:pt x="4319" y="1069"/>
                  </a:lnTo>
                  <a:lnTo>
                    <a:pt x="4312" y="1063"/>
                  </a:lnTo>
                  <a:lnTo>
                    <a:pt x="4305" y="1057"/>
                  </a:lnTo>
                  <a:lnTo>
                    <a:pt x="4297" y="1051"/>
                  </a:lnTo>
                  <a:lnTo>
                    <a:pt x="4289" y="1049"/>
                  </a:lnTo>
                  <a:lnTo>
                    <a:pt x="4280" y="1045"/>
                  </a:lnTo>
                  <a:lnTo>
                    <a:pt x="4271" y="1043"/>
                  </a:lnTo>
                  <a:lnTo>
                    <a:pt x="4262" y="1043"/>
                  </a:lnTo>
                  <a:lnTo>
                    <a:pt x="4253" y="1043"/>
                  </a:lnTo>
                  <a:lnTo>
                    <a:pt x="4243" y="1045"/>
                  </a:lnTo>
                  <a:lnTo>
                    <a:pt x="4223" y="1051"/>
                  </a:lnTo>
                  <a:lnTo>
                    <a:pt x="4214" y="1055"/>
                  </a:lnTo>
                  <a:lnTo>
                    <a:pt x="4205" y="1061"/>
                  </a:lnTo>
                  <a:lnTo>
                    <a:pt x="4187" y="1075"/>
                  </a:lnTo>
                  <a:lnTo>
                    <a:pt x="4178" y="1083"/>
                  </a:lnTo>
                  <a:lnTo>
                    <a:pt x="4170" y="1091"/>
                  </a:lnTo>
                  <a:lnTo>
                    <a:pt x="4161" y="1101"/>
                  </a:lnTo>
                  <a:lnTo>
                    <a:pt x="4153" y="1113"/>
                  </a:lnTo>
                  <a:lnTo>
                    <a:pt x="4145" y="1125"/>
                  </a:lnTo>
                  <a:lnTo>
                    <a:pt x="4138" y="1137"/>
                  </a:lnTo>
                  <a:lnTo>
                    <a:pt x="4130" y="1151"/>
                  </a:lnTo>
                  <a:lnTo>
                    <a:pt x="4123" y="1165"/>
                  </a:lnTo>
                  <a:lnTo>
                    <a:pt x="4123" y="1934"/>
                  </a:lnTo>
                  <a:lnTo>
                    <a:pt x="4134" y="1952"/>
                  </a:lnTo>
                  <a:lnTo>
                    <a:pt x="4147" y="1970"/>
                  </a:lnTo>
                  <a:lnTo>
                    <a:pt x="4161" y="1984"/>
                  </a:lnTo>
                  <a:lnTo>
                    <a:pt x="4175" y="1998"/>
                  </a:lnTo>
                  <a:lnTo>
                    <a:pt x="4183" y="2006"/>
                  </a:lnTo>
                  <a:lnTo>
                    <a:pt x="4191" y="2010"/>
                  </a:lnTo>
                  <a:lnTo>
                    <a:pt x="4206" y="2020"/>
                  </a:lnTo>
                  <a:lnTo>
                    <a:pt x="4222" y="2026"/>
                  </a:lnTo>
                  <a:lnTo>
                    <a:pt x="4230" y="2028"/>
                  </a:lnTo>
                  <a:lnTo>
                    <a:pt x="4238" y="2028"/>
                  </a:lnTo>
                  <a:lnTo>
                    <a:pt x="4248" y="2028"/>
                  </a:lnTo>
                  <a:lnTo>
                    <a:pt x="4257" y="2026"/>
                  </a:lnTo>
                  <a:lnTo>
                    <a:pt x="4266" y="2024"/>
                  </a:lnTo>
                  <a:lnTo>
                    <a:pt x="4274" y="2022"/>
                  </a:lnTo>
                  <a:lnTo>
                    <a:pt x="4282" y="2018"/>
                  </a:lnTo>
                  <a:lnTo>
                    <a:pt x="4290" y="2012"/>
                  </a:lnTo>
                  <a:lnTo>
                    <a:pt x="4297" y="2008"/>
                  </a:lnTo>
                  <a:lnTo>
                    <a:pt x="4304" y="2000"/>
                  </a:lnTo>
                  <a:lnTo>
                    <a:pt x="4311" y="1994"/>
                  </a:lnTo>
                  <a:lnTo>
                    <a:pt x="4317" y="1984"/>
                  </a:lnTo>
                  <a:lnTo>
                    <a:pt x="4323" y="1976"/>
                  </a:lnTo>
                  <a:lnTo>
                    <a:pt x="4329" y="1964"/>
                  </a:lnTo>
                  <a:lnTo>
                    <a:pt x="4334" y="1954"/>
                  </a:lnTo>
                  <a:lnTo>
                    <a:pt x="4339" y="1940"/>
                  </a:lnTo>
                  <a:lnTo>
                    <a:pt x="4344" y="1928"/>
                  </a:lnTo>
                  <a:lnTo>
                    <a:pt x="4348" y="1912"/>
                  </a:lnTo>
                  <a:lnTo>
                    <a:pt x="4356" y="1880"/>
                  </a:lnTo>
                  <a:lnTo>
                    <a:pt x="4360" y="1862"/>
                  </a:lnTo>
                  <a:lnTo>
                    <a:pt x="4363" y="1844"/>
                  </a:lnTo>
                  <a:lnTo>
                    <a:pt x="4369" y="1804"/>
                  </a:lnTo>
                  <a:lnTo>
                    <a:pt x="4371" y="1780"/>
                  </a:lnTo>
                  <a:lnTo>
                    <a:pt x="4373" y="1758"/>
                  </a:lnTo>
                  <a:lnTo>
                    <a:pt x="4377" y="1706"/>
                  </a:lnTo>
                  <a:lnTo>
                    <a:pt x="4379" y="1652"/>
                  </a:lnTo>
                  <a:lnTo>
                    <a:pt x="4380" y="1622"/>
                  </a:lnTo>
                  <a:lnTo>
                    <a:pt x="4381" y="1592"/>
                  </a:lnTo>
                  <a:lnTo>
                    <a:pt x="4381" y="1527"/>
                  </a:lnTo>
                  <a:lnTo>
                    <a:pt x="4381" y="1471"/>
                  </a:lnTo>
                  <a:lnTo>
                    <a:pt x="4380" y="1419"/>
                  </a:lnTo>
                  <a:lnTo>
                    <a:pt x="4379" y="1369"/>
                  </a:lnTo>
                  <a:lnTo>
                    <a:pt x="4378" y="1347"/>
                  </a:lnTo>
                  <a:lnTo>
                    <a:pt x="4377" y="1323"/>
                  </a:lnTo>
                  <a:lnTo>
                    <a:pt x="4374" y="1281"/>
                  </a:lnTo>
                  <a:lnTo>
                    <a:pt x="4370" y="1243"/>
                  </a:lnTo>
                  <a:lnTo>
                    <a:pt x="4366" y="1207"/>
                  </a:lnTo>
                  <a:lnTo>
                    <a:pt x="4361" y="1177"/>
                  </a:lnTo>
                  <a:close/>
                </a:path>
              </a:pathLst>
            </a:custGeom>
            <a:solidFill>
              <a:srgbClr val="00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16158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6D6508-BFD3-9ADB-0D98-5BC3D3D9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564904"/>
            <a:ext cx="4105225" cy="252028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641B-E01F-C316-B6CB-A429ACE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5229200"/>
            <a:ext cx="4105225" cy="6477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B4561E-8C3A-EE7A-0325-DDB6CDF66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2800" y="1268760"/>
            <a:ext cx="2448000" cy="777360"/>
            <a:chOff x="1249363" y="1887538"/>
            <a:chExt cx="9688513" cy="30765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81054F4-26B3-EF80-CB3E-99C865AC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83763" y="1887538"/>
              <a:ext cx="1154113" cy="1150938"/>
            </a:xfrm>
            <a:custGeom>
              <a:avLst/>
              <a:gdLst>
                <a:gd name="T0" fmla="*/ 419 w 727"/>
                <a:gd name="T1" fmla="*/ 10 h 1451"/>
                <a:gd name="T2" fmla="*/ 471 w 727"/>
                <a:gd name="T3" fmla="*/ 34 h 1451"/>
                <a:gd name="T4" fmla="*/ 536 w 727"/>
                <a:gd name="T5" fmla="*/ 88 h 1451"/>
                <a:gd name="T6" fmla="*/ 595 w 727"/>
                <a:gd name="T7" fmla="*/ 166 h 1451"/>
                <a:gd name="T8" fmla="*/ 644 w 727"/>
                <a:gd name="T9" fmla="*/ 264 h 1451"/>
                <a:gd name="T10" fmla="*/ 684 w 727"/>
                <a:gd name="T11" fmla="*/ 380 h 1451"/>
                <a:gd name="T12" fmla="*/ 711 w 727"/>
                <a:gd name="T13" fmla="*/ 509 h 1451"/>
                <a:gd name="T14" fmla="*/ 724 w 727"/>
                <a:gd name="T15" fmla="*/ 633 h 1451"/>
                <a:gd name="T16" fmla="*/ 727 w 727"/>
                <a:gd name="T17" fmla="*/ 763 h 1451"/>
                <a:gd name="T18" fmla="*/ 716 w 727"/>
                <a:gd name="T19" fmla="*/ 907 h 1451"/>
                <a:gd name="T20" fmla="*/ 699 w 727"/>
                <a:gd name="T21" fmla="*/ 1009 h 1451"/>
                <a:gd name="T22" fmla="*/ 665 w 727"/>
                <a:gd name="T23" fmla="*/ 1131 h 1451"/>
                <a:gd name="T24" fmla="*/ 621 w 727"/>
                <a:gd name="T25" fmla="*/ 1239 h 1451"/>
                <a:gd name="T26" fmla="*/ 567 w 727"/>
                <a:gd name="T27" fmla="*/ 1327 h 1451"/>
                <a:gd name="T28" fmla="*/ 505 w 727"/>
                <a:gd name="T29" fmla="*/ 1395 h 1451"/>
                <a:gd name="T30" fmla="*/ 437 w 727"/>
                <a:gd name="T31" fmla="*/ 1437 h 1451"/>
                <a:gd name="T32" fmla="*/ 382 w 727"/>
                <a:gd name="T33" fmla="*/ 1451 h 1451"/>
                <a:gd name="T34" fmla="*/ 308 w 727"/>
                <a:gd name="T35" fmla="*/ 1443 h 1451"/>
                <a:gd name="T36" fmla="*/ 256 w 727"/>
                <a:gd name="T37" fmla="*/ 1419 h 1451"/>
                <a:gd name="T38" fmla="*/ 190 w 727"/>
                <a:gd name="T39" fmla="*/ 1363 h 1451"/>
                <a:gd name="T40" fmla="*/ 132 w 727"/>
                <a:gd name="T41" fmla="*/ 1285 h 1451"/>
                <a:gd name="T42" fmla="*/ 82 w 727"/>
                <a:gd name="T43" fmla="*/ 1187 h 1451"/>
                <a:gd name="T44" fmla="*/ 43 w 727"/>
                <a:gd name="T45" fmla="*/ 1071 h 1451"/>
                <a:gd name="T46" fmla="*/ 16 w 727"/>
                <a:gd name="T47" fmla="*/ 941 h 1451"/>
                <a:gd name="T48" fmla="*/ 3 w 727"/>
                <a:gd name="T49" fmla="*/ 817 h 1451"/>
                <a:gd name="T50" fmla="*/ 0 w 727"/>
                <a:gd name="T51" fmla="*/ 689 h 1451"/>
                <a:gd name="T52" fmla="*/ 11 w 727"/>
                <a:gd name="T53" fmla="*/ 545 h 1451"/>
                <a:gd name="T54" fmla="*/ 28 w 727"/>
                <a:gd name="T55" fmla="*/ 444 h 1451"/>
                <a:gd name="T56" fmla="*/ 62 w 727"/>
                <a:gd name="T57" fmla="*/ 320 h 1451"/>
                <a:gd name="T58" fmla="*/ 106 w 727"/>
                <a:gd name="T59" fmla="*/ 214 h 1451"/>
                <a:gd name="T60" fmla="*/ 160 w 727"/>
                <a:gd name="T61" fmla="*/ 124 h 1451"/>
                <a:gd name="T62" fmla="*/ 222 w 727"/>
                <a:gd name="T63" fmla="*/ 58 h 1451"/>
                <a:gd name="T64" fmla="*/ 290 w 727"/>
                <a:gd name="T65" fmla="*/ 16 h 1451"/>
                <a:gd name="T66" fmla="*/ 345 w 727"/>
                <a:gd name="T67" fmla="*/ 2 h 1451"/>
                <a:gd name="T68" fmla="*/ 567 w 727"/>
                <a:gd name="T69" fmla="*/ 172 h 1451"/>
                <a:gd name="T70" fmla="*/ 403 w 727"/>
                <a:gd name="T71" fmla="*/ 172 h 1451"/>
                <a:gd name="T72" fmla="*/ 237 w 727"/>
                <a:gd name="T73" fmla="*/ 172 h 1451"/>
                <a:gd name="T74" fmla="*/ 288 w 727"/>
                <a:gd name="T75" fmla="*/ 969 h 1451"/>
                <a:gd name="T76" fmla="*/ 296 w 727"/>
                <a:gd name="T77" fmla="*/ 919 h 1451"/>
                <a:gd name="T78" fmla="*/ 312 w 727"/>
                <a:gd name="T79" fmla="*/ 879 h 1451"/>
                <a:gd name="T80" fmla="*/ 339 w 727"/>
                <a:gd name="T81" fmla="*/ 847 h 1451"/>
                <a:gd name="T82" fmla="*/ 363 w 727"/>
                <a:gd name="T83" fmla="*/ 839 h 1451"/>
                <a:gd name="T84" fmla="*/ 388 w 727"/>
                <a:gd name="T85" fmla="*/ 847 h 1451"/>
                <a:gd name="T86" fmla="*/ 407 w 727"/>
                <a:gd name="T87" fmla="*/ 867 h 1451"/>
                <a:gd name="T88" fmla="*/ 425 w 727"/>
                <a:gd name="T89" fmla="*/ 901 h 1451"/>
                <a:gd name="T90" fmla="*/ 436 w 727"/>
                <a:gd name="T91" fmla="*/ 947 h 1451"/>
                <a:gd name="T92" fmla="*/ 440 w 727"/>
                <a:gd name="T93" fmla="*/ 537 h 1451"/>
                <a:gd name="T94" fmla="*/ 434 w 727"/>
                <a:gd name="T95" fmla="*/ 597 h 1451"/>
                <a:gd name="T96" fmla="*/ 418 w 727"/>
                <a:gd name="T97" fmla="*/ 645 h 1451"/>
                <a:gd name="T98" fmla="*/ 393 w 727"/>
                <a:gd name="T99" fmla="*/ 677 h 1451"/>
                <a:gd name="T100" fmla="*/ 363 w 727"/>
                <a:gd name="T101" fmla="*/ 689 h 1451"/>
                <a:gd name="T102" fmla="*/ 334 w 727"/>
                <a:gd name="T103" fmla="*/ 677 h 1451"/>
                <a:gd name="T104" fmla="*/ 309 w 727"/>
                <a:gd name="T105" fmla="*/ 645 h 1451"/>
                <a:gd name="T106" fmla="*/ 293 w 727"/>
                <a:gd name="T107" fmla="*/ 597 h 1451"/>
                <a:gd name="T108" fmla="*/ 287 w 727"/>
                <a:gd name="T109" fmla="*/ 537 h 1451"/>
                <a:gd name="T110" fmla="*/ 293 w 727"/>
                <a:gd name="T111" fmla="*/ 478 h 1451"/>
                <a:gd name="T112" fmla="*/ 309 w 727"/>
                <a:gd name="T113" fmla="*/ 430 h 1451"/>
                <a:gd name="T114" fmla="*/ 334 w 727"/>
                <a:gd name="T115" fmla="*/ 396 h 1451"/>
                <a:gd name="T116" fmla="*/ 363 w 727"/>
                <a:gd name="T117" fmla="*/ 384 h 1451"/>
                <a:gd name="T118" fmla="*/ 393 w 727"/>
                <a:gd name="T119" fmla="*/ 396 h 1451"/>
                <a:gd name="T120" fmla="*/ 418 w 727"/>
                <a:gd name="T121" fmla="*/ 430 h 1451"/>
                <a:gd name="T122" fmla="*/ 434 w 727"/>
                <a:gd name="T123" fmla="*/ 478 h 1451"/>
                <a:gd name="T124" fmla="*/ 440 w 727"/>
                <a:gd name="T125" fmla="*/ 537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7" h="1451">
                  <a:moveTo>
                    <a:pt x="363" y="0"/>
                  </a:moveTo>
                  <a:lnTo>
                    <a:pt x="382" y="2"/>
                  </a:lnTo>
                  <a:lnTo>
                    <a:pt x="401" y="4"/>
                  </a:lnTo>
                  <a:lnTo>
                    <a:pt x="419" y="10"/>
                  </a:lnTo>
                  <a:lnTo>
                    <a:pt x="437" y="16"/>
                  </a:lnTo>
                  <a:lnTo>
                    <a:pt x="454" y="24"/>
                  </a:lnTo>
                  <a:lnTo>
                    <a:pt x="463" y="28"/>
                  </a:lnTo>
                  <a:lnTo>
                    <a:pt x="471" y="34"/>
                  </a:lnTo>
                  <a:lnTo>
                    <a:pt x="488" y="44"/>
                  </a:lnTo>
                  <a:lnTo>
                    <a:pt x="505" y="58"/>
                  </a:lnTo>
                  <a:lnTo>
                    <a:pt x="521" y="72"/>
                  </a:lnTo>
                  <a:lnTo>
                    <a:pt x="536" y="88"/>
                  </a:lnTo>
                  <a:lnTo>
                    <a:pt x="552" y="106"/>
                  </a:lnTo>
                  <a:lnTo>
                    <a:pt x="567" y="124"/>
                  </a:lnTo>
                  <a:lnTo>
                    <a:pt x="582" y="146"/>
                  </a:lnTo>
                  <a:lnTo>
                    <a:pt x="595" y="166"/>
                  </a:lnTo>
                  <a:lnTo>
                    <a:pt x="608" y="190"/>
                  </a:lnTo>
                  <a:lnTo>
                    <a:pt x="621" y="214"/>
                  </a:lnTo>
                  <a:lnTo>
                    <a:pt x="633" y="238"/>
                  </a:lnTo>
                  <a:lnTo>
                    <a:pt x="644" y="264"/>
                  </a:lnTo>
                  <a:lnTo>
                    <a:pt x="655" y="292"/>
                  </a:lnTo>
                  <a:lnTo>
                    <a:pt x="665" y="320"/>
                  </a:lnTo>
                  <a:lnTo>
                    <a:pt x="675" y="350"/>
                  </a:lnTo>
                  <a:lnTo>
                    <a:pt x="684" y="380"/>
                  </a:lnTo>
                  <a:lnTo>
                    <a:pt x="692" y="412"/>
                  </a:lnTo>
                  <a:lnTo>
                    <a:pt x="699" y="444"/>
                  </a:lnTo>
                  <a:lnTo>
                    <a:pt x="705" y="478"/>
                  </a:lnTo>
                  <a:lnTo>
                    <a:pt x="711" y="509"/>
                  </a:lnTo>
                  <a:lnTo>
                    <a:pt x="716" y="545"/>
                  </a:lnTo>
                  <a:lnTo>
                    <a:pt x="720" y="579"/>
                  </a:lnTo>
                  <a:lnTo>
                    <a:pt x="723" y="615"/>
                  </a:lnTo>
                  <a:lnTo>
                    <a:pt x="724" y="633"/>
                  </a:lnTo>
                  <a:lnTo>
                    <a:pt x="725" y="651"/>
                  </a:lnTo>
                  <a:lnTo>
                    <a:pt x="727" y="689"/>
                  </a:lnTo>
                  <a:lnTo>
                    <a:pt x="727" y="725"/>
                  </a:lnTo>
                  <a:lnTo>
                    <a:pt x="727" y="763"/>
                  </a:lnTo>
                  <a:lnTo>
                    <a:pt x="725" y="799"/>
                  </a:lnTo>
                  <a:lnTo>
                    <a:pt x="723" y="837"/>
                  </a:lnTo>
                  <a:lnTo>
                    <a:pt x="720" y="871"/>
                  </a:lnTo>
                  <a:lnTo>
                    <a:pt x="716" y="907"/>
                  </a:lnTo>
                  <a:lnTo>
                    <a:pt x="714" y="925"/>
                  </a:lnTo>
                  <a:lnTo>
                    <a:pt x="711" y="941"/>
                  </a:lnTo>
                  <a:lnTo>
                    <a:pt x="705" y="975"/>
                  </a:lnTo>
                  <a:lnTo>
                    <a:pt x="699" y="1009"/>
                  </a:lnTo>
                  <a:lnTo>
                    <a:pt x="692" y="1041"/>
                  </a:lnTo>
                  <a:lnTo>
                    <a:pt x="684" y="1071"/>
                  </a:lnTo>
                  <a:lnTo>
                    <a:pt x="675" y="1101"/>
                  </a:lnTo>
                  <a:lnTo>
                    <a:pt x="665" y="1131"/>
                  </a:lnTo>
                  <a:lnTo>
                    <a:pt x="655" y="1159"/>
                  </a:lnTo>
                  <a:lnTo>
                    <a:pt x="644" y="1187"/>
                  </a:lnTo>
                  <a:lnTo>
                    <a:pt x="633" y="1213"/>
                  </a:lnTo>
                  <a:lnTo>
                    <a:pt x="621" y="1239"/>
                  </a:lnTo>
                  <a:lnTo>
                    <a:pt x="608" y="1263"/>
                  </a:lnTo>
                  <a:lnTo>
                    <a:pt x="595" y="1285"/>
                  </a:lnTo>
                  <a:lnTo>
                    <a:pt x="582" y="1307"/>
                  </a:lnTo>
                  <a:lnTo>
                    <a:pt x="567" y="1327"/>
                  </a:lnTo>
                  <a:lnTo>
                    <a:pt x="552" y="1347"/>
                  </a:lnTo>
                  <a:lnTo>
                    <a:pt x="536" y="1363"/>
                  </a:lnTo>
                  <a:lnTo>
                    <a:pt x="521" y="1379"/>
                  </a:lnTo>
                  <a:lnTo>
                    <a:pt x="505" y="1395"/>
                  </a:lnTo>
                  <a:lnTo>
                    <a:pt x="488" y="1407"/>
                  </a:lnTo>
                  <a:lnTo>
                    <a:pt x="471" y="1419"/>
                  </a:lnTo>
                  <a:lnTo>
                    <a:pt x="454" y="1429"/>
                  </a:lnTo>
                  <a:lnTo>
                    <a:pt x="437" y="1437"/>
                  </a:lnTo>
                  <a:lnTo>
                    <a:pt x="419" y="1443"/>
                  </a:lnTo>
                  <a:lnTo>
                    <a:pt x="410" y="1445"/>
                  </a:lnTo>
                  <a:lnTo>
                    <a:pt x="401" y="1447"/>
                  </a:lnTo>
                  <a:lnTo>
                    <a:pt x="382" y="1451"/>
                  </a:lnTo>
                  <a:lnTo>
                    <a:pt x="363" y="1451"/>
                  </a:lnTo>
                  <a:lnTo>
                    <a:pt x="345" y="1451"/>
                  </a:lnTo>
                  <a:lnTo>
                    <a:pt x="326" y="1447"/>
                  </a:lnTo>
                  <a:lnTo>
                    <a:pt x="308" y="1443"/>
                  </a:lnTo>
                  <a:lnTo>
                    <a:pt x="290" y="1437"/>
                  </a:lnTo>
                  <a:lnTo>
                    <a:pt x="273" y="1429"/>
                  </a:lnTo>
                  <a:lnTo>
                    <a:pt x="264" y="1423"/>
                  </a:lnTo>
                  <a:lnTo>
                    <a:pt x="256" y="1419"/>
                  </a:lnTo>
                  <a:lnTo>
                    <a:pt x="239" y="1407"/>
                  </a:lnTo>
                  <a:lnTo>
                    <a:pt x="222" y="1395"/>
                  </a:lnTo>
                  <a:lnTo>
                    <a:pt x="205" y="1379"/>
                  </a:lnTo>
                  <a:lnTo>
                    <a:pt x="190" y="1363"/>
                  </a:lnTo>
                  <a:lnTo>
                    <a:pt x="174" y="1347"/>
                  </a:lnTo>
                  <a:lnTo>
                    <a:pt x="160" y="1327"/>
                  </a:lnTo>
                  <a:lnTo>
                    <a:pt x="145" y="1307"/>
                  </a:lnTo>
                  <a:lnTo>
                    <a:pt x="132" y="1285"/>
                  </a:lnTo>
                  <a:lnTo>
                    <a:pt x="118" y="1263"/>
                  </a:lnTo>
                  <a:lnTo>
                    <a:pt x="106" y="1239"/>
                  </a:lnTo>
                  <a:lnTo>
                    <a:pt x="94" y="1213"/>
                  </a:lnTo>
                  <a:lnTo>
                    <a:pt x="82" y="1187"/>
                  </a:lnTo>
                  <a:lnTo>
                    <a:pt x="72" y="1159"/>
                  </a:lnTo>
                  <a:lnTo>
                    <a:pt x="62" y="1131"/>
                  </a:lnTo>
                  <a:lnTo>
                    <a:pt x="52" y="1101"/>
                  </a:lnTo>
                  <a:lnTo>
                    <a:pt x="43" y="1071"/>
                  </a:lnTo>
                  <a:lnTo>
                    <a:pt x="35" y="1041"/>
                  </a:lnTo>
                  <a:lnTo>
                    <a:pt x="28" y="1009"/>
                  </a:lnTo>
                  <a:lnTo>
                    <a:pt x="22" y="975"/>
                  </a:lnTo>
                  <a:lnTo>
                    <a:pt x="16" y="941"/>
                  </a:lnTo>
                  <a:lnTo>
                    <a:pt x="11" y="907"/>
                  </a:lnTo>
                  <a:lnTo>
                    <a:pt x="7" y="871"/>
                  </a:lnTo>
                  <a:lnTo>
                    <a:pt x="4" y="837"/>
                  </a:lnTo>
                  <a:lnTo>
                    <a:pt x="3" y="817"/>
                  </a:lnTo>
                  <a:lnTo>
                    <a:pt x="2" y="799"/>
                  </a:lnTo>
                  <a:lnTo>
                    <a:pt x="0" y="763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2" y="651"/>
                  </a:lnTo>
                  <a:lnTo>
                    <a:pt x="4" y="615"/>
                  </a:lnTo>
                  <a:lnTo>
                    <a:pt x="7" y="579"/>
                  </a:lnTo>
                  <a:lnTo>
                    <a:pt x="11" y="545"/>
                  </a:lnTo>
                  <a:lnTo>
                    <a:pt x="13" y="527"/>
                  </a:lnTo>
                  <a:lnTo>
                    <a:pt x="16" y="509"/>
                  </a:lnTo>
                  <a:lnTo>
                    <a:pt x="22" y="478"/>
                  </a:lnTo>
                  <a:lnTo>
                    <a:pt x="28" y="444"/>
                  </a:lnTo>
                  <a:lnTo>
                    <a:pt x="35" y="412"/>
                  </a:lnTo>
                  <a:lnTo>
                    <a:pt x="43" y="380"/>
                  </a:lnTo>
                  <a:lnTo>
                    <a:pt x="52" y="350"/>
                  </a:lnTo>
                  <a:lnTo>
                    <a:pt x="62" y="320"/>
                  </a:lnTo>
                  <a:lnTo>
                    <a:pt x="72" y="292"/>
                  </a:lnTo>
                  <a:lnTo>
                    <a:pt x="82" y="264"/>
                  </a:lnTo>
                  <a:lnTo>
                    <a:pt x="94" y="238"/>
                  </a:lnTo>
                  <a:lnTo>
                    <a:pt x="106" y="214"/>
                  </a:lnTo>
                  <a:lnTo>
                    <a:pt x="118" y="190"/>
                  </a:lnTo>
                  <a:lnTo>
                    <a:pt x="132" y="166"/>
                  </a:lnTo>
                  <a:lnTo>
                    <a:pt x="145" y="146"/>
                  </a:lnTo>
                  <a:lnTo>
                    <a:pt x="160" y="124"/>
                  </a:lnTo>
                  <a:lnTo>
                    <a:pt x="174" y="106"/>
                  </a:lnTo>
                  <a:lnTo>
                    <a:pt x="190" y="88"/>
                  </a:lnTo>
                  <a:lnTo>
                    <a:pt x="205" y="72"/>
                  </a:lnTo>
                  <a:lnTo>
                    <a:pt x="222" y="58"/>
                  </a:lnTo>
                  <a:lnTo>
                    <a:pt x="239" y="44"/>
                  </a:lnTo>
                  <a:lnTo>
                    <a:pt x="256" y="34"/>
                  </a:lnTo>
                  <a:lnTo>
                    <a:pt x="273" y="24"/>
                  </a:lnTo>
                  <a:lnTo>
                    <a:pt x="290" y="16"/>
                  </a:lnTo>
                  <a:lnTo>
                    <a:pt x="308" y="10"/>
                  </a:lnTo>
                  <a:lnTo>
                    <a:pt x="317" y="6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63" y="0"/>
                  </a:lnTo>
                  <a:close/>
                  <a:moveTo>
                    <a:pt x="450" y="1209"/>
                  </a:moveTo>
                  <a:lnTo>
                    <a:pt x="615" y="1209"/>
                  </a:lnTo>
                  <a:lnTo>
                    <a:pt x="567" y="172"/>
                  </a:lnTo>
                  <a:lnTo>
                    <a:pt x="490" y="172"/>
                  </a:lnTo>
                  <a:lnTo>
                    <a:pt x="490" y="236"/>
                  </a:lnTo>
                  <a:lnTo>
                    <a:pt x="403" y="236"/>
                  </a:lnTo>
                  <a:lnTo>
                    <a:pt x="403" y="172"/>
                  </a:lnTo>
                  <a:lnTo>
                    <a:pt x="324" y="172"/>
                  </a:lnTo>
                  <a:lnTo>
                    <a:pt x="324" y="236"/>
                  </a:lnTo>
                  <a:lnTo>
                    <a:pt x="237" y="236"/>
                  </a:lnTo>
                  <a:lnTo>
                    <a:pt x="237" y="172"/>
                  </a:lnTo>
                  <a:lnTo>
                    <a:pt x="160" y="172"/>
                  </a:lnTo>
                  <a:lnTo>
                    <a:pt x="111" y="1207"/>
                  </a:lnTo>
                  <a:lnTo>
                    <a:pt x="277" y="1207"/>
                  </a:lnTo>
                  <a:lnTo>
                    <a:pt x="288" y="969"/>
                  </a:lnTo>
                  <a:lnTo>
                    <a:pt x="289" y="957"/>
                  </a:lnTo>
                  <a:lnTo>
                    <a:pt x="291" y="947"/>
                  </a:lnTo>
                  <a:lnTo>
                    <a:pt x="294" y="929"/>
                  </a:lnTo>
                  <a:lnTo>
                    <a:pt x="296" y="919"/>
                  </a:lnTo>
                  <a:lnTo>
                    <a:pt x="299" y="911"/>
                  </a:lnTo>
                  <a:lnTo>
                    <a:pt x="302" y="901"/>
                  </a:lnTo>
                  <a:lnTo>
                    <a:pt x="305" y="893"/>
                  </a:lnTo>
                  <a:lnTo>
                    <a:pt x="312" y="879"/>
                  </a:lnTo>
                  <a:lnTo>
                    <a:pt x="320" y="867"/>
                  </a:lnTo>
                  <a:lnTo>
                    <a:pt x="324" y="861"/>
                  </a:lnTo>
                  <a:lnTo>
                    <a:pt x="329" y="855"/>
                  </a:lnTo>
                  <a:lnTo>
                    <a:pt x="339" y="847"/>
                  </a:lnTo>
                  <a:lnTo>
                    <a:pt x="342" y="845"/>
                  </a:lnTo>
                  <a:lnTo>
                    <a:pt x="348" y="843"/>
                  </a:lnTo>
                  <a:lnTo>
                    <a:pt x="355" y="841"/>
                  </a:lnTo>
                  <a:lnTo>
                    <a:pt x="363" y="839"/>
                  </a:lnTo>
                  <a:lnTo>
                    <a:pt x="372" y="841"/>
                  </a:lnTo>
                  <a:lnTo>
                    <a:pt x="379" y="843"/>
                  </a:lnTo>
                  <a:lnTo>
                    <a:pt x="385" y="845"/>
                  </a:lnTo>
                  <a:lnTo>
                    <a:pt x="388" y="847"/>
                  </a:lnTo>
                  <a:lnTo>
                    <a:pt x="393" y="851"/>
                  </a:lnTo>
                  <a:lnTo>
                    <a:pt x="398" y="855"/>
                  </a:lnTo>
                  <a:lnTo>
                    <a:pt x="402" y="861"/>
                  </a:lnTo>
                  <a:lnTo>
                    <a:pt x="407" y="867"/>
                  </a:lnTo>
                  <a:lnTo>
                    <a:pt x="411" y="873"/>
                  </a:lnTo>
                  <a:lnTo>
                    <a:pt x="415" y="879"/>
                  </a:lnTo>
                  <a:lnTo>
                    <a:pt x="422" y="893"/>
                  </a:lnTo>
                  <a:lnTo>
                    <a:pt x="425" y="901"/>
                  </a:lnTo>
                  <a:lnTo>
                    <a:pt x="428" y="911"/>
                  </a:lnTo>
                  <a:lnTo>
                    <a:pt x="433" y="929"/>
                  </a:lnTo>
                  <a:lnTo>
                    <a:pt x="435" y="937"/>
                  </a:lnTo>
                  <a:lnTo>
                    <a:pt x="436" y="947"/>
                  </a:lnTo>
                  <a:lnTo>
                    <a:pt x="438" y="957"/>
                  </a:lnTo>
                  <a:lnTo>
                    <a:pt x="439" y="969"/>
                  </a:lnTo>
                  <a:lnTo>
                    <a:pt x="450" y="1209"/>
                  </a:lnTo>
                  <a:close/>
                  <a:moveTo>
                    <a:pt x="440" y="537"/>
                  </a:moveTo>
                  <a:lnTo>
                    <a:pt x="440" y="553"/>
                  </a:lnTo>
                  <a:lnTo>
                    <a:pt x="438" y="567"/>
                  </a:lnTo>
                  <a:lnTo>
                    <a:pt x="437" y="581"/>
                  </a:lnTo>
                  <a:lnTo>
                    <a:pt x="434" y="597"/>
                  </a:lnTo>
                  <a:lnTo>
                    <a:pt x="431" y="609"/>
                  </a:lnTo>
                  <a:lnTo>
                    <a:pt x="427" y="623"/>
                  </a:lnTo>
                  <a:lnTo>
                    <a:pt x="423" y="633"/>
                  </a:lnTo>
                  <a:lnTo>
                    <a:pt x="418" y="645"/>
                  </a:lnTo>
                  <a:lnTo>
                    <a:pt x="412" y="655"/>
                  </a:lnTo>
                  <a:lnTo>
                    <a:pt x="406" y="663"/>
                  </a:lnTo>
                  <a:lnTo>
                    <a:pt x="400" y="671"/>
                  </a:lnTo>
                  <a:lnTo>
                    <a:pt x="393" y="677"/>
                  </a:lnTo>
                  <a:lnTo>
                    <a:pt x="386" y="683"/>
                  </a:lnTo>
                  <a:lnTo>
                    <a:pt x="379" y="687"/>
                  </a:lnTo>
                  <a:lnTo>
                    <a:pt x="371" y="689"/>
                  </a:lnTo>
                  <a:lnTo>
                    <a:pt x="363" y="689"/>
                  </a:lnTo>
                  <a:lnTo>
                    <a:pt x="356" y="689"/>
                  </a:lnTo>
                  <a:lnTo>
                    <a:pt x="348" y="687"/>
                  </a:lnTo>
                  <a:lnTo>
                    <a:pt x="341" y="683"/>
                  </a:lnTo>
                  <a:lnTo>
                    <a:pt x="334" y="677"/>
                  </a:lnTo>
                  <a:lnTo>
                    <a:pt x="327" y="671"/>
                  </a:lnTo>
                  <a:lnTo>
                    <a:pt x="321" y="663"/>
                  </a:lnTo>
                  <a:lnTo>
                    <a:pt x="315" y="655"/>
                  </a:lnTo>
                  <a:lnTo>
                    <a:pt x="309" y="645"/>
                  </a:lnTo>
                  <a:lnTo>
                    <a:pt x="304" y="633"/>
                  </a:lnTo>
                  <a:lnTo>
                    <a:pt x="300" y="623"/>
                  </a:lnTo>
                  <a:lnTo>
                    <a:pt x="296" y="609"/>
                  </a:lnTo>
                  <a:lnTo>
                    <a:pt x="293" y="597"/>
                  </a:lnTo>
                  <a:lnTo>
                    <a:pt x="290" y="581"/>
                  </a:lnTo>
                  <a:lnTo>
                    <a:pt x="288" y="567"/>
                  </a:lnTo>
                  <a:lnTo>
                    <a:pt x="287" y="553"/>
                  </a:lnTo>
                  <a:lnTo>
                    <a:pt x="287" y="537"/>
                  </a:lnTo>
                  <a:lnTo>
                    <a:pt x="287" y="521"/>
                  </a:lnTo>
                  <a:lnTo>
                    <a:pt x="288" y="505"/>
                  </a:lnTo>
                  <a:lnTo>
                    <a:pt x="290" y="492"/>
                  </a:lnTo>
                  <a:lnTo>
                    <a:pt x="293" y="478"/>
                  </a:lnTo>
                  <a:lnTo>
                    <a:pt x="296" y="464"/>
                  </a:lnTo>
                  <a:lnTo>
                    <a:pt x="300" y="452"/>
                  </a:lnTo>
                  <a:lnTo>
                    <a:pt x="304" y="440"/>
                  </a:lnTo>
                  <a:lnTo>
                    <a:pt x="309" y="430"/>
                  </a:lnTo>
                  <a:lnTo>
                    <a:pt x="315" y="420"/>
                  </a:lnTo>
                  <a:lnTo>
                    <a:pt x="321" y="410"/>
                  </a:lnTo>
                  <a:lnTo>
                    <a:pt x="327" y="402"/>
                  </a:lnTo>
                  <a:lnTo>
                    <a:pt x="334" y="396"/>
                  </a:lnTo>
                  <a:lnTo>
                    <a:pt x="341" y="392"/>
                  </a:lnTo>
                  <a:lnTo>
                    <a:pt x="348" y="388"/>
                  </a:lnTo>
                  <a:lnTo>
                    <a:pt x="356" y="386"/>
                  </a:lnTo>
                  <a:lnTo>
                    <a:pt x="363" y="384"/>
                  </a:lnTo>
                  <a:lnTo>
                    <a:pt x="371" y="386"/>
                  </a:lnTo>
                  <a:lnTo>
                    <a:pt x="379" y="388"/>
                  </a:lnTo>
                  <a:lnTo>
                    <a:pt x="386" y="392"/>
                  </a:lnTo>
                  <a:lnTo>
                    <a:pt x="393" y="396"/>
                  </a:lnTo>
                  <a:lnTo>
                    <a:pt x="400" y="402"/>
                  </a:lnTo>
                  <a:lnTo>
                    <a:pt x="406" y="410"/>
                  </a:lnTo>
                  <a:lnTo>
                    <a:pt x="412" y="420"/>
                  </a:lnTo>
                  <a:lnTo>
                    <a:pt x="418" y="430"/>
                  </a:lnTo>
                  <a:lnTo>
                    <a:pt x="423" y="440"/>
                  </a:lnTo>
                  <a:lnTo>
                    <a:pt x="427" y="452"/>
                  </a:lnTo>
                  <a:lnTo>
                    <a:pt x="431" y="464"/>
                  </a:lnTo>
                  <a:lnTo>
                    <a:pt x="434" y="478"/>
                  </a:lnTo>
                  <a:lnTo>
                    <a:pt x="437" y="492"/>
                  </a:lnTo>
                  <a:lnTo>
                    <a:pt x="438" y="505"/>
                  </a:lnTo>
                  <a:lnTo>
                    <a:pt x="440" y="521"/>
                  </a:lnTo>
                  <a:lnTo>
                    <a:pt x="440" y="537"/>
                  </a:lnTo>
                  <a:close/>
                </a:path>
              </a:pathLst>
            </a:custGeom>
            <a:solidFill>
              <a:srgbClr val="FDB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C8BE9D-D152-136D-1030-1B73A686EC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9363" y="2581276"/>
              <a:ext cx="8605838" cy="2382838"/>
            </a:xfrm>
            <a:custGeom>
              <a:avLst/>
              <a:gdLst>
                <a:gd name="T0" fmla="*/ 4959 w 5421"/>
                <a:gd name="T1" fmla="*/ 1720 h 3003"/>
                <a:gd name="T2" fmla="*/ 4948 w 5421"/>
                <a:gd name="T3" fmla="*/ 1964 h 3003"/>
                <a:gd name="T4" fmla="*/ 5060 w 5421"/>
                <a:gd name="T5" fmla="*/ 2070 h 3003"/>
                <a:gd name="T6" fmla="*/ 5260 w 5421"/>
                <a:gd name="T7" fmla="*/ 2346 h 3003"/>
                <a:gd name="T8" fmla="*/ 5081 w 5421"/>
                <a:gd name="T9" fmla="*/ 2358 h 3003"/>
                <a:gd name="T10" fmla="*/ 4860 w 5421"/>
                <a:gd name="T11" fmla="*/ 2340 h 3003"/>
                <a:gd name="T12" fmla="*/ 4727 w 5421"/>
                <a:gd name="T13" fmla="*/ 2048 h 3003"/>
                <a:gd name="T14" fmla="*/ 4763 w 5421"/>
                <a:gd name="T15" fmla="*/ 1572 h 3003"/>
                <a:gd name="T16" fmla="*/ 4990 w 5421"/>
                <a:gd name="T17" fmla="*/ 1353 h 3003"/>
                <a:gd name="T18" fmla="*/ 5136 w 5421"/>
                <a:gd name="T19" fmla="*/ 1127 h 3003"/>
                <a:gd name="T20" fmla="*/ 4974 w 5421"/>
                <a:gd name="T21" fmla="*/ 1071 h 3003"/>
                <a:gd name="T22" fmla="*/ 4863 w 5421"/>
                <a:gd name="T23" fmla="*/ 795 h 3003"/>
                <a:gd name="T24" fmla="*/ 5193 w 5421"/>
                <a:gd name="T25" fmla="*/ 731 h 3003"/>
                <a:gd name="T26" fmla="*/ 5337 w 5421"/>
                <a:gd name="T27" fmla="*/ 979 h 3003"/>
                <a:gd name="T28" fmla="*/ 5357 w 5421"/>
                <a:gd name="T29" fmla="*/ 1998 h 3003"/>
                <a:gd name="T30" fmla="*/ 2908 w 5421"/>
                <a:gd name="T31" fmla="*/ 2981 h 3003"/>
                <a:gd name="T32" fmla="*/ 1062 w 5421"/>
                <a:gd name="T33" fmla="*/ 1690 h 3003"/>
                <a:gd name="T34" fmla="*/ 1129 w 5421"/>
                <a:gd name="T35" fmla="*/ 2016 h 3003"/>
                <a:gd name="T36" fmla="*/ 1296 w 5421"/>
                <a:gd name="T37" fmla="*/ 2058 h 3003"/>
                <a:gd name="T38" fmla="*/ 1425 w 5421"/>
                <a:gd name="T39" fmla="*/ 2280 h 3003"/>
                <a:gd name="T40" fmla="*/ 1093 w 5421"/>
                <a:gd name="T41" fmla="*/ 2350 h 3003"/>
                <a:gd name="T42" fmla="*/ 896 w 5421"/>
                <a:gd name="T43" fmla="*/ 2042 h 3003"/>
                <a:gd name="T44" fmla="*/ 839 w 5421"/>
                <a:gd name="T45" fmla="*/ 1413 h 3003"/>
                <a:gd name="T46" fmla="*/ 974 w 5421"/>
                <a:gd name="T47" fmla="*/ 859 h 3003"/>
                <a:gd name="T48" fmla="*/ 1221 w 5421"/>
                <a:gd name="T49" fmla="*/ 723 h 3003"/>
                <a:gd name="T50" fmla="*/ 1441 w 5421"/>
                <a:gd name="T51" fmla="*/ 947 h 3003"/>
                <a:gd name="T52" fmla="*/ 1521 w 5421"/>
                <a:gd name="T53" fmla="*/ 1676 h 3003"/>
                <a:gd name="T54" fmla="*/ 1254 w 5421"/>
                <a:gd name="T55" fmla="*/ 1061 h 3003"/>
                <a:gd name="T56" fmla="*/ 1125 w 5421"/>
                <a:gd name="T57" fmla="*/ 1059 h 3003"/>
                <a:gd name="T58" fmla="*/ 1065 w 5421"/>
                <a:gd name="T59" fmla="*/ 1373 h 3003"/>
                <a:gd name="T60" fmla="*/ 1734 w 5421"/>
                <a:gd name="T61" fmla="*/ 2288 h 3003"/>
                <a:gd name="T62" fmla="*/ 1670 w 5421"/>
                <a:gd name="T63" fmla="*/ 1880 h 3003"/>
                <a:gd name="T64" fmla="*/ 1883 w 5421"/>
                <a:gd name="T65" fmla="*/ 382 h 3003"/>
                <a:gd name="T66" fmla="*/ 1926 w 5421"/>
                <a:gd name="T67" fmla="*/ 2090 h 3003"/>
                <a:gd name="T68" fmla="*/ 2638 w 5421"/>
                <a:gd name="T69" fmla="*/ 2420 h 3003"/>
                <a:gd name="T70" fmla="*/ 2462 w 5421"/>
                <a:gd name="T71" fmla="*/ 2332 h 3003"/>
                <a:gd name="T72" fmla="*/ 2241 w 5421"/>
                <a:gd name="T73" fmla="*/ 2386 h 3003"/>
                <a:gd name="T74" fmla="*/ 2072 w 5421"/>
                <a:gd name="T75" fmla="*/ 2158 h 3003"/>
                <a:gd name="T76" fmla="*/ 2063 w 5421"/>
                <a:gd name="T77" fmla="*/ 1688 h 3003"/>
                <a:gd name="T78" fmla="*/ 2243 w 5421"/>
                <a:gd name="T79" fmla="*/ 1401 h 3003"/>
                <a:gd name="T80" fmla="*/ 2472 w 5421"/>
                <a:gd name="T81" fmla="*/ 1235 h 3003"/>
                <a:gd name="T82" fmla="*/ 2354 w 5421"/>
                <a:gd name="T83" fmla="*/ 1063 h 3003"/>
                <a:gd name="T84" fmla="*/ 2106 w 5421"/>
                <a:gd name="T85" fmla="*/ 891 h 3003"/>
                <a:gd name="T86" fmla="*/ 2432 w 5421"/>
                <a:gd name="T87" fmla="*/ 721 h 3003"/>
                <a:gd name="T88" fmla="*/ 2646 w 5421"/>
                <a:gd name="T89" fmla="*/ 919 h 3003"/>
                <a:gd name="T90" fmla="*/ 2675 w 5421"/>
                <a:gd name="T91" fmla="*/ 1926 h 3003"/>
                <a:gd name="T92" fmla="*/ 2460 w 5421"/>
                <a:gd name="T93" fmla="*/ 1646 h 3003"/>
                <a:gd name="T94" fmla="*/ 2283 w 5421"/>
                <a:gd name="T95" fmla="*/ 1748 h 3003"/>
                <a:gd name="T96" fmla="*/ 2277 w 5421"/>
                <a:gd name="T97" fmla="*/ 1990 h 3003"/>
                <a:gd name="T98" fmla="*/ 2401 w 5421"/>
                <a:gd name="T99" fmla="*/ 2078 h 3003"/>
                <a:gd name="T100" fmla="*/ 3475 w 5421"/>
                <a:gd name="T101" fmla="*/ 1365 h 3003"/>
                <a:gd name="T102" fmla="*/ 4390 w 5421"/>
                <a:gd name="T103" fmla="*/ 2320 h 3003"/>
                <a:gd name="T104" fmla="*/ 4155 w 5421"/>
                <a:gd name="T105" fmla="*/ 2308 h 3003"/>
                <a:gd name="T106" fmla="*/ 3918 w 5421"/>
                <a:gd name="T107" fmla="*/ 901 h 3003"/>
                <a:gd name="T108" fmla="*/ 4188 w 5421"/>
                <a:gd name="T109" fmla="*/ 747 h 3003"/>
                <a:gd name="T110" fmla="*/ 4407 w 5421"/>
                <a:gd name="T111" fmla="*/ 745 h 3003"/>
                <a:gd name="T112" fmla="*/ 4550 w 5421"/>
                <a:gd name="T113" fmla="*/ 991 h 3003"/>
                <a:gd name="T114" fmla="*/ 4606 w 5421"/>
                <a:gd name="T115" fmla="*/ 1660 h 3003"/>
                <a:gd name="T116" fmla="*/ 4358 w 5421"/>
                <a:gd name="T117" fmla="*/ 1161 h 3003"/>
                <a:gd name="T118" fmla="*/ 4243 w 5421"/>
                <a:gd name="T119" fmla="*/ 1045 h 3003"/>
                <a:gd name="T120" fmla="*/ 4175 w 5421"/>
                <a:gd name="T121" fmla="*/ 1998 h 3003"/>
                <a:gd name="T122" fmla="*/ 4323 w 5421"/>
                <a:gd name="T123" fmla="*/ 1976 h 3003"/>
                <a:gd name="T124" fmla="*/ 4381 w 5421"/>
                <a:gd name="T125" fmla="*/ 1471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1" h="3003">
                  <a:moveTo>
                    <a:pt x="5133" y="1628"/>
                  </a:moveTo>
                  <a:lnTo>
                    <a:pt x="5108" y="1628"/>
                  </a:lnTo>
                  <a:lnTo>
                    <a:pt x="5084" y="1630"/>
                  </a:lnTo>
                  <a:lnTo>
                    <a:pt x="5062" y="1634"/>
                  </a:lnTo>
                  <a:lnTo>
                    <a:pt x="5042" y="1640"/>
                  </a:lnTo>
                  <a:lnTo>
                    <a:pt x="5033" y="1642"/>
                  </a:lnTo>
                  <a:lnTo>
                    <a:pt x="5025" y="1646"/>
                  </a:lnTo>
                  <a:lnTo>
                    <a:pt x="5009" y="1654"/>
                  </a:lnTo>
                  <a:lnTo>
                    <a:pt x="5002" y="1660"/>
                  </a:lnTo>
                  <a:lnTo>
                    <a:pt x="4995" y="1666"/>
                  </a:lnTo>
                  <a:lnTo>
                    <a:pt x="4989" y="1672"/>
                  </a:lnTo>
                  <a:lnTo>
                    <a:pt x="4983" y="1678"/>
                  </a:lnTo>
                  <a:lnTo>
                    <a:pt x="4977" y="1686"/>
                  </a:lnTo>
                  <a:lnTo>
                    <a:pt x="4972" y="1694"/>
                  </a:lnTo>
                  <a:lnTo>
                    <a:pt x="4967" y="1702"/>
                  </a:lnTo>
                  <a:lnTo>
                    <a:pt x="4963" y="1710"/>
                  </a:lnTo>
                  <a:lnTo>
                    <a:pt x="4959" y="1720"/>
                  </a:lnTo>
                  <a:lnTo>
                    <a:pt x="4956" y="1730"/>
                  </a:lnTo>
                  <a:lnTo>
                    <a:pt x="4953" y="1740"/>
                  </a:lnTo>
                  <a:lnTo>
                    <a:pt x="4950" y="1752"/>
                  </a:lnTo>
                  <a:lnTo>
                    <a:pt x="4947" y="1764"/>
                  </a:lnTo>
                  <a:lnTo>
                    <a:pt x="4945" y="1778"/>
                  </a:lnTo>
                  <a:lnTo>
                    <a:pt x="4944" y="1790"/>
                  </a:lnTo>
                  <a:lnTo>
                    <a:pt x="4942" y="1806"/>
                  </a:lnTo>
                  <a:lnTo>
                    <a:pt x="4941" y="1820"/>
                  </a:lnTo>
                  <a:lnTo>
                    <a:pt x="4940" y="1836"/>
                  </a:lnTo>
                  <a:lnTo>
                    <a:pt x="4940" y="1852"/>
                  </a:lnTo>
                  <a:lnTo>
                    <a:pt x="4940" y="1870"/>
                  </a:lnTo>
                  <a:lnTo>
                    <a:pt x="4940" y="1892"/>
                  </a:lnTo>
                  <a:lnTo>
                    <a:pt x="4942" y="1914"/>
                  </a:lnTo>
                  <a:lnTo>
                    <a:pt x="4943" y="1924"/>
                  </a:lnTo>
                  <a:lnTo>
                    <a:pt x="4944" y="1936"/>
                  </a:lnTo>
                  <a:lnTo>
                    <a:pt x="4947" y="1954"/>
                  </a:lnTo>
                  <a:lnTo>
                    <a:pt x="4948" y="1964"/>
                  </a:lnTo>
                  <a:lnTo>
                    <a:pt x="4950" y="1972"/>
                  </a:lnTo>
                  <a:lnTo>
                    <a:pt x="4953" y="1982"/>
                  </a:lnTo>
                  <a:lnTo>
                    <a:pt x="4955" y="1990"/>
                  </a:lnTo>
                  <a:lnTo>
                    <a:pt x="4960" y="2006"/>
                  </a:lnTo>
                  <a:lnTo>
                    <a:pt x="4966" y="2020"/>
                  </a:lnTo>
                  <a:lnTo>
                    <a:pt x="4972" y="2034"/>
                  </a:lnTo>
                  <a:lnTo>
                    <a:pt x="4979" y="2044"/>
                  </a:lnTo>
                  <a:lnTo>
                    <a:pt x="4987" y="2054"/>
                  </a:lnTo>
                  <a:lnTo>
                    <a:pt x="4995" y="2062"/>
                  </a:lnTo>
                  <a:lnTo>
                    <a:pt x="5003" y="2070"/>
                  </a:lnTo>
                  <a:lnTo>
                    <a:pt x="5012" y="2074"/>
                  </a:lnTo>
                  <a:lnTo>
                    <a:pt x="5022" y="2076"/>
                  </a:lnTo>
                  <a:lnTo>
                    <a:pt x="5031" y="2078"/>
                  </a:lnTo>
                  <a:lnTo>
                    <a:pt x="5038" y="2078"/>
                  </a:lnTo>
                  <a:lnTo>
                    <a:pt x="5046" y="2076"/>
                  </a:lnTo>
                  <a:lnTo>
                    <a:pt x="5053" y="2074"/>
                  </a:lnTo>
                  <a:lnTo>
                    <a:pt x="5060" y="2070"/>
                  </a:lnTo>
                  <a:lnTo>
                    <a:pt x="5074" y="2062"/>
                  </a:lnTo>
                  <a:lnTo>
                    <a:pt x="5081" y="2056"/>
                  </a:lnTo>
                  <a:lnTo>
                    <a:pt x="5088" y="2048"/>
                  </a:lnTo>
                  <a:lnTo>
                    <a:pt x="5095" y="2042"/>
                  </a:lnTo>
                  <a:lnTo>
                    <a:pt x="5102" y="2034"/>
                  </a:lnTo>
                  <a:lnTo>
                    <a:pt x="5109" y="2024"/>
                  </a:lnTo>
                  <a:lnTo>
                    <a:pt x="5115" y="2014"/>
                  </a:lnTo>
                  <a:lnTo>
                    <a:pt x="5121" y="2004"/>
                  </a:lnTo>
                  <a:lnTo>
                    <a:pt x="5128" y="1994"/>
                  </a:lnTo>
                  <a:lnTo>
                    <a:pt x="5140" y="1970"/>
                  </a:lnTo>
                  <a:lnTo>
                    <a:pt x="5143" y="1628"/>
                  </a:lnTo>
                  <a:lnTo>
                    <a:pt x="5133" y="1628"/>
                  </a:lnTo>
                  <a:close/>
                  <a:moveTo>
                    <a:pt x="5311" y="2404"/>
                  </a:moveTo>
                  <a:lnTo>
                    <a:pt x="5302" y="2396"/>
                  </a:lnTo>
                  <a:lnTo>
                    <a:pt x="5293" y="2386"/>
                  </a:lnTo>
                  <a:lnTo>
                    <a:pt x="5276" y="2368"/>
                  </a:lnTo>
                  <a:lnTo>
                    <a:pt x="5260" y="2346"/>
                  </a:lnTo>
                  <a:lnTo>
                    <a:pt x="5244" y="2322"/>
                  </a:lnTo>
                  <a:lnTo>
                    <a:pt x="5237" y="2310"/>
                  </a:lnTo>
                  <a:lnTo>
                    <a:pt x="5230" y="2296"/>
                  </a:lnTo>
                  <a:lnTo>
                    <a:pt x="5218" y="2270"/>
                  </a:lnTo>
                  <a:lnTo>
                    <a:pt x="5207" y="2240"/>
                  </a:lnTo>
                  <a:lnTo>
                    <a:pt x="5203" y="2226"/>
                  </a:lnTo>
                  <a:lnTo>
                    <a:pt x="5199" y="2210"/>
                  </a:lnTo>
                  <a:lnTo>
                    <a:pt x="5187" y="2234"/>
                  </a:lnTo>
                  <a:lnTo>
                    <a:pt x="5175" y="2256"/>
                  </a:lnTo>
                  <a:lnTo>
                    <a:pt x="5162" y="2276"/>
                  </a:lnTo>
                  <a:lnTo>
                    <a:pt x="5151" y="2294"/>
                  </a:lnTo>
                  <a:lnTo>
                    <a:pt x="5143" y="2304"/>
                  </a:lnTo>
                  <a:lnTo>
                    <a:pt x="5135" y="2314"/>
                  </a:lnTo>
                  <a:lnTo>
                    <a:pt x="5118" y="2332"/>
                  </a:lnTo>
                  <a:lnTo>
                    <a:pt x="5109" y="2340"/>
                  </a:lnTo>
                  <a:lnTo>
                    <a:pt x="5100" y="2346"/>
                  </a:lnTo>
                  <a:lnTo>
                    <a:pt x="5081" y="2358"/>
                  </a:lnTo>
                  <a:lnTo>
                    <a:pt x="5070" y="2364"/>
                  </a:lnTo>
                  <a:lnTo>
                    <a:pt x="5060" y="2368"/>
                  </a:lnTo>
                  <a:lnTo>
                    <a:pt x="5049" y="2372"/>
                  </a:lnTo>
                  <a:lnTo>
                    <a:pt x="5038" y="2376"/>
                  </a:lnTo>
                  <a:lnTo>
                    <a:pt x="5026" y="2378"/>
                  </a:lnTo>
                  <a:lnTo>
                    <a:pt x="5015" y="2380"/>
                  </a:lnTo>
                  <a:lnTo>
                    <a:pt x="5003" y="2380"/>
                  </a:lnTo>
                  <a:lnTo>
                    <a:pt x="4991" y="2382"/>
                  </a:lnTo>
                  <a:lnTo>
                    <a:pt x="4975" y="2380"/>
                  </a:lnTo>
                  <a:lnTo>
                    <a:pt x="4959" y="2380"/>
                  </a:lnTo>
                  <a:lnTo>
                    <a:pt x="4943" y="2376"/>
                  </a:lnTo>
                  <a:lnTo>
                    <a:pt x="4928" y="2372"/>
                  </a:lnTo>
                  <a:lnTo>
                    <a:pt x="4913" y="2368"/>
                  </a:lnTo>
                  <a:lnTo>
                    <a:pt x="4899" y="2362"/>
                  </a:lnTo>
                  <a:lnTo>
                    <a:pt x="4886" y="2356"/>
                  </a:lnTo>
                  <a:lnTo>
                    <a:pt x="4873" y="2348"/>
                  </a:lnTo>
                  <a:lnTo>
                    <a:pt x="4860" y="2340"/>
                  </a:lnTo>
                  <a:lnTo>
                    <a:pt x="4848" y="2330"/>
                  </a:lnTo>
                  <a:lnTo>
                    <a:pt x="4837" y="2320"/>
                  </a:lnTo>
                  <a:lnTo>
                    <a:pt x="4826" y="2308"/>
                  </a:lnTo>
                  <a:lnTo>
                    <a:pt x="4816" y="2296"/>
                  </a:lnTo>
                  <a:lnTo>
                    <a:pt x="4806" y="2282"/>
                  </a:lnTo>
                  <a:lnTo>
                    <a:pt x="4796" y="2268"/>
                  </a:lnTo>
                  <a:lnTo>
                    <a:pt x="4787" y="2252"/>
                  </a:lnTo>
                  <a:lnTo>
                    <a:pt x="4779" y="2236"/>
                  </a:lnTo>
                  <a:lnTo>
                    <a:pt x="4771" y="2218"/>
                  </a:lnTo>
                  <a:lnTo>
                    <a:pt x="4764" y="2200"/>
                  </a:lnTo>
                  <a:lnTo>
                    <a:pt x="4757" y="2182"/>
                  </a:lnTo>
                  <a:lnTo>
                    <a:pt x="4751" y="2162"/>
                  </a:lnTo>
                  <a:lnTo>
                    <a:pt x="4745" y="2140"/>
                  </a:lnTo>
                  <a:lnTo>
                    <a:pt x="4740" y="2118"/>
                  </a:lnTo>
                  <a:lnTo>
                    <a:pt x="4735" y="2096"/>
                  </a:lnTo>
                  <a:lnTo>
                    <a:pt x="4731" y="2072"/>
                  </a:lnTo>
                  <a:lnTo>
                    <a:pt x="4727" y="2048"/>
                  </a:lnTo>
                  <a:lnTo>
                    <a:pt x="4724" y="2024"/>
                  </a:lnTo>
                  <a:lnTo>
                    <a:pt x="4722" y="1998"/>
                  </a:lnTo>
                  <a:lnTo>
                    <a:pt x="4720" y="1970"/>
                  </a:lnTo>
                  <a:lnTo>
                    <a:pt x="4718" y="1944"/>
                  </a:lnTo>
                  <a:lnTo>
                    <a:pt x="4717" y="1914"/>
                  </a:lnTo>
                  <a:lnTo>
                    <a:pt x="4717" y="1886"/>
                  </a:lnTo>
                  <a:lnTo>
                    <a:pt x="4718" y="1852"/>
                  </a:lnTo>
                  <a:lnTo>
                    <a:pt x="4719" y="1818"/>
                  </a:lnTo>
                  <a:lnTo>
                    <a:pt x="4721" y="1786"/>
                  </a:lnTo>
                  <a:lnTo>
                    <a:pt x="4723" y="1756"/>
                  </a:lnTo>
                  <a:lnTo>
                    <a:pt x="4727" y="1726"/>
                  </a:lnTo>
                  <a:lnTo>
                    <a:pt x="4731" y="1696"/>
                  </a:lnTo>
                  <a:lnTo>
                    <a:pt x="4736" y="1670"/>
                  </a:lnTo>
                  <a:lnTo>
                    <a:pt x="4741" y="1644"/>
                  </a:lnTo>
                  <a:lnTo>
                    <a:pt x="4748" y="1618"/>
                  </a:lnTo>
                  <a:lnTo>
                    <a:pt x="4755" y="1594"/>
                  </a:lnTo>
                  <a:lnTo>
                    <a:pt x="4763" y="1572"/>
                  </a:lnTo>
                  <a:lnTo>
                    <a:pt x="4771" y="1551"/>
                  </a:lnTo>
                  <a:lnTo>
                    <a:pt x="4781" y="1529"/>
                  </a:lnTo>
                  <a:lnTo>
                    <a:pt x="4791" y="1511"/>
                  </a:lnTo>
                  <a:lnTo>
                    <a:pt x="4801" y="1491"/>
                  </a:lnTo>
                  <a:lnTo>
                    <a:pt x="4813" y="1475"/>
                  </a:lnTo>
                  <a:lnTo>
                    <a:pt x="4825" y="1457"/>
                  </a:lnTo>
                  <a:lnTo>
                    <a:pt x="4832" y="1451"/>
                  </a:lnTo>
                  <a:lnTo>
                    <a:pt x="4838" y="1443"/>
                  </a:lnTo>
                  <a:lnTo>
                    <a:pt x="4852" y="1429"/>
                  </a:lnTo>
                  <a:lnTo>
                    <a:pt x="4867" y="1415"/>
                  </a:lnTo>
                  <a:lnTo>
                    <a:pt x="4882" y="1403"/>
                  </a:lnTo>
                  <a:lnTo>
                    <a:pt x="4898" y="1393"/>
                  </a:lnTo>
                  <a:lnTo>
                    <a:pt x="4915" y="1383"/>
                  </a:lnTo>
                  <a:lnTo>
                    <a:pt x="4933" y="1373"/>
                  </a:lnTo>
                  <a:lnTo>
                    <a:pt x="4951" y="1367"/>
                  </a:lnTo>
                  <a:lnTo>
                    <a:pt x="4970" y="1359"/>
                  </a:lnTo>
                  <a:lnTo>
                    <a:pt x="4990" y="1353"/>
                  </a:lnTo>
                  <a:lnTo>
                    <a:pt x="5000" y="1351"/>
                  </a:lnTo>
                  <a:lnTo>
                    <a:pt x="5010" y="1349"/>
                  </a:lnTo>
                  <a:lnTo>
                    <a:pt x="5032" y="1345"/>
                  </a:lnTo>
                  <a:lnTo>
                    <a:pt x="5053" y="1343"/>
                  </a:lnTo>
                  <a:lnTo>
                    <a:pt x="5076" y="1341"/>
                  </a:lnTo>
                  <a:lnTo>
                    <a:pt x="5099" y="1341"/>
                  </a:lnTo>
                  <a:lnTo>
                    <a:pt x="5122" y="1341"/>
                  </a:lnTo>
                  <a:lnTo>
                    <a:pt x="5134" y="1343"/>
                  </a:lnTo>
                  <a:lnTo>
                    <a:pt x="5146" y="1343"/>
                  </a:lnTo>
                  <a:lnTo>
                    <a:pt x="5146" y="1279"/>
                  </a:lnTo>
                  <a:lnTo>
                    <a:pt x="5146" y="1247"/>
                  </a:lnTo>
                  <a:lnTo>
                    <a:pt x="5145" y="1233"/>
                  </a:lnTo>
                  <a:lnTo>
                    <a:pt x="5145" y="1219"/>
                  </a:lnTo>
                  <a:lnTo>
                    <a:pt x="5144" y="1191"/>
                  </a:lnTo>
                  <a:lnTo>
                    <a:pt x="5142" y="1167"/>
                  </a:lnTo>
                  <a:lnTo>
                    <a:pt x="5140" y="1147"/>
                  </a:lnTo>
                  <a:lnTo>
                    <a:pt x="5136" y="1127"/>
                  </a:lnTo>
                  <a:lnTo>
                    <a:pt x="5133" y="1109"/>
                  </a:lnTo>
                  <a:lnTo>
                    <a:pt x="5128" y="1095"/>
                  </a:lnTo>
                  <a:lnTo>
                    <a:pt x="5122" y="1083"/>
                  </a:lnTo>
                  <a:lnTo>
                    <a:pt x="5116" y="1071"/>
                  </a:lnTo>
                  <a:lnTo>
                    <a:pt x="5112" y="1067"/>
                  </a:lnTo>
                  <a:lnTo>
                    <a:pt x="5108" y="1063"/>
                  </a:lnTo>
                  <a:lnTo>
                    <a:pt x="5099" y="1055"/>
                  </a:lnTo>
                  <a:lnTo>
                    <a:pt x="5090" y="1049"/>
                  </a:lnTo>
                  <a:lnTo>
                    <a:pt x="5079" y="1047"/>
                  </a:lnTo>
                  <a:lnTo>
                    <a:pt x="5066" y="1045"/>
                  </a:lnTo>
                  <a:lnTo>
                    <a:pt x="5053" y="1043"/>
                  </a:lnTo>
                  <a:lnTo>
                    <a:pt x="5040" y="1045"/>
                  </a:lnTo>
                  <a:lnTo>
                    <a:pt x="5027" y="1047"/>
                  </a:lnTo>
                  <a:lnTo>
                    <a:pt x="5014" y="1051"/>
                  </a:lnTo>
                  <a:lnTo>
                    <a:pt x="5001" y="1055"/>
                  </a:lnTo>
                  <a:lnTo>
                    <a:pt x="4987" y="1061"/>
                  </a:lnTo>
                  <a:lnTo>
                    <a:pt x="4974" y="1071"/>
                  </a:lnTo>
                  <a:lnTo>
                    <a:pt x="4959" y="1079"/>
                  </a:lnTo>
                  <a:lnTo>
                    <a:pt x="4945" y="1091"/>
                  </a:lnTo>
                  <a:lnTo>
                    <a:pt x="4931" y="1103"/>
                  </a:lnTo>
                  <a:lnTo>
                    <a:pt x="4915" y="1115"/>
                  </a:lnTo>
                  <a:lnTo>
                    <a:pt x="4900" y="1131"/>
                  </a:lnTo>
                  <a:lnTo>
                    <a:pt x="4885" y="1147"/>
                  </a:lnTo>
                  <a:lnTo>
                    <a:pt x="4870" y="1163"/>
                  </a:lnTo>
                  <a:lnTo>
                    <a:pt x="4854" y="1183"/>
                  </a:lnTo>
                  <a:lnTo>
                    <a:pt x="4823" y="1223"/>
                  </a:lnTo>
                  <a:lnTo>
                    <a:pt x="4734" y="925"/>
                  </a:lnTo>
                  <a:lnTo>
                    <a:pt x="4749" y="907"/>
                  </a:lnTo>
                  <a:lnTo>
                    <a:pt x="4764" y="889"/>
                  </a:lnTo>
                  <a:lnTo>
                    <a:pt x="4779" y="873"/>
                  </a:lnTo>
                  <a:lnTo>
                    <a:pt x="4793" y="859"/>
                  </a:lnTo>
                  <a:lnTo>
                    <a:pt x="4809" y="843"/>
                  </a:lnTo>
                  <a:lnTo>
                    <a:pt x="4825" y="827"/>
                  </a:lnTo>
                  <a:lnTo>
                    <a:pt x="4863" y="795"/>
                  </a:lnTo>
                  <a:lnTo>
                    <a:pt x="4891" y="773"/>
                  </a:lnTo>
                  <a:lnTo>
                    <a:pt x="4920" y="753"/>
                  </a:lnTo>
                  <a:lnTo>
                    <a:pt x="4947" y="737"/>
                  </a:lnTo>
                  <a:lnTo>
                    <a:pt x="4961" y="731"/>
                  </a:lnTo>
                  <a:lnTo>
                    <a:pt x="4974" y="725"/>
                  </a:lnTo>
                  <a:lnTo>
                    <a:pt x="4987" y="719"/>
                  </a:lnTo>
                  <a:lnTo>
                    <a:pt x="5001" y="715"/>
                  </a:lnTo>
                  <a:lnTo>
                    <a:pt x="5014" y="711"/>
                  </a:lnTo>
                  <a:lnTo>
                    <a:pt x="5027" y="707"/>
                  </a:lnTo>
                  <a:lnTo>
                    <a:pt x="5040" y="705"/>
                  </a:lnTo>
                  <a:lnTo>
                    <a:pt x="5054" y="703"/>
                  </a:lnTo>
                  <a:lnTo>
                    <a:pt x="5081" y="703"/>
                  </a:lnTo>
                  <a:lnTo>
                    <a:pt x="5105" y="703"/>
                  </a:lnTo>
                  <a:lnTo>
                    <a:pt x="5129" y="707"/>
                  </a:lnTo>
                  <a:lnTo>
                    <a:pt x="5151" y="713"/>
                  </a:lnTo>
                  <a:lnTo>
                    <a:pt x="5173" y="721"/>
                  </a:lnTo>
                  <a:lnTo>
                    <a:pt x="5193" y="731"/>
                  </a:lnTo>
                  <a:lnTo>
                    <a:pt x="5203" y="737"/>
                  </a:lnTo>
                  <a:lnTo>
                    <a:pt x="5212" y="743"/>
                  </a:lnTo>
                  <a:lnTo>
                    <a:pt x="5230" y="757"/>
                  </a:lnTo>
                  <a:lnTo>
                    <a:pt x="5239" y="765"/>
                  </a:lnTo>
                  <a:lnTo>
                    <a:pt x="5247" y="775"/>
                  </a:lnTo>
                  <a:lnTo>
                    <a:pt x="5264" y="793"/>
                  </a:lnTo>
                  <a:lnTo>
                    <a:pt x="5278" y="813"/>
                  </a:lnTo>
                  <a:lnTo>
                    <a:pt x="5291" y="837"/>
                  </a:lnTo>
                  <a:lnTo>
                    <a:pt x="5297" y="849"/>
                  </a:lnTo>
                  <a:lnTo>
                    <a:pt x="5303" y="861"/>
                  </a:lnTo>
                  <a:lnTo>
                    <a:pt x="5309" y="873"/>
                  </a:lnTo>
                  <a:lnTo>
                    <a:pt x="5314" y="887"/>
                  </a:lnTo>
                  <a:lnTo>
                    <a:pt x="5319" y="901"/>
                  </a:lnTo>
                  <a:lnTo>
                    <a:pt x="5323" y="915"/>
                  </a:lnTo>
                  <a:lnTo>
                    <a:pt x="5331" y="947"/>
                  </a:lnTo>
                  <a:lnTo>
                    <a:pt x="5334" y="961"/>
                  </a:lnTo>
                  <a:lnTo>
                    <a:pt x="5337" y="979"/>
                  </a:lnTo>
                  <a:lnTo>
                    <a:pt x="5341" y="1003"/>
                  </a:lnTo>
                  <a:lnTo>
                    <a:pt x="5344" y="1027"/>
                  </a:lnTo>
                  <a:lnTo>
                    <a:pt x="5347" y="1053"/>
                  </a:lnTo>
                  <a:lnTo>
                    <a:pt x="5349" y="1081"/>
                  </a:lnTo>
                  <a:lnTo>
                    <a:pt x="5351" y="1115"/>
                  </a:lnTo>
                  <a:lnTo>
                    <a:pt x="5351" y="1135"/>
                  </a:lnTo>
                  <a:lnTo>
                    <a:pt x="5351" y="1157"/>
                  </a:lnTo>
                  <a:lnTo>
                    <a:pt x="5352" y="1205"/>
                  </a:lnTo>
                  <a:lnTo>
                    <a:pt x="5351" y="1263"/>
                  </a:lnTo>
                  <a:lnTo>
                    <a:pt x="5347" y="1796"/>
                  </a:lnTo>
                  <a:lnTo>
                    <a:pt x="5347" y="1856"/>
                  </a:lnTo>
                  <a:lnTo>
                    <a:pt x="5347" y="1884"/>
                  </a:lnTo>
                  <a:lnTo>
                    <a:pt x="5348" y="1910"/>
                  </a:lnTo>
                  <a:lnTo>
                    <a:pt x="5349" y="1934"/>
                  </a:lnTo>
                  <a:lnTo>
                    <a:pt x="5351" y="1956"/>
                  </a:lnTo>
                  <a:lnTo>
                    <a:pt x="5354" y="1978"/>
                  </a:lnTo>
                  <a:lnTo>
                    <a:pt x="5357" y="1998"/>
                  </a:lnTo>
                  <a:lnTo>
                    <a:pt x="5361" y="2018"/>
                  </a:lnTo>
                  <a:lnTo>
                    <a:pt x="5364" y="2028"/>
                  </a:lnTo>
                  <a:lnTo>
                    <a:pt x="5367" y="2036"/>
                  </a:lnTo>
                  <a:lnTo>
                    <a:pt x="5370" y="2046"/>
                  </a:lnTo>
                  <a:lnTo>
                    <a:pt x="5373" y="2056"/>
                  </a:lnTo>
                  <a:lnTo>
                    <a:pt x="5376" y="2064"/>
                  </a:lnTo>
                  <a:lnTo>
                    <a:pt x="5380" y="2074"/>
                  </a:lnTo>
                  <a:lnTo>
                    <a:pt x="5388" y="2092"/>
                  </a:lnTo>
                  <a:lnTo>
                    <a:pt x="5398" y="2110"/>
                  </a:lnTo>
                  <a:lnTo>
                    <a:pt x="5409" y="2130"/>
                  </a:lnTo>
                  <a:lnTo>
                    <a:pt x="5421" y="2148"/>
                  </a:lnTo>
                  <a:lnTo>
                    <a:pt x="5311" y="2404"/>
                  </a:lnTo>
                  <a:close/>
                  <a:moveTo>
                    <a:pt x="2908" y="0"/>
                  </a:moveTo>
                  <a:lnTo>
                    <a:pt x="3010" y="0"/>
                  </a:lnTo>
                  <a:lnTo>
                    <a:pt x="3010" y="1491"/>
                  </a:lnTo>
                  <a:lnTo>
                    <a:pt x="3010" y="2981"/>
                  </a:lnTo>
                  <a:lnTo>
                    <a:pt x="2908" y="2981"/>
                  </a:lnTo>
                  <a:lnTo>
                    <a:pt x="2908" y="1491"/>
                  </a:lnTo>
                  <a:lnTo>
                    <a:pt x="2908" y="0"/>
                  </a:lnTo>
                  <a:close/>
                  <a:moveTo>
                    <a:pt x="551" y="2340"/>
                  </a:moveTo>
                  <a:lnTo>
                    <a:pt x="223" y="1215"/>
                  </a:lnTo>
                  <a:lnTo>
                    <a:pt x="223" y="2340"/>
                  </a:lnTo>
                  <a:lnTo>
                    <a:pt x="0" y="2340"/>
                  </a:lnTo>
                  <a:lnTo>
                    <a:pt x="0" y="1263"/>
                  </a:lnTo>
                  <a:lnTo>
                    <a:pt x="0" y="188"/>
                  </a:lnTo>
                  <a:lnTo>
                    <a:pt x="223" y="188"/>
                  </a:lnTo>
                  <a:lnTo>
                    <a:pt x="223" y="1169"/>
                  </a:lnTo>
                  <a:lnTo>
                    <a:pt x="531" y="188"/>
                  </a:lnTo>
                  <a:lnTo>
                    <a:pt x="797" y="188"/>
                  </a:lnTo>
                  <a:lnTo>
                    <a:pt x="452" y="1185"/>
                  </a:lnTo>
                  <a:lnTo>
                    <a:pt x="836" y="2340"/>
                  </a:lnTo>
                  <a:lnTo>
                    <a:pt x="551" y="2340"/>
                  </a:lnTo>
                  <a:close/>
                  <a:moveTo>
                    <a:pt x="1062" y="1676"/>
                  </a:moveTo>
                  <a:lnTo>
                    <a:pt x="1062" y="1690"/>
                  </a:lnTo>
                  <a:lnTo>
                    <a:pt x="1062" y="1712"/>
                  </a:lnTo>
                  <a:lnTo>
                    <a:pt x="1062" y="1734"/>
                  </a:lnTo>
                  <a:lnTo>
                    <a:pt x="1064" y="1776"/>
                  </a:lnTo>
                  <a:lnTo>
                    <a:pt x="1066" y="1796"/>
                  </a:lnTo>
                  <a:lnTo>
                    <a:pt x="1068" y="1816"/>
                  </a:lnTo>
                  <a:lnTo>
                    <a:pt x="1073" y="1852"/>
                  </a:lnTo>
                  <a:lnTo>
                    <a:pt x="1076" y="1870"/>
                  </a:lnTo>
                  <a:lnTo>
                    <a:pt x="1079" y="1886"/>
                  </a:lnTo>
                  <a:lnTo>
                    <a:pt x="1082" y="1902"/>
                  </a:lnTo>
                  <a:lnTo>
                    <a:pt x="1086" y="1918"/>
                  </a:lnTo>
                  <a:lnTo>
                    <a:pt x="1095" y="1948"/>
                  </a:lnTo>
                  <a:lnTo>
                    <a:pt x="1100" y="1960"/>
                  </a:lnTo>
                  <a:lnTo>
                    <a:pt x="1105" y="1974"/>
                  </a:lnTo>
                  <a:lnTo>
                    <a:pt x="1111" y="1984"/>
                  </a:lnTo>
                  <a:lnTo>
                    <a:pt x="1117" y="1996"/>
                  </a:lnTo>
                  <a:lnTo>
                    <a:pt x="1123" y="2006"/>
                  </a:lnTo>
                  <a:lnTo>
                    <a:pt x="1129" y="2016"/>
                  </a:lnTo>
                  <a:lnTo>
                    <a:pt x="1136" y="2026"/>
                  </a:lnTo>
                  <a:lnTo>
                    <a:pt x="1143" y="2034"/>
                  </a:lnTo>
                  <a:lnTo>
                    <a:pt x="1150" y="2042"/>
                  </a:lnTo>
                  <a:lnTo>
                    <a:pt x="1158" y="2048"/>
                  </a:lnTo>
                  <a:lnTo>
                    <a:pt x="1166" y="2054"/>
                  </a:lnTo>
                  <a:lnTo>
                    <a:pt x="1174" y="2058"/>
                  </a:lnTo>
                  <a:lnTo>
                    <a:pt x="1182" y="2064"/>
                  </a:lnTo>
                  <a:lnTo>
                    <a:pt x="1192" y="2066"/>
                  </a:lnTo>
                  <a:lnTo>
                    <a:pt x="1201" y="2070"/>
                  </a:lnTo>
                  <a:lnTo>
                    <a:pt x="1210" y="2072"/>
                  </a:lnTo>
                  <a:lnTo>
                    <a:pt x="1220" y="2072"/>
                  </a:lnTo>
                  <a:lnTo>
                    <a:pt x="1230" y="2074"/>
                  </a:lnTo>
                  <a:lnTo>
                    <a:pt x="1243" y="2072"/>
                  </a:lnTo>
                  <a:lnTo>
                    <a:pt x="1257" y="2070"/>
                  </a:lnTo>
                  <a:lnTo>
                    <a:pt x="1270" y="2068"/>
                  </a:lnTo>
                  <a:lnTo>
                    <a:pt x="1283" y="2064"/>
                  </a:lnTo>
                  <a:lnTo>
                    <a:pt x="1296" y="2058"/>
                  </a:lnTo>
                  <a:lnTo>
                    <a:pt x="1308" y="2052"/>
                  </a:lnTo>
                  <a:lnTo>
                    <a:pt x="1321" y="2044"/>
                  </a:lnTo>
                  <a:lnTo>
                    <a:pt x="1334" y="2034"/>
                  </a:lnTo>
                  <a:lnTo>
                    <a:pt x="1346" y="2024"/>
                  </a:lnTo>
                  <a:lnTo>
                    <a:pt x="1359" y="2012"/>
                  </a:lnTo>
                  <a:lnTo>
                    <a:pt x="1371" y="1998"/>
                  </a:lnTo>
                  <a:lnTo>
                    <a:pt x="1383" y="1984"/>
                  </a:lnTo>
                  <a:lnTo>
                    <a:pt x="1395" y="1970"/>
                  </a:lnTo>
                  <a:lnTo>
                    <a:pt x="1407" y="1952"/>
                  </a:lnTo>
                  <a:lnTo>
                    <a:pt x="1420" y="1934"/>
                  </a:lnTo>
                  <a:lnTo>
                    <a:pt x="1431" y="1916"/>
                  </a:lnTo>
                  <a:lnTo>
                    <a:pt x="1512" y="2164"/>
                  </a:lnTo>
                  <a:lnTo>
                    <a:pt x="1495" y="2190"/>
                  </a:lnTo>
                  <a:lnTo>
                    <a:pt x="1478" y="2216"/>
                  </a:lnTo>
                  <a:lnTo>
                    <a:pt x="1460" y="2238"/>
                  </a:lnTo>
                  <a:lnTo>
                    <a:pt x="1442" y="2260"/>
                  </a:lnTo>
                  <a:lnTo>
                    <a:pt x="1425" y="2280"/>
                  </a:lnTo>
                  <a:lnTo>
                    <a:pt x="1407" y="2298"/>
                  </a:lnTo>
                  <a:lnTo>
                    <a:pt x="1388" y="2314"/>
                  </a:lnTo>
                  <a:lnTo>
                    <a:pt x="1370" y="2330"/>
                  </a:lnTo>
                  <a:lnTo>
                    <a:pt x="1351" y="2342"/>
                  </a:lnTo>
                  <a:lnTo>
                    <a:pt x="1333" y="2352"/>
                  </a:lnTo>
                  <a:lnTo>
                    <a:pt x="1313" y="2362"/>
                  </a:lnTo>
                  <a:lnTo>
                    <a:pt x="1294" y="2370"/>
                  </a:lnTo>
                  <a:lnTo>
                    <a:pt x="1274" y="2376"/>
                  </a:lnTo>
                  <a:lnTo>
                    <a:pt x="1254" y="2380"/>
                  </a:lnTo>
                  <a:lnTo>
                    <a:pt x="1234" y="2382"/>
                  </a:lnTo>
                  <a:lnTo>
                    <a:pt x="1213" y="2384"/>
                  </a:lnTo>
                  <a:lnTo>
                    <a:pt x="1192" y="2382"/>
                  </a:lnTo>
                  <a:lnTo>
                    <a:pt x="1170" y="2380"/>
                  </a:lnTo>
                  <a:lnTo>
                    <a:pt x="1150" y="2374"/>
                  </a:lnTo>
                  <a:lnTo>
                    <a:pt x="1130" y="2368"/>
                  </a:lnTo>
                  <a:lnTo>
                    <a:pt x="1111" y="2360"/>
                  </a:lnTo>
                  <a:lnTo>
                    <a:pt x="1093" y="2350"/>
                  </a:lnTo>
                  <a:lnTo>
                    <a:pt x="1075" y="2338"/>
                  </a:lnTo>
                  <a:lnTo>
                    <a:pt x="1066" y="2332"/>
                  </a:lnTo>
                  <a:lnTo>
                    <a:pt x="1057" y="2326"/>
                  </a:lnTo>
                  <a:lnTo>
                    <a:pt x="1040" y="2310"/>
                  </a:lnTo>
                  <a:lnTo>
                    <a:pt x="1024" y="2294"/>
                  </a:lnTo>
                  <a:lnTo>
                    <a:pt x="1008" y="2274"/>
                  </a:lnTo>
                  <a:lnTo>
                    <a:pt x="993" y="2256"/>
                  </a:lnTo>
                  <a:lnTo>
                    <a:pt x="979" y="2234"/>
                  </a:lnTo>
                  <a:lnTo>
                    <a:pt x="965" y="2210"/>
                  </a:lnTo>
                  <a:lnTo>
                    <a:pt x="952" y="2186"/>
                  </a:lnTo>
                  <a:lnTo>
                    <a:pt x="939" y="2160"/>
                  </a:lnTo>
                  <a:lnTo>
                    <a:pt x="927" y="2132"/>
                  </a:lnTo>
                  <a:lnTo>
                    <a:pt x="916" y="2104"/>
                  </a:lnTo>
                  <a:lnTo>
                    <a:pt x="911" y="2088"/>
                  </a:lnTo>
                  <a:lnTo>
                    <a:pt x="905" y="2072"/>
                  </a:lnTo>
                  <a:lnTo>
                    <a:pt x="900" y="2058"/>
                  </a:lnTo>
                  <a:lnTo>
                    <a:pt x="896" y="2042"/>
                  </a:lnTo>
                  <a:lnTo>
                    <a:pt x="886" y="2008"/>
                  </a:lnTo>
                  <a:lnTo>
                    <a:pt x="878" y="1974"/>
                  </a:lnTo>
                  <a:lnTo>
                    <a:pt x="870" y="1938"/>
                  </a:lnTo>
                  <a:lnTo>
                    <a:pt x="863" y="1900"/>
                  </a:lnTo>
                  <a:lnTo>
                    <a:pt x="857" y="1862"/>
                  </a:lnTo>
                  <a:lnTo>
                    <a:pt x="855" y="1842"/>
                  </a:lnTo>
                  <a:lnTo>
                    <a:pt x="852" y="1824"/>
                  </a:lnTo>
                  <a:lnTo>
                    <a:pt x="846" y="1782"/>
                  </a:lnTo>
                  <a:lnTo>
                    <a:pt x="844" y="1762"/>
                  </a:lnTo>
                  <a:lnTo>
                    <a:pt x="843" y="1740"/>
                  </a:lnTo>
                  <a:lnTo>
                    <a:pt x="840" y="1698"/>
                  </a:lnTo>
                  <a:lnTo>
                    <a:pt x="838" y="1654"/>
                  </a:lnTo>
                  <a:lnTo>
                    <a:pt x="836" y="1608"/>
                  </a:lnTo>
                  <a:lnTo>
                    <a:pt x="836" y="1562"/>
                  </a:lnTo>
                  <a:lnTo>
                    <a:pt x="836" y="1511"/>
                  </a:lnTo>
                  <a:lnTo>
                    <a:pt x="837" y="1461"/>
                  </a:lnTo>
                  <a:lnTo>
                    <a:pt x="839" y="1413"/>
                  </a:lnTo>
                  <a:lnTo>
                    <a:pt x="842" y="1367"/>
                  </a:lnTo>
                  <a:lnTo>
                    <a:pt x="845" y="1321"/>
                  </a:lnTo>
                  <a:lnTo>
                    <a:pt x="850" y="1279"/>
                  </a:lnTo>
                  <a:lnTo>
                    <a:pt x="855" y="1239"/>
                  </a:lnTo>
                  <a:lnTo>
                    <a:pt x="860" y="1199"/>
                  </a:lnTo>
                  <a:lnTo>
                    <a:pt x="867" y="1161"/>
                  </a:lnTo>
                  <a:lnTo>
                    <a:pt x="874" y="1125"/>
                  </a:lnTo>
                  <a:lnTo>
                    <a:pt x="882" y="1091"/>
                  </a:lnTo>
                  <a:lnTo>
                    <a:pt x="887" y="1075"/>
                  </a:lnTo>
                  <a:lnTo>
                    <a:pt x="891" y="1057"/>
                  </a:lnTo>
                  <a:lnTo>
                    <a:pt x="901" y="1025"/>
                  </a:lnTo>
                  <a:lnTo>
                    <a:pt x="912" y="993"/>
                  </a:lnTo>
                  <a:lnTo>
                    <a:pt x="923" y="963"/>
                  </a:lnTo>
                  <a:lnTo>
                    <a:pt x="936" y="933"/>
                  </a:lnTo>
                  <a:lnTo>
                    <a:pt x="948" y="907"/>
                  </a:lnTo>
                  <a:lnTo>
                    <a:pt x="961" y="883"/>
                  </a:lnTo>
                  <a:lnTo>
                    <a:pt x="974" y="859"/>
                  </a:lnTo>
                  <a:lnTo>
                    <a:pt x="988" y="839"/>
                  </a:lnTo>
                  <a:lnTo>
                    <a:pt x="1002" y="819"/>
                  </a:lnTo>
                  <a:lnTo>
                    <a:pt x="1016" y="803"/>
                  </a:lnTo>
                  <a:lnTo>
                    <a:pt x="1031" y="787"/>
                  </a:lnTo>
                  <a:lnTo>
                    <a:pt x="1046" y="773"/>
                  </a:lnTo>
                  <a:lnTo>
                    <a:pt x="1061" y="759"/>
                  </a:lnTo>
                  <a:lnTo>
                    <a:pt x="1069" y="755"/>
                  </a:lnTo>
                  <a:lnTo>
                    <a:pt x="1078" y="749"/>
                  </a:lnTo>
                  <a:lnTo>
                    <a:pt x="1086" y="745"/>
                  </a:lnTo>
                  <a:lnTo>
                    <a:pt x="1094" y="741"/>
                  </a:lnTo>
                  <a:lnTo>
                    <a:pt x="1111" y="733"/>
                  </a:lnTo>
                  <a:lnTo>
                    <a:pt x="1129" y="727"/>
                  </a:lnTo>
                  <a:lnTo>
                    <a:pt x="1147" y="723"/>
                  </a:lnTo>
                  <a:lnTo>
                    <a:pt x="1166" y="721"/>
                  </a:lnTo>
                  <a:lnTo>
                    <a:pt x="1186" y="719"/>
                  </a:lnTo>
                  <a:lnTo>
                    <a:pt x="1204" y="721"/>
                  </a:lnTo>
                  <a:lnTo>
                    <a:pt x="1221" y="723"/>
                  </a:lnTo>
                  <a:lnTo>
                    <a:pt x="1237" y="727"/>
                  </a:lnTo>
                  <a:lnTo>
                    <a:pt x="1254" y="731"/>
                  </a:lnTo>
                  <a:lnTo>
                    <a:pt x="1270" y="737"/>
                  </a:lnTo>
                  <a:lnTo>
                    <a:pt x="1286" y="745"/>
                  </a:lnTo>
                  <a:lnTo>
                    <a:pt x="1294" y="749"/>
                  </a:lnTo>
                  <a:lnTo>
                    <a:pt x="1301" y="755"/>
                  </a:lnTo>
                  <a:lnTo>
                    <a:pt x="1316" y="765"/>
                  </a:lnTo>
                  <a:lnTo>
                    <a:pt x="1331" y="775"/>
                  </a:lnTo>
                  <a:lnTo>
                    <a:pt x="1345" y="789"/>
                  </a:lnTo>
                  <a:lnTo>
                    <a:pt x="1359" y="801"/>
                  </a:lnTo>
                  <a:lnTo>
                    <a:pt x="1371" y="817"/>
                  </a:lnTo>
                  <a:lnTo>
                    <a:pt x="1384" y="833"/>
                  </a:lnTo>
                  <a:lnTo>
                    <a:pt x="1395" y="849"/>
                  </a:lnTo>
                  <a:lnTo>
                    <a:pt x="1406" y="869"/>
                  </a:lnTo>
                  <a:lnTo>
                    <a:pt x="1416" y="887"/>
                  </a:lnTo>
                  <a:lnTo>
                    <a:pt x="1429" y="917"/>
                  </a:lnTo>
                  <a:lnTo>
                    <a:pt x="1441" y="947"/>
                  </a:lnTo>
                  <a:lnTo>
                    <a:pt x="1447" y="963"/>
                  </a:lnTo>
                  <a:lnTo>
                    <a:pt x="1453" y="979"/>
                  </a:lnTo>
                  <a:lnTo>
                    <a:pt x="1463" y="1011"/>
                  </a:lnTo>
                  <a:lnTo>
                    <a:pt x="1473" y="1047"/>
                  </a:lnTo>
                  <a:lnTo>
                    <a:pt x="1481" y="1085"/>
                  </a:lnTo>
                  <a:lnTo>
                    <a:pt x="1489" y="1125"/>
                  </a:lnTo>
                  <a:lnTo>
                    <a:pt x="1496" y="1165"/>
                  </a:lnTo>
                  <a:lnTo>
                    <a:pt x="1499" y="1187"/>
                  </a:lnTo>
                  <a:lnTo>
                    <a:pt x="1502" y="1209"/>
                  </a:lnTo>
                  <a:lnTo>
                    <a:pt x="1507" y="1255"/>
                  </a:lnTo>
                  <a:lnTo>
                    <a:pt x="1512" y="1303"/>
                  </a:lnTo>
                  <a:lnTo>
                    <a:pt x="1515" y="1355"/>
                  </a:lnTo>
                  <a:lnTo>
                    <a:pt x="1518" y="1407"/>
                  </a:lnTo>
                  <a:lnTo>
                    <a:pt x="1520" y="1463"/>
                  </a:lnTo>
                  <a:lnTo>
                    <a:pt x="1521" y="1521"/>
                  </a:lnTo>
                  <a:lnTo>
                    <a:pt x="1521" y="1580"/>
                  </a:lnTo>
                  <a:lnTo>
                    <a:pt x="1521" y="1676"/>
                  </a:lnTo>
                  <a:lnTo>
                    <a:pt x="1062" y="1676"/>
                  </a:lnTo>
                  <a:close/>
                  <a:moveTo>
                    <a:pt x="1306" y="1355"/>
                  </a:moveTo>
                  <a:lnTo>
                    <a:pt x="1306" y="1313"/>
                  </a:lnTo>
                  <a:lnTo>
                    <a:pt x="1305" y="1277"/>
                  </a:lnTo>
                  <a:lnTo>
                    <a:pt x="1303" y="1243"/>
                  </a:lnTo>
                  <a:lnTo>
                    <a:pt x="1300" y="1213"/>
                  </a:lnTo>
                  <a:lnTo>
                    <a:pt x="1297" y="1187"/>
                  </a:lnTo>
                  <a:lnTo>
                    <a:pt x="1293" y="1163"/>
                  </a:lnTo>
                  <a:lnTo>
                    <a:pt x="1290" y="1151"/>
                  </a:lnTo>
                  <a:lnTo>
                    <a:pt x="1288" y="1139"/>
                  </a:lnTo>
                  <a:lnTo>
                    <a:pt x="1284" y="1127"/>
                  </a:lnTo>
                  <a:lnTo>
                    <a:pt x="1281" y="1117"/>
                  </a:lnTo>
                  <a:lnTo>
                    <a:pt x="1273" y="1095"/>
                  </a:lnTo>
                  <a:lnTo>
                    <a:pt x="1269" y="1085"/>
                  </a:lnTo>
                  <a:lnTo>
                    <a:pt x="1264" y="1077"/>
                  </a:lnTo>
                  <a:lnTo>
                    <a:pt x="1259" y="1067"/>
                  </a:lnTo>
                  <a:lnTo>
                    <a:pt x="1254" y="1061"/>
                  </a:lnTo>
                  <a:lnTo>
                    <a:pt x="1249" y="1053"/>
                  </a:lnTo>
                  <a:lnTo>
                    <a:pt x="1244" y="1047"/>
                  </a:lnTo>
                  <a:lnTo>
                    <a:pt x="1238" y="1041"/>
                  </a:lnTo>
                  <a:lnTo>
                    <a:pt x="1232" y="1037"/>
                  </a:lnTo>
                  <a:lnTo>
                    <a:pt x="1225" y="1033"/>
                  </a:lnTo>
                  <a:lnTo>
                    <a:pt x="1219" y="1029"/>
                  </a:lnTo>
                  <a:lnTo>
                    <a:pt x="1212" y="1027"/>
                  </a:lnTo>
                  <a:lnTo>
                    <a:pt x="1205" y="1025"/>
                  </a:lnTo>
                  <a:lnTo>
                    <a:pt x="1197" y="1025"/>
                  </a:lnTo>
                  <a:lnTo>
                    <a:pt x="1190" y="1023"/>
                  </a:lnTo>
                  <a:lnTo>
                    <a:pt x="1174" y="1025"/>
                  </a:lnTo>
                  <a:lnTo>
                    <a:pt x="1167" y="1027"/>
                  </a:lnTo>
                  <a:lnTo>
                    <a:pt x="1161" y="1029"/>
                  </a:lnTo>
                  <a:lnTo>
                    <a:pt x="1148" y="1037"/>
                  </a:lnTo>
                  <a:lnTo>
                    <a:pt x="1142" y="1041"/>
                  </a:lnTo>
                  <a:lnTo>
                    <a:pt x="1136" y="1047"/>
                  </a:lnTo>
                  <a:lnTo>
                    <a:pt x="1125" y="1059"/>
                  </a:lnTo>
                  <a:lnTo>
                    <a:pt x="1120" y="1067"/>
                  </a:lnTo>
                  <a:lnTo>
                    <a:pt x="1115" y="1075"/>
                  </a:lnTo>
                  <a:lnTo>
                    <a:pt x="1110" y="1083"/>
                  </a:lnTo>
                  <a:lnTo>
                    <a:pt x="1105" y="1093"/>
                  </a:lnTo>
                  <a:lnTo>
                    <a:pt x="1097" y="1113"/>
                  </a:lnTo>
                  <a:lnTo>
                    <a:pt x="1090" y="1137"/>
                  </a:lnTo>
                  <a:lnTo>
                    <a:pt x="1083" y="1163"/>
                  </a:lnTo>
                  <a:lnTo>
                    <a:pt x="1078" y="1191"/>
                  </a:lnTo>
                  <a:lnTo>
                    <a:pt x="1075" y="1205"/>
                  </a:lnTo>
                  <a:lnTo>
                    <a:pt x="1073" y="1221"/>
                  </a:lnTo>
                  <a:lnTo>
                    <a:pt x="1069" y="1255"/>
                  </a:lnTo>
                  <a:lnTo>
                    <a:pt x="1068" y="1271"/>
                  </a:lnTo>
                  <a:lnTo>
                    <a:pt x="1067" y="1289"/>
                  </a:lnTo>
                  <a:lnTo>
                    <a:pt x="1066" y="1309"/>
                  </a:lnTo>
                  <a:lnTo>
                    <a:pt x="1065" y="1327"/>
                  </a:lnTo>
                  <a:lnTo>
                    <a:pt x="1065" y="1367"/>
                  </a:lnTo>
                  <a:lnTo>
                    <a:pt x="1065" y="1373"/>
                  </a:lnTo>
                  <a:lnTo>
                    <a:pt x="1306" y="1373"/>
                  </a:lnTo>
                  <a:lnTo>
                    <a:pt x="1306" y="1355"/>
                  </a:lnTo>
                  <a:close/>
                  <a:moveTo>
                    <a:pt x="1874" y="2378"/>
                  </a:moveTo>
                  <a:lnTo>
                    <a:pt x="1856" y="2376"/>
                  </a:lnTo>
                  <a:lnTo>
                    <a:pt x="1848" y="2374"/>
                  </a:lnTo>
                  <a:lnTo>
                    <a:pt x="1840" y="2374"/>
                  </a:lnTo>
                  <a:lnTo>
                    <a:pt x="1825" y="2368"/>
                  </a:lnTo>
                  <a:lnTo>
                    <a:pt x="1810" y="2362"/>
                  </a:lnTo>
                  <a:lnTo>
                    <a:pt x="1796" y="2354"/>
                  </a:lnTo>
                  <a:lnTo>
                    <a:pt x="1782" y="2344"/>
                  </a:lnTo>
                  <a:lnTo>
                    <a:pt x="1769" y="2332"/>
                  </a:lnTo>
                  <a:lnTo>
                    <a:pt x="1763" y="2326"/>
                  </a:lnTo>
                  <a:lnTo>
                    <a:pt x="1757" y="2318"/>
                  </a:lnTo>
                  <a:lnTo>
                    <a:pt x="1751" y="2312"/>
                  </a:lnTo>
                  <a:lnTo>
                    <a:pt x="1745" y="2304"/>
                  </a:lnTo>
                  <a:lnTo>
                    <a:pt x="1739" y="2296"/>
                  </a:lnTo>
                  <a:lnTo>
                    <a:pt x="1734" y="2288"/>
                  </a:lnTo>
                  <a:lnTo>
                    <a:pt x="1729" y="2278"/>
                  </a:lnTo>
                  <a:lnTo>
                    <a:pt x="1724" y="2270"/>
                  </a:lnTo>
                  <a:lnTo>
                    <a:pt x="1719" y="2260"/>
                  </a:lnTo>
                  <a:lnTo>
                    <a:pt x="1715" y="2250"/>
                  </a:lnTo>
                  <a:lnTo>
                    <a:pt x="1711" y="2240"/>
                  </a:lnTo>
                  <a:lnTo>
                    <a:pt x="1707" y="2230"/>
                  </a:lnTo>
                  <a:lnTo>
                    <a:pt x="1700" y="2208"/>
                  </a:lnTo>
                  <a:lnTo>
                    <a:pt x="1693" y="2184"/>
                  </a:lnTo>
                  <a:lnTo>
                    <a:pt x="1691" y="2172"/>
                  </a:lnTo>
                  <a:lnTo>
                    <a:pt x="1688" y="2160"/>
                  </a:lnTo>
                  <a:lnTo>
                    <a:pt x="1683" y="2130"/>
                  </a:lnTo>
                  <a:lnTo>
                    <a:pt x="1679" y="2102"/>
                  </a:lnTo>
                  <a:lnTo>
                    <a:pt x="1676" y="2072"/>
                  </a:lnTo>
                  <a:lnTo>
                    <a:pt x="1673" y="2036"/>
                  </a:lnTo>
                  <a:lnTo>
                    <a:pt x="1671" y="1994"/>
                  </a:lnTo>
                  <a:lnTo>
                    <a:pt x="1670" y="1944"/>
                  </a:lnTo>
                  <a:lnTo>
                    <a:pt x="1670" y="1880"/>
                  </a:lnTo>
                  <a:lnTo>
                    <a:pt x="1670" y="1804"/>
                  </a:lnTo>
                  <a:lnTo>
                    <a:pt x="1670" y="621"/>
                  </a:lnTo>
                  <a:lnTo>
                    <a:pt x="1669" y="480"/>
                  </a:lnTo>
                  <a:lnTo>
                    <a:pt x="1668" y="418"/>
                  </a:lnTo>
                  <a:lnTo>
                    <a:pt x="1667" y="358"/>
                  </a:lnTo>
                  <a:lnTo>
                    <a:pt x="1666" y="304"/>
                  </a:lnTo>
                  <a:lnTo>
                    <a:pt x="1664" y="250"/>
                  </a:lnTo>
                  <a:lnTo>
                    <a:pt x="1661" y="198"/>
                  </a:lnTo>
                  <a:lnTo>
                    <a:pt x="1659" y="144"/>
                  </a:lnTo>
                  <a:lnTo>
                    <a:pt x="1872" y="48"/>
                  </a:lnTo>
                  <a:lnTo>
                    <a:pt x="1875" y="82"/>
                  </a:lnTo>
                  <a:lnTo>
                    <a:pt x="1877" y="118"/>
                  </a:lnTo>
                  <a:lnTo>
                    <a:pt x="1879" y="158"/>
                  </a:lnTo>
                  <a:lnTo>
                    <a:pt x="1880" y="204"/>
                  </a:lnTo>
                  <a:lnTo>
                    <a:pt x="1882" y="256"/>
                  </a:lnTo>
                  <a:lnTo>
                    <a:pt x="1882" y="314"/>
                  </a:lnTo>
                  <a:lnTo>
                    <a:pt x="1883" y="382"/>
                  </a:lnTo>
                  <a:lnTo>
                    <a:pt x="1883" y="460"/>
                  </a:lnTo>
                  <a:lnTo>
                    <a:pt x="1883" y="1696"/>
                  </a:lnTo>
                  <a:lnTo>
                    <a:pt x="1883" y="1786"/>
                  </a:lnTo>
                  <a:lnTo>
                    <a:pt x="1883" y="1860"/>
                  </a:lnTo>
                  <a:lnTo>
                    <a:pt x="1884" y="1916"/>
                  </a:lnTo>
                  <a:lnTo>
                    <a:pt x="1885" y="1958"/>
                  </a:lnTo>
                  <a:lnTo>
                    <a:pt x="1887" y="1990"/>
                  </a:lnTo>
                  <a:lnTo>
                    <a:pt x="1889" y="2014"/>
                  </a:lnTo>
                  <a:lnTo>
                    <a:pt x="1893" y="2032"/>
                  </a:lnTo>
                  <a:lnTo>
                    <a:pt x="1895" y="2040"/>
                  </a:lnTo>
                  <a:lnTo>
                    <a:pt x="1897" y="2048"/>
                  </a:lnTo>
                  <a:lnTo>
                    <a:pt x="1900" y="2058"/>
                  </a:lnTo>
                  <a:lnTo>
                    <a:pt x="1904" y="2068"/>
                  </a:lnTo>
                  <a:lnTo>
                    <a:pt x="1909" y="2074"/>
                  </a:lnTo>
                  <a:lnTo>
                    <a:pt x="1914" y="2080"/>
                  </a:lnTo>
                  <a:lnTo>
                    <a:pt x="1920" y="2086"/>
                  </a:lnTo>
                  <a:lnTo>
                    <a:pt x="1926" y="2090"/>
                  </a:lnTo>
                  <a:lnTo>
                    <a:pt x="1932" y="2092"/>
                  </a:lnTo>
                  <a:lnTo>
                    <a:pt x="1939" y="2092"/>
                  </a:lnTo>
                  <a:lnTo>
                    <a:pt x="1944" y="2092"/>
                  </a:lnTo>
                  <a:lnTo>
                    <a:pt x="1949" y="2092"/>
                  </a:lnTo>
                  <a:lnTo>
                    <a:pt x="1955" y="2090"/>
                  </a:lnTo>
                  <a:lnTo>
                    <a:pt x="1962" y="2086"/>
                  </a:lnTo>
                  <a:lnTo>
                    <a:pt x="1998" y="2334"/>
                  </a:lnTo>
                  <a:lnTo>
                    <a:pt x="1984" y="2344"/>
                  </a:lnTo>
                  <a:lnTo>
                    <a:pt x="1969" y="2352"/>
                  </a:lnTo>
                  <a:lnTo>
                    <a:pt x="1955" y="2360"/>
                  </a:lnTo>
                  <a:lnTo>
                    <a:pt x="1947" y="2362"/>
                  </a:lnTo>
                  <a:lnTo>
                    <a:pt x="1939" y="2366"/>
                  </a:lnTo>
                  <a:lnTo>
                    <a:pt x="1923" y="2370"/>
                  </a:lnTo>
                  <a:lnTo>
                    <a:pt x="1907" y="2374"/>
                  </a:lnTo>
                  <a:lnTo>
                    <a:pt x="1890" y="2376"/>
                  </a:lnTo>
                  <a:lnTo>
                    <a:pt x="1874" y="2378"/>
                  </a:lnTo>
                  <a:close/>
                  <a:moveTo>
                    <a:pt x="2638" y="2420"/>
                  </a:moveTo>
                  <a:lnTo>
                    <a:pt x="2629" y="2412"/>
                  </a:lnTo>
                  <a:lnTo>
                    <a:pt x="2620" y="2404"/>
                  </a:lnTo>
                  <a:lnTo>
                    <a:pt x="2603" y="2384"/>
                  </a:lnTo>
                  <a:lnTo>
                    <a:pt x="2587" y="2364"/>
                  </a:lnTo>
                  <a:lnTo>
                    <a:pt x="2572" y="2340"/>
                  </a:lnTo>
                  <a:lnTo>
                    <a:pt x="2565" y="2326"/>
                  </a:lnTo>
                  <a:lnTo>
                    <a:pt x="2558" y="2314"/>
                  </a:lnTo>
                  <a:lnTo>
                    <a:pt x="2546" y="2286"/>
                  </a:lnTo>
                  <a:lnTo>
                    <a:pt x="2534" y="2258"/>
                  </a:lnTo>
                  <a:lnTo>
                    <a:pt x="2530" y="2244"/>
                  </a:lnTo>
                  <a:lnTo>
                    <a:pt x="2526" y="2228"/>
                  </a:lnTo>
                  <a:lnTo>
                    <a:pt x="2514" y="2252"/>
                  </a:lnTo>
                  <a:lnTo>
                    <a:pt x="2501" y="2274"/>
                  </a:lnTo>
                  <a:lnTo>
                    <a:pt x="2489" y="2294"/>
                  </a:lnTo>
                  <a:lnTo>
                    <a:pt x="2477" y="2312"/>
                  </a:lnTo>
                  <a:lnTo>
                    <a:pt x="2470" y="2322"/>
                  </a:lnTo>
                  <a:lnTo>
                    <a:pt x="2462" y="2332"/>
                  </a:lnTo>
                  <a:lnTo>
                    <a:pt x="2445" y="2350"/>
                  </a:lnTo>
                  <a:lnTo>
                    <a:pt x="2436" y="2356"/>
                  </a:lnTo>
                  <a:lnTo>
                    <a:pt x="2427" y="2364"/>
                  </a:lnTo>
                  <a:lnTo>
                    <a:pt x="2408" y="2376"/>
                  </a:lnTo>
                  <a:lnTo>
                    <a:pt x="2397" y="2382"/>
                  </a:lnTo>
                  <a:lnTo>
                    <a:pt x="2387" y="2386"/>
                  </a:lnTo>
                  <a:lnTo>
                    <a:pt x="2376" y="2390"/>
                  </a:lnTo>
                  <a:lnTo>
                    <a:pt x="2365" y="2394"/>
                  </a:lnTo>
                  <a:lnTo>
                    <a:pt x="2353" y="2396"/>
                  </a:lnTo>
                  <a:lnTo>
                    <a:pt x="2342" y="2398"/>
                  </a:lnTo>
                  <a:lnTo>
                    <a:pt x="2330" y="2398"/>
                  </a:lnTo>
                  <a:lnTo>
                    <a:pt x="2318" y="2398"/>
                  </a:lnTo>
                  <a:lnTo>
                    <a:pt x="2302" y="2398"/>
                  </a:lnTo>
                  <a:lnTo>
                    <a:pt x="2286" y="2396"/>
                  </a:lnTo>
                  <a:lnTo>
                    <a:pt x="2270" y="2394"/>
                  </a:lnTo>
                  <a:lnTo>
                    <a:pt x="2255" y="2390"/>
                  </a:lnTo>
                  <a:lnTo>
                    <a:pt x="2241" y="2386"/>
                  </a:lnTo>
                  <a:lnTo>
                    <a:pt x="2227" y="2380"/>
                  </a:lnTo>
                  <a:lnTo>
                    <a:pt x="2214" y="2374"/>
                  </a:lnTo>
                  <a:lnTo>
                    <a:pt x="2200" y="2366"/>
                  </a:lnTo>
                  <a:lnTo>
                    <a:pt x="2187" y="2358"/>
                  </a:lnTo>
                  <a:lnTo>
                    <a:pt x="2175" y="2348"/>
                  </a:lnTo>
                  <a:lnTo>
                    <a:pt x="2164" y="2336"/>
                  </a:lnTo>
                  <a:lnTo>
                    <a:pt x="2153" y="2326"/>
                  </a:lnTo>
                  <a:lnTo>
                    <a:pt x="2142" y="2312"/>
                  </a:lnTo>
                  <a:lnTo>
                    <a:pt x="2133" y="2300"/>
                  </a:lnTo>
                  <a:lnTo>
                    <a:pt x="2123" y="2284"/>
                  </a:lnTo>
                  <a:lnTo>
                    <a:pt x="2114" y="2270"/>
                  </a:lnTo>
                  <a:lnTo>
                    <a:pt x="2106" y="2254"/>
                  </a:lnTo>
                  <a:lnTo>
                    <a:pt x="2098" y="2236"/>
                  </a:lnTo>
                  <a:lnTo>
                    <a:pt x="2091" y="2218"/>
                  </a:lnTo>
                  <a:lnTo>
                    <a:pt x="2084" y="2198"/>
                  </a:lnTo>
                  <a:lnTo>
                    <a:pt x="2078" y="2178"/>
                  </a:lnTo>
                  <a:lnTo>
                    <a:pt x="2072" y="2158"/>
                  </a:lnTo>
                  <a:lnTo>
                    <a:pt x="2067" y="2136"/>
                  </a:lnTo>
                  <a:lnTo>
                    <a:pt x="2062" y="2114"/>
                  </a:lnTo>
                  <a:lnTo>
                    <a:pt x="2058" y="2090"/>
                  </a:lnTo>
                  <a:lnTo>
                    <a:pt x="2054" y="2066"/>
                  </a:lnTo>
                  <a:lnTo>
                    <a:pt x="2051" y="2040"/>
                  </a:lnTo>
                  <a:lnTo>
                    <a:pt x="2049" y="2014"/>
                  </a:lnTo>
                  <a:lnTo>
                    <a:pt x="2047" y="1988"/>
                  </a:lnTo>
                  <a:lnTo>
                    <a:pt x="2045" y="1960"/>
                  </a:lnTo>
                  <a:lnTo>
                    <a:pt x="2044" y="1932"/>
                  </a:lnTo>
                  <a:lnTo>
                    <a:pt x="2044" y="1902"/>
                  </a:lnTo>
                  <a:lnTo>
                    <a:pt x="2044" y="1868"/>
                  </a:lnTo>
                  <a:lnTo>
                    <a:pt x="2046" y="1836"/>
                  </a:lnTo>
                  <a:lnTo>
                    <a:pt x="2047" y="1804"/>
                  </a:lnTo>
                  <a:lnTo>
                    <a:pt x="2050" y="1772"/>
                  </a:lnTo>
                  <a:lnTo>
                    <a:pt x="2054" y="1744"/>
                  </a:lnTo>
                  <a:lnTo>
                    <a:pt x="2058" y="1714"/>
                  </a:lnTo>
                  <a:lnTo>
                    <a:pt x="2063" y="1688"/>
                  </a:lnTo>
                  <a:lnTo>
                    <a:pt x="2068" y="1660"/>
                  </a:lnTo>
                  <a:lnTo>
                    <a:pt x="2075" y="1636"/>
                  </a:lnTo>
                  <a:lnTo>
                    <a:pt x="2082" y="1612"/>
                  </a:lnTo>
                  <a:lnTo>
                    <a:pt x="2090" y="1588"/>
                  </a:lnTo>
                  <a:lnTo>
                    <a:pt x="2098" y="1566"/>
                  </a:lnTo>
                  <a:lnTo>
                    <a:pt x="2107" y="1547"/>
                  </a:lnTo>
                  <a:lnTo>
                    <a:pt x="2118" y="1527"/>
                  </a:lnTo>
                  <a:lnTo>
                    <a:pt x="2128" y="1509"/>
                  </a:lnTo>
                  <a:lnTo>
                    <a:pt x="2140" y="1491"/>
                  </a:lnTo>
                  <a:lnTo>
                    <a:pt x="2152" y="1475"/>
                  </a:lnTo>
                  <a:lnTo>
                    <a:pt x="2159" y="1467"/>
                  </a:lnTo>
                  <a:lnTo>
                    <a:pt x="2165" y="1461"/>
                  </a:lnTo>
                  <a:lnTo>
                    <a:pt x="2179" y="1447"/>
                  </a:lnTo>
                  <a:lnTo>
                    <a:pt x="2194" y="1433"/>
                  </a:lnTo>
                  <a:lnTo>
                    <a:pt x="2210" y="1421"/>
                  </a:lnTo>
                  <a:lnTo>
                    <a:pt x="2226" y="1411"/>
                  </a:lnTo>
                  <a:lnTo>
                    <a:pt x="2243" y="1401"/>
                  </a:lnTo>
                  <a:lnTo>
                    <a:pt x="2260" y="1391"/>
                  </a:lnTo>
                  <a:lnTo>
                    <a:pt x="2278" y="1383"/>
                  </a:lnTo>
                  <a:lnTo>
                    <a:pt x="2297" y="1377"/>
                  </a:lnTo>
                  <a:lnTo>
                    <a:pt x="2317" y="1371"/>
                  </a:lnTo>
                  <a:lnTo>
                    <a:pt x="2327" y="1369"/>
                  </a:lnTo>
                  <a:lnTo>
                    <a:pt x="2337" y="1367"/>
                  </a:lnTo>
                  <a:lnTo>
                    <a:pt x="2359" y="1363"/>
                  </a:lnTo>
                  <a:lnTo>
                    <a:pt x="2380" y="1361"/>
                  </a:lnTo>
                  <a:lnTo>
                    <a:pt x="2403" y="1359"/>
                  </a:lnTo>
                  <a:lnTo>
                    <a:pt x="2426" y="1359"/>
                  </a:lnTo>
                  <a:lnTo>
                    <a:pt x="2449" y="1359"/>
                  </a:lnTo>
                  <a:lnTo>
                    <a:pt x="2461" y="1359"/>
                  </a:lnTo>
                  <a:lnTo>
                    <a:pt x="2473" y="1361"/>
                  </a:lnTo>
                  <a:lnTo>
                    <a:pt x="2473" y="1297"/>
                  </a:lnTo>
                  <a:lnTo>
                    <a:pt x="2473" y="1265"/>
                  </a:lnTo>
                  <a:lnTo>
                    <a:pt x="2472" y="1249"/>
                  </a:lnTo>
                  <a:lnTo>
                    <a:pt x="2472" y="1235"/>
                  </a:lnTo>
                  <a:lnTo>
                    <a:pt x="2471" y="1209"/>
                  </a:lnTo>
                  <a:lnTo>
                    <a:pt x="2469" y="1185"/>
                  </a:lnTo>
                  <a:lnTo>
                    <a:pt x="2467" y="1163"/>
                  </a:lnTo>
                  <a:lnTo>
                    <a:pt x="2463" y="1145"/>
                  </a:lnTo>
                  <a:lnTo>
                    <a:pt x="2460" y="1127"/>
                  </a:lnTo>
                  <a:lnTo>
                    <a:pt x="2455" y="1113"/>
                  </a:lnTo>
                  <a:lnTo>
                    <a:pt x="2449" y="1099"/>
                  </a:lnTo>
                  <a:lnTo>
                    <a:pt x="2443" y="1089"/>
                  </a:lnTo>
                  <a:lnTo>
                    <a:pt x="2439" y="1085"/>
                  </a:lnTo>
                  <a:lnTo>
                    <a:pt x="2435" y="1079"/>
                  </a:lnTo>
                  <a:lnTo>
                    <a:pt x="2426" y="1073"/>
                  </a:lnTo>
                  <a:lnTo>
                    <a:pt x="2417" y="1067"/>
                  </a:lnTo>
                  <a:lnTo>
                    <a:pt x="2406" y="1063"/>
                  </a:lnTo>
                  <a:lnTo>
                    <a:pt x="2393" y="1061"/>
                  </a:lnTo>
                  <a:lnTo>
                    <a:pt x="2380" y="1061"/>
                  </a:lnTo>
                  <a:lnTo>
                    <a:pt x="2367" y="1061"/>
                  </a:lnTo>
                  <a:lnTo>
                    <a:pt x="2354" y="1063"/>
                  </a:lnTo>
                  <a:lnTo>
                    <a:pt x="2341" y="1067"/>
                  </a:lnTo>
                  <a:lnTo>
                    <a:pt x="2328" y="1073"/>
                  </a:lnTo>
                  <a:lnTo>
                    <a:pt x="2314" y="1079"/>
                  </a:lnTo>
                  <a:lnTo>
                    <a:pt x="2300" y="1087"/>
                  </a:lnTo>
                  <a:lnTo>
                    <a:pt x="2286" y="1097"/>
                  </a:lnTo>
                  <a:lnTo>
                    <a:pt x="2272" y="1107"/>
                  </a:lnTo>
                  <a:lnTo>
                    <a:pt x="2258" y="1119"/>
                  </a:lnTo>
                  <a:lnTo>
                    <a:pt x="2243" y="1133"/>
                  </a:lnTo>
                  <a:lnTo>
                    <a:pt x="2228" y="1149"/>
                  </a:lnTo>
                  <a:lnTo>
                    <a:pt x="2213" y="1165"/>
                  </a:lnTo>
                  <a:lnTo>
                    <a:pt x="2197" y="1181"/>
                  </a:lnTo>
                  <a:lnTo>
                    <a:pt x="2181" y="1201"/>
                  </a:lnTo>
                  <a:lnTo>
                    <a:pt x="2149" y="1241"/>
                  </a:lnTo>
                  <a:lnTo>
                    <a:pt x="2061" y="943"/>
                  </a:lnTo>
                  <a:lnTo>
                    <a:pt x="2076" y="925"/>
                  </a:lnTo>
                  <a:lnTo>
                    <a:pt x="2091" y="907"/>
                  </a:lnTo>
                  <a:lnTo>
                    <a:pt x="2106" y="891"/>
                  </a:lnTo>
                  <a:lnTo>
                    <a:pt x="2120" y="875"/>
                  </a:lnTo>
                  <a:lnTo>
                    <a:pt x="2136" y="861"/>
                  </a:lnTo>
                  <a:lnTo>
                    <a:pt x="2152" y="845"/>
                  </a:lnTo>
                  <a:lnTo>
                    <a:pt x="2190" y="813"/>
                  </a:lnTo>
                  <a:lnTo>
                    <a:pt x="2219" y="791"/>
                  </a:lnTo>
                  <a:lnTo>
                    <a:pt x="2247" y="771"/>
                  </a:lnTo>
                  <a:lnTo>
                    <a:pt x="2274" y="755"/>
                  </a:lnTo>
                  <a:lnTo>
                    <a:pt x="2288" y="749"/>
                  </a:lnTo>
                  <a:lnTo>
                    <a:pt x="2301" y="743"/>
                  </a:lnTo>
                  <a:lnTo>
                    <a:pt x="2314" y="737"/>
                  </a:lnTo>
                  <a:lnTo>
                    <a:pt x="2328" y="733"/>
                  </a:lnTo>
                  <a:lnTo>
                    <a:pt x="2341" y="729"/>
                  </a:lnTo>
                  <a:lnTo>
                    <a:pt x="2354" y="725"/>
                  </a:lnTo>
                  <a:lnTo>
                    <a:pt x="2367" y="723"/>
                  </a:lnTo>
                  <a:lnTo>
                    <a:pt x="2381" y="721"/>
                  </a:lnTo>
                  <a:lnTo>
                    <a:pt x="2408" y="719"/>
                  </a:lnTo>
                  <a:lnTo>
                    <a:pt x="2432" y="721"/>
                  </a:lnTo>
                  <a:lnTo>
                    <a:pt x="2456" y="725"/>
                  </a:lnTo>
                  <a:lnTo>
                    <a:pt x="2478" y="731"/>
                  </a:lnTo>
                  <a:lnTo>
                    <a:pt x="2500" y="739"/>
                  </a:lnTo>
                  <a:lnTo>
                    <a:pt x="2520" y="749"/>
                  </a:lnTo>
                  <a:lnTo>
                    <a:pt x="2530" y="755"/>
                  </a:lnTo>
                  <a:lnTo>
                    <a:pt x="2539" y="761"/>
                  </a:lnTo>
                  <a:lnTo>
                    <a:pt x="2558" y="775"/>
                  </a:lnTo>
                  <a:lnTo>
                    <a:pt x="2567" y="783"/>
                  </a:lnTo>
                  <a:lnTo>
                    <a:pt x="2575" y="791"/>
                  </a:lnTo>
                  <a:lnTo>
                    <a:pt x="2591" y="811"/>
                  </a:lnTo>
                  <a:lnTo>
                    <a:pt x="2605" y="831"/>
                  </a:lnTo>
                  <a:lnTo>
                    <a:pt x="2618" y="853"/>
                  </a:lnTo>
                  <a:lnTo>
                    <a:pt x="2624" y="865"/>
                  </a:lnTo>
                  <a:lnTo>
                    <a:pt x="2630" y="879"/>
                  </a:lnTo>
                  <a:lnTo>
                    <a:pt x="2636" y="891"/>
                  </a:lnTo>
                  <a:lnTo>
                    <a:pt x="2641" y="905"/>
                  </a:lnTo>
                  <a:lnTo>
                    <a:pt x="2646" y="919"/>
                  </a:lnTo>
                  <a:lnTo>
                    <a:pt x="2650" y="933"/>
                  </a:lnTo>
                  <a:lnTo>
                    <a:pt x="2658" y="963"/>
                  </a:lnTo>
                  <a:lnTo>
                    <a:pt x="2661" y="979"/>
                  </a:lnTo>
                  <a:lnTo>
                    <a:pt x="2664" y="995"/>
                  </a:lnTo>
                  <a:lnTo>
                    <a:pt x="2668" y="1019"/>
                  </a:lnTo>
                  <a:lnTo>
                    <a:pt x="2671" y="1043"/>
                  </a:lnTo>
                  <a:lnTo>
                    <a:pt x="2674" y="1069"/>
                  </a:lnTo>
                  <a:lnTo>
                    <a:pt x="2676" y="1099"/>
                  </a:lnTo>
                  <a:lnTo>
                    <a:pt x="2678" y="1133"/>
                  </a:lnTo>
                  <a:lnTo>
                    <a:pt x="2678" y="1153"/>
                  </a:lnTo>
                  <a:lnTo>
                    <a:pt x="2678" y="1173"/>
                  </a:lnTo>
                  <a:lnTo>
                    <a:pt x="2679" y="1223"/>
                  </a:lnTo>
                  <a:lnTo>
                    <a:pt x="2678" y="1281"/>
                  </a:lnTo>
                  <a:lnTo>
                    <a:pt x="2674" y="1814"/>
                  </a:lnTo>
                  <a:lnTo>
                    <a:pt x="2674" y="1874"/>
                  </a:lnTo>
                  <a:lnTo>
                    <a:pt x="2674" y="1902"/>
                  </a:lnTo>
                  <a:lnTo>
                    <a:pt x="2675" y="1926"/>
                  </a:lnTo>
                  <a:lnTo>
                    <a:pt x="2676" y="1950"/>
                  </a:lnTo>
                  <a:lnTo>
                    <a:pt x="2678" y="1974"/>
                  </a:lnTo>
                  <a:lnTo>
                    <a:pt x="2681" y="1994"/>
                  </a:lnTo>
                  <a:lnTo>
                    <a:pt x="2684" y="2016"/>
                  </a:lnTo>
                  <a:lnTo>
                    <a:pt x="2688" y="2034"/>
                  </a:lnTo>
                  <a:lnTo>
                    <a:pt x="2691" y="2044"/>
                  </a:lnTo>
                  <a:lnTo>
                    <a:pt x="2694" y="2054"/>
                  </a:lnTo>
                  <a:lnTo>
                    <a:pt x="2696" y="2064"/>
                  </a:lnTo>
                  <a:lnTo>
                    <a:pt x="2700" y="2072"/>
                  </a:lnTo>
                  <a:lnTo>
                    <a:pt x="2703" y="2082"/>
                  </a:lnTo>
                  <a:lnTo>
                    <a:pt x="2707" y="2092"/>
                  </a:lnTo>
                  <a:lnTo>
                    <a:pt x="2715" y="2110"/>
                  </a:lnTo>
                  <a:lnTo>
                    <a:pt x="2725" y="2128"/>
                  </a:lnTo>
                  <a:lnTo>
                    <a:pt x="2736" y="2146"/>
                  </a:lnTo>
                  <a:lnTo>
                    <a:pt x="2748" y="2166"/>
                  </a:lnTo>
                  <a:lnTo>
                    <a:pt x="2638" y="2420"/>
                  </a:lnTo>
                  <a:close/>
                  <a:moveTo>
                    <a:pt x="2460" y="1646"/>
                  </a:moveTo>
                  <a:lnTo>
                    <a:pt x="2434" y="1646"/>
                  </a:lnTo>
                  <a:lnTo>
                    <a:pt x="2411" y="1648"/>
                  </a:lnTo>
                  <a:lnTo>
                    <a:pt x="2389" y="1652"/>
                  </a:lnTo>
                  <a:lnTo>
                    <a:pt x="2369" y="1656"/>
                  </a:lnTo>
                  <a:lnTo>
                    <a:pt x="2360" y="1660"/>
                  </a:lnTo>
                  <a:lnTo>
                    <a:pt x="2352" y="1664"/>
                  </a:lnTo>
                  <a:lnTo>
                    <a:pt x="2336" y="1672"/>
                  </a:lnTo>
                  <a:lnTo>
                    <a:pt x="2329" y="1678"/>
                  </a:lnTo>
                  <a:lnTo>
                    <a:pt x="2322" y="1682"/>
                  </a:lnTo>
                  <a:lnTo>
                    <a:pt x="2315" y="1690"/>
                  </a:lnTo>
                  <a:lnTo>
                    <a:pt x="2310" y="1696"/>
                  </a:lnTo>
                  <a:lnTo>
                    <a:pt x="2304" y="1702"/>
                  </a:lnTo>
                  <a:lnTo>
                    <a:pt x="2299" y="1710"/>
                  </a:lnTo>
                  <a:lnTo>
                    <a:pt x="2294" y="1718"/>
                  </a:lnTo>
                  <a:lnTo>
                    <a:pt x="2290" y="1728"/>
                  </a:lnTo>
                  <a:lnTo>
                    <a:pt x="2286" y="1738"/>
                  </a:lnTo>
                  <a:lnTo>
                    <a:pt x="2283" y="1748"/>
                  </a:lnTo>
                  <a:lnTo>
                    <a:pt x="2279" y="1758"/>
                  </a:lnTo>
                  <a:lnTo>
                    <a:pt x="2277" y="1770"/>
                  </a:lnTo>
                  <a:lnTo>
                    <a:pt x="2274" y="1782"/>
                  </a:lnTo>
                  <a:lnTo>
                    <a:pt x="2272" y="1794"/>
                  </a:lnTo>
                  <a:lnTo>
                    <a:pt x="2271" y="1808"/>
                  </a:lnTo>
                  <a:lnTo>
                    <a:pt x="2269" y="1822"/>
                  </a:lnTo>
                  <a:lnTo>
                    <a:pt x="2268" y="1838"/>
                  </a:lnTo>
                  <a:lnTo>
                    <a:pt x="2267" y="1854"/>
                  </a:lnTo>
                  <a:lnTo>
                    <a:pt x="2267" y="1870"/>
                  </a:lnTo>
                  <a:lnTo>
                    <a:pt x="2267" y="1888"/>
                  </a:lnTo>
                  <a:lnTo>
                    <a:pt x="2267" y="1910"/>
                  </a:lnTo>
                  <a:lnTo>
                    <a:pt x="2268" y="1932"/>
                  </a:lnTo>
                  <a:lnTo>
                    <a:pt x="2269" y="1942"/>
                  </a:lnTo>
                  <a:lnTo>
                    <a:pt x="2271" y="1952"/>
                  </a:lnTo>
                  <a:lnTo>
                    <a:pt x="2274" y="1972"/>
                  </a:lnTo>
                  <a:lnTo>
                    <a:pt x="2275" y="1982"/>
                  </a:lnTo>
                  <a:lnTo>
                    <a:pt x="2277" y="1990"/>
                  </a:lnTo>
                  <a:lnTo>
                    <a:pt x="2279" y="2000"/>
                  </a:lnTo>
                  <a:lnTo>
                    <a:pt x="2282" y="2008"/>
                  </a:lnTo>
                  <a:lnTo>
                    <a:pt x="2287" y="2024"/>
                  </a:lnTo>
                  <a:lnTo>
                    <a:pt x="2293" y="2038"/>
                  </a:lnTo>
                  <a:lnTo>
                    <a:pt x="2299" y="2050"/>
                  </a:lnTo>
                  <a:lnTo>
                    <a:pt x="2306" y="2062"/>
                  </a:lnTo>
                  <a:lnTo>
                    <a:pt x="2314" y="2072"/>
                  </a:lnTo>
                  <a:lnTo>
                    <a:pt x="2322" y="2080"/>
                  </a:lnTo>
                  <a:lnTo>
                    <a:pt x="2330" y="2086"/>
                  </a:lnTo>
                  <a:lnTo>
                    <a:pt x="2339" y="2092"/>
                  </a:lnTo>
                  <a:lnTo>
                    <a:pt x="2348" y="2094"/>
                  </a:lnTo>
                  <a:lnTo>
                    <a:pt x="2358" y="2096"/>
                  </a:lnTo>
                  <a:lnTo>
                    <a:pt x="2365" y="2094"/>
                  </a:lnTo>
                  <a:lnTo>
                    <a:pt x="2373" y="2094"/>
                  </a:lnTo>
                  <a:lnTo>
                    <a:pt x="2380" y="2090"/>
                  </a:lnTo>
                  <a:lnTo>
                    <a:pt x="2387" y="2088"/>
                  </a:lnTo>
                  <a:lnTo>
                    <a:pt x="2401" y="2078"/>
                  </a:lnTo>
                  <a:lnTo>
                    <a:pt x="2408" y="2072"/>
                  </a:lnTo>
                  <a:lnTo>
                    <a:pt x="2415" y="2066"/>
                  </a:lnTo>
                  <a:lnTo>
                    <a:pt x="2422" y="2060"/>
                  </a:lnTo>
                  <a:lnTo>
                    <a:pt x="2429" y="2050"/>
                  </a:lnTo>
                  <a:lnTo>
                    <a:pt x="2436" y="2042"/>
                  </a:lnTo>
                  <a:lnTo>
                    <a:pt x="2442" y="2032"/>
                  </a:lnTo>
                  <a:lnTo>
                    <a:pt x="2448" y="2022"/>
                  </a:lnTo>
                  <a:lnTo>
                    <a:pt x="2455" y="2010"/>
                  </a:lnTo>
                  <a:lnTo>
                    <a:pt x="2467" y="1986"/>
                  </a:lnTo>
                  <a:lnTo>
                    <a:pt x="2470" y="1646"/>
                  </a:lnTo>
                  <a:lnTo>
                    <a:pt x="2460" y="1646"/>
                  </a:lnTo>
                  <a:close/>
                  <a:moveTo>
                    <a:pt x="3818" y="520"/>
                  </a:moveTo>
                  <a:lnTo>
                    <a:pt x="3475" y="520"/>
                  </a:lnTo>
                  <a:lnTo>
                    <a:pt x="3475" y="1013"/>
                  </a:lnTo>
                  <a:lnTo>
                    <a:pt x="3750" y="1013"/>
                  </a:lnTo>
                  <a:lnTo>
                    <a:pt x="3750" y="1365"/>
                  </a:lnTo>
                  <a:lnTo>
                    <a:pt x="3475" y="1365"/>
                  </a:lnTo>
                  <a:lnTo>
                    <a:pt x="3475" y="2322"/>
                  </a:lnTo>
                  <a:lnTo>
                    <a:pt x="3258" y="2322"/>
                  </a:lnTo>
                  <a:lnTo>
                    <a:pt x="3258" y="1245"/>
                  </a:lnTo>
                  <a:lnTo>
                    <a:pt x="3258" y="170"/>
                  </a:lnTo>
                  <a:lnTo>
                    <a:pt x="3843" y="170"/>
                  </a:lnTo>
                  <a:lnTo>
                    <a:pt x="3818" y="520"/>
                  </a:lnTo>
                  <a:close/>
                  <a:moveTo>
                    <a:pt x="4498" y="2176"/>
                  </a:moveTo>
                  <a:lnTo>
                    <a:pt x="4487" y="2198"/>
                  </a:lnTo>
                  <a:lnTo>
                    <a:pt x="4482" y="2208"/>
                  </a:lnTo>
                  <a:lnTo>
                    <a:pt x="4476" y="2218"/>
                  </a:lnTo>
                  <a:lnTo>
                    <a:pt x="4465" y="2236"/>
                  </a:lnTo>
                  <a:lnTo>
                    <a:pt x="4454" y="2254"/>
                  </a:lnTo>
                  <a:lnTo>
                    <a:pt x="4442" y="2270"/>
                  </a:lnTo>
                  <a:lnTo>
                    <a:pt x="4429" y="2284"/>
                  </a:lnTo>
                  <a:lnTo>
                    <a:pt x="4417" y="2298"/>
                  </a:lnTo>
                  <a:lnTo>
                    <a:pt x="4404" y="2310"/>
                  </a:lnTo>
                  <a:lnTo>
                    <a:pt x="4390" y="2320"/>
                  </a:lnTo>
                  <a:lnTo>
                    <a:pt x="4376" y="2330"/>
                  </a:lnTo>
                  <a:lnTo>
                    <a:pt x="4362" y="2338"/>
                  </a:lnTo>
                  <a:lnTo>
                    <a:pt x="4347" y="2344"/>
                  </a:lnTo>
                  <a:lnTo>
                    <a:pt x="4332" y="2350"/>
                  </a:lnTo>
                  <a:lnTo>
                    <a:pt x="4317" y="2354"/>
                  </a:lnTo>
                  <a:lnTo>
                    <a:pt x="4301" y="2356"/>
                  </a:lnTo>
                  <a:lnTo>
                    <a:pt x="4285" y="2356"/>
                  </a:lnTo>
                  <a:lnTo>
                    <a:pt x="4262" y="2356"/>
                  </a:lnTo>
                  <a:lnTo>
                    <a:pt x="4239" y="2350"/>
                  </a:lnTo>
                  <a:lnTo>
                    <a:pt x="4227" y="2348"/>
                  </a:lnTo>
                  <a:lnTo>
                    <a:pt x="4216" y="2344"/>
                  </a:lnTo>
                  <a:lnTo>
                    <a:pt x="4206" y="2340"/>
                  </a:lnTo>
                  <a:lnTo>
                    <a:pt x="4195" y="2334"/>
                  </a:lnTo>
                  <a:lnTo>
                    <a:pt x="4185" y="2328"/>
                  </a:lnTo>
                  <a:lnTo>
                    <a:pt x="4174" y="2322"/>
                  </a:lnTo>
                  <a:lnTo>
                    <a:pt x="4164" y="2316"/>
                  </a:lnTo>
                  <a:lnTo>
                    <a:pt x="4155" y="2308"/>
                  </a:lnTo>
                  <a:lnTo>
                    <a:pt x="4145" y="2300"/>
                  </a:lnTo>
                  <a:lnTo>
                    <a:pt x="4136" y="2292"/>
                  </a:lnTo>
                  <a:lnTo>
                    <a:pt x="4119" y="2272"/>
                  </a:lnTo>
                  <a:lnTo>
                    <a:pt x="4120" y="2302"/>
                  </a:lnTo>
                  <a:lnTo>
                    <a:pt x="4121" y="2334"/>
                  </a:lnTo>
                  <a:lnTo>
                    <a:pt x="4122" y="2368"/>
                  </a:lnTo>
                  <a:lnTo>
                    <a:pt x="4122" y="2404"/>
                  </a:lnTo>
                  <a:lnTo>
                    <a:pt x="4122" y="2897"/>
                  </a:lnTo>
                  <a:lnTo>
                    <a:pt x="3922" y="3003"/>
                  </a:lnTo>
                  <a:lnTo>
                    <a:pt x="3922" y="2086"/>
                  </a:lnTo>
                  <a:lnTo>
                    <a:pt x="3922" y="1171"/>
                  </a:lnTo>
                  <a:lnTo>
                    <a:pt x="3922" y="1099"/>
                  </a:lnTo>
                  <a:lnTo>
                    <a:pt x="3921" y="1039"/>
                  </a:lnTo>
                  <a:lnTo>
                    <a:pt x="3921" y="1013"/>
                  </a:lnTo>
                  <a:lnTo>
                    <a:pt x="3921" y="987"/>
                  </a:lnTo>
                  <a:lnTo>
                    <a:pt x="3920" y="943"/>
                  </a:lnTo>
                  <a:lnTo>
                    <a:pt x="3918" y="901"/>
                  </a:lnTo>
                  <a:lnTo>
                    <a:pt x="3916" y="861"/>
                  </a:lnTo>
                  <a:lnTo>
                    <a:pt x="3913" y="817"/>
                  </a:lnTo>
                  <a:lnTo>
                    <a:pt x="3909" y="771"/>
                  </a:lnTo>
                  <a:lnTo>
                    <a:pt x="4094" y="705"/>
                  </a:lnTo>
                  <a:lnTo>
                    <a:pt x="4099" y="745"/>
                  </a:lnTo>
                  <a:lnTo>
                    <a:pt x="4101" y="765"/>
                  </a:lnTo>
                  <a:lnTo>
                    <a:pt x="4103" y="783"/>
                  </a:lnTo>
                  <a:lnTo>
                    <a:pt x="4106" y="817"/>
                  </a:lnTo>
                  <a:lnTo>
                    <a:pt x="4108" y="855"/>
                  </a:lnTo>
                  <a:lnTo>
                    <a:pt x="4115" y="839"/>
                  </a:lnTo>
                  <a:lnTo>
                    <a:pt x="4123" y="823"/>
                  </a:lnTo>
                  <a:lnTo>
                    <a:pt x="4132" y="809"/>
                  </a:lnTo>
                  <a:lnTo>
                    <a:pt x="4142" y="795"/>
                  </a:lnTo>
                  <a:lnTo>
                    <a:pt x="4152" y="781"/>
                  </a:lnTo>
                  <a:lnTo>
                    <a:pt x="4164" y="769"/>
                  </a:lnTo>
                  <a:lnTo>
                    <a:pt x="4176" y="757"/>
                  </a:lnTo>
                  <a:lnTo>
                    <a:pt x="4188" y="747"/>
                  </a:lnTo>
                  <a:lnTo>
                    <a:pt x="4202" y="739"/>
                  </a:lnTo>
                  <a:lnTo>
                    <a:pt x="4215" y="729"/>
                  </a:lnTo>
                  <a:lnTo>
                    <a:pt x="4229" y="723"/>
                  </a:lnTo>
                  <a:lnTo>
                    <a:pt x="4244" y="717"/>
                  </a:lnTo>
                  <a:lnTo>
                    <a:pt x="4259" y="711"/>
                  </a:lnTo>
                  <a:lnTo>
                    <a:pt x="4274" y="709"/>
                  </a:lnTo>
                  <a:lnTo>
                    <a:pt x="4289" y="707"/>
                  </a:lnTo>
                  <a:lnTo>
                    <a:pt x="4304" y="705"/>
                  </a:lnTo>
                  <a:lnTo>
                    <a:pt x="4325" y="707"/>
                  </a:lnTo>
                  <a:lnTo>
                    <a:pt x="4335" y="709"/>
                  </a:lnTo>
                  <a:lnTo>
                    <a:pt x="4346" y="713"/>
                  </a:lnTo>
                  <a:lnTo>
                    <a:pt x="4356" y="715"/>
                  </a:lnTo>
                  <a:lnTo>
                    <a:pt x="4367" y="721"/>
                  </a:lnTo>
                  <a:lnTo>
                    <a:pt x="4377" y="725"/>
                  </a:lnTo>
                  <a:lnTo>
                    <a:pt x="4387" y="731"/>
                  </a:lnTo>
                  <a:lnTo>
                    <a:pt x="4397" y="739"/>
                  </a:lnTo>
                  <a:lnTo>
                    <a:pt x="4407" y="745"/>
                  </a:lnTo>
                  <a:lnTo>
                    <a:pt x="4416" y="753"/>
                  </a:lnTo>
                  <a:lnTo>
                    <a:pt x="4426" y="761"/>
                  </a:lnTo>
                  <a:lnTo>
                    <a:pt x="4435" y="771"/>
                  </a:lnTo>
                  <a:lnTo>
                    <a:pt x="4444" y="781"/>
                  </a:lnTo>
                  <a:lnTo>
                    <a:pt x="4452" y="791"/>
                  </a:lnTo>
                  <a:lnTo>
                    <a:pt x="4460" y="801"/>
                  </a:lnTo>
                  <a:lnTo>
                    <a:pt x="4476" y="825"/>
                  </a:lnTo>
                  <a:lnTo>
                    <a:pt x="4484" y="837"/>
                  </a:lnTo>
                  <a:lnTo>
                    <a:pt x="4491" y="849"/>
                  </a:lnTo>
                  <a:lnTo>
                    <a:pt x="4495" y="855"/>
                  </a:lnTo>
                  <a:lnTo>
                    <a:pt x="4499" y="863"/>
                  </a:lnTo>
                  <a:lnTo>
                    <a:pt x="4506" y="877"/>
                  </a:lnTo>
                  <a:lnTo>
                    <a:pt x="4519" y="905"/>
                  </a:lnTo>
                  <a:lnTo>
                    <a:pt x="4532" y="937"/>
                  </a:lnTo>
                  <a:lnTo>
                    <a:pt x="4539" y="955"/>
                  </a:lnTo>
                  <a:lnTo>
                    <a:pt x="4544" y="973"/>
                  </a:lnTo>
                  <a:lnTo>
                    <a:pt x="4550" y="991"/>
                  </a:lnTo>
                  <a:lnTo>
                    <a:pt x="4556" y="1009"/>
                  </a:lnTo>
                  <a:lnTo>
                    <a:pt x="4566" y="1049"/>
                  </a:lnTo>
                  <a:lnTo>
                    <a:pt x="4575" y="1093"/>
                  </a:lnTo>
                  <a:lnTo>
                    <a:pt x="4581" y="1115"/>
                  </a:lnTo>
                  <a:lnTo>
                    <a:pt x="4585" y="1139"/>
                  </a:lnTo>
                  <a:lnTo>
                    <a:pt x="4592" y="1189"/>
                  </a:lnTo>
                  <a:lnTo>
                    <a:pt x="4595" y="1215"/>
                  </a:lnTo>
                  <a:lnTo>
                    <a:pt x="4598" y="1241"/>
                  </a:lnTo>
                  <a:lnTo>
                    <a:pt x="4602" y="1297"/>
                  </a:lnTo>
                  <a:lnTo>
                    <a:pt x="4606" y="1357"/>
                  </a:lnTo>
                  <a:lnTo>
                    <a:pt x="4607" y="1387"/>
                  </a:lnTo>
                  <a:lnTo>
                    <a:pt x="4608" y="1419"/>
                  </a:lnTo>
                  <a:lnTo>
                    <a:pt x="4608" y="1453"/>
                  </a:lnTo>
                  <a:lnTo>
                    <a:pt x="4609" y="1487"/>
                  </a:lnTo>
                  <a:lnTo>
                    <a:pt x="4608" y="1549"/>
                  </a:lnTo>
                  <a:lnTo>
                    <a:pt x="4607" y="1606"/>
                  </a:lnTo>
                  <a:lnTo>
                    <a:pt x="4606" y="1660"/>
                  </a:lnTo>
                  <a:lnTo>
                    <a:pt x="4603" y="1712"/>
                  </a:lnTo>
                  <a:lnTo>
                    <a:pt x="4600" y="1762"/>
                  </a:lnTo>
                  <a:lnTo>
                    <a:pt x="4595" y="1808"/>
                  </a:lnTo>
                  <a:lnTo>
                    <a:pt x="4590" y="1852"/>
                  </a:lnTo>
                  <a:lnTo>
                    <a:pt x="4588" y="1872"/>
                  </a:lnTo>
                  <a:lnTo>
                    <a:pt x="4584" y="1892"/>
                  </a:lnTo>
                  <a:lnTo>
                    <a:pt x="4576" y="1932"/>
                  </a:lnTo>
                  <a:lnTo>
                    <a:pt x="4569" y="1970"/>
                  </a:lnTo>
                  <a:lnTo>
                    <a:pt x="4564" y="1988"/>
                  </a:lnTo>
                  <a:lnTo>
                    <a:pt x="4560" y="2006"/>
                  </a:lnTo>
                  <a:lnTo>
                    <a:pt x="4549" y="2042"/>
                  </a:lnTo>
                  <a:lnTo>
                    <a:pt x="4538" y="2076"/>
                  </a:lnTo>
                  <a:lnTo>
                    <a:pt x="4526" y="2110"/>
                  </a:lnTo>
                  <a:lnTo>
                    <a:pt x="4512" y="2144"/>
                  </a:lnTo>
                  <a:lnTo>
                    <a:pt x="4498" y="2176"/>
                  </a:lnTo>
                  <a:close/>
                  <a:moveTo>
                    <a:pt x="4361" y="1177"/>
                  </a:moveTo>
                  <a:lnTo>
                    <a:pt x="4358" y="1161"/>
                  </a:lnTo>
                  <a:lnTo>
                    <a:pt x="4355" y="1147"/>
                  </a:lnTo>
                  <a:lnTo>
                    <a:pt x="4351" y="1133"/>
                  </a:lnTo>
                  <a:lnTo>
                    <a:pt x="4346" y="1119"/>
                  </a:lnTo>
                  <a:lnTo>
                    <a:pt x="4342" y="1107"/>
                  </a:lnTo>
                  <a:lnTo>
                    <a:pt x="4337" y="1097"/>
                  </a:lnTo>
                  <a:lnTo>
                    <a:pt x="4331" y="1087"/>
                  </a:lnTo>
                  <a:lnTo>
                    <a:pt x="4325" y="1077"/>
                  </a:lnTo>
                  <a:lnTo>
                    <a:pt x="4319" y="1069"/>
                  </a:lnTo>
                  <a:lnTo>
                    <a:pt x="4312" y="1063"/>
                  </a:lnTo>
                  <a:lnTo>
                    <a:pt x="4305" y="1057"/>
                  </a:lnTo>
                  <a:lnTo>
                    <a:pt x="4297" y="1051"/>
                  </a:lnTo>
                  <a:lnTo>
                    <a:pt x="4289" y="1049"/>
                  </a:lnTo>
                  <a:lnTo>
                    <a:pt x="4280" y="1045"/>
                  </a:lnTo>
                  <a:lnTo>
                    <a:pt x="4271" y="1043"/>
                  </a:lnTo>
                  <a:lnTo>
                    <a:pt x="4262" y="1043"/>
                  </a:lnTo>
                  <a:lnTo>
                    <a:pt x="4253" y="1043"/>
                  </a:lnTo>
                  <a:lnTo>
                    <a:pt x="4243" y="1045"/>
                  </a:lnTo>
                  <a:lnTo>
                    <a:pt x="4223" y="1051"/>
                  </a:lnTo>
                  <a:lnTo>
                    <a:pt x="4214" y="1055"/>
                  </a:lnTo>
                  <a:lnTo>
                    <a:pt x="4205" y="1061"/>
                  </a:lnTo>
                  <a:lnTo>
                    <a:pt x="4187" y="1075"/>
                  </a:lnTo>
                  <a:lnTo>
                    <a:pt x="4178" y="1083"/>
                  </a:lnTo>
                  <a:lnTo>
                    <a:pt x="4170" y="1091"/>
                  </a:lnTo>
                  <a:lnTo>
                    <a:pt x="4161" y="1101"/>
                  </a:lnTo>
                  <a:lnTo>
                    <a:pt x="4153" y="1113"/>
                  </a:lnTo>
                  <a:lnTo>
                    <a:pt x="4145" y="1125"/>
                  </a:lnTo>
                  <a:lnTo>
                    <a:pt x="4138" y="1137"/>
                  </a:lnTo>
                  <a:lnTo>
                    <a:pt x="4130" y="1151"/>
                  </a:lnTo>
                  <a:lnTo>
                    <a:pt x="4123" y="1165"/>
                  </a:lnTo>
                  <a:lnTo>
                    <a:pt x="4123" y="1934"/>
                  </a:lnTo>
                  <a:lnTo>
                    <a:pt x="4134" y="1952"/>
                  </a:lnTo>
                  <a:lnTo>
                    <a:pt x="4147" y="1970"/>
                  </a:lnTo>
                  <a:lnTo>
                    <a:pt x="4161" y="1984"/>
                  </a:lnTo>
                  <a:lnTo>
                    <a:pt x="4175" y="1998"/>
                  </a:lnTo>
                  <a:lnTo>
                    <a:pt x="4183" y="2006"/>
                  </a:lnTo>
                  <a:lnTo>
                    <a:pt x="4191" y="2010"/>
                  </a:lnTo>
                  <a:lnTo>
                    <a:pt x="4206" y="2020"/>
                  </a:lnTo>
                  <a:lnTo>
                    <a:pt x="4222" y="2026"/>
                  </a:lnTo>
                  <a:lnTo>
                    <a:pt x="4230" y="2028"/>
                  </a:lnTo>
                  <a:lnTo>
                    <a:pt x="4238" y="2028"/>
                  </a:lnTo>
                  <a:lnTo>
                    <a:pt x="4248" y="2028"/>
                  </a:lnTo>
                  <a:lnTo>
                    <a:pt x="4257" y="2026"/>
                  </a:lnTo>
                  <a:lnTo>
                    <a:pt x="4266" y="2024"/>
                  </a:lnTo>
                  <a:lnTo>
                    <a:pt x="4274" y="2022"/>
                  </a:lnTo>
                  <a:lnTo>
                    <a:pt x="4282" y="2018"/>
                  </a:lnTo>
                  <a:lnTo>
                    <a:pt x="4290" y="2012"/>
                  </a:lnTo>
                  <a:lnTo>
                    <a:pt x="4297" y="2008"/>
                  </a:lnTo>
                  <a:lnTo>
                    <a:pt x="4304" y="2000"/>
                  </a:lnTo>
                  <a:lnTo>
                    <a:pt x="4311" y="1994"/>
                  </a:lnTo>
                  <a:lnTo>
                    <a:pt x="4317" y="1984"/>
                  </a:lnTo>
                  <a:lnTo>
                    <a:pt x="4323" y="1976"/>
                  </a:lnTo>
                  <a:lnTo>
                    <a:pt x="4329" y="1964"/>
                  </a:lnTo>
                  <a:lnTo>
                    <a:pt x="4334" y="1954"/>
                  </a:lnTo>
                  <a:lnTo>
                    <a:pt x="4339" y="1940"/>
                  </a:lnTo>
                  <a:lnTo>
                    <a:pt x="4344" y="1928"/>
                  </a:lnTo>
                  <a:lnTo>
                    <a:pt x="4348" y="1912"/>
                  </a:lnTo>
                  <a:lnTo>
                    <a:pt x="4356" y="1880"/>
                  </a:lnTo>
                  <a:lnTo>
                    <a:pt x="4360" y="1862"/>
                  </a:lnTo>
                  <a:lnTo>
                    <a:pt x="4363" y="1844"/>
                  </a:lnTo>
                  <a:lnTo>
                    <a:pt x="4369" y="1804"/>
                  </a:lnTo>
                  <a:lnTo>
                    <a:pt x="4371" y="1780"/>
                  </a:lnTo>
                  <a:lnTo>
                    <a:pt x="4373" y="1758"/>
                  </a:lnTo>
                  <a:lnTo>
                    <a:pt x="4377" y="1706"/>
                  </a:lnTo>
                  <a:lnTo>
                    <a:pt x="4379" y="1652"/>
                  </a:lnTo>
                  <a:lnTo>
                    <a:pt x="4380" y="1622"/>
                  </a:lnTo>
                  <a:lnTo>
                    <a:pt x="4381" y="1592"/>
                  </a:lnTo>
                  <a:lnTo>
                    <a:pt x="4381" y="1527"/>
                  </a:lnTo>
                  <a:lnTo>
                    <a:pt x="4381" y="1471"/>
                  </a:lnTo>
                  <a:lnTo>
                    <a:pt x="4380" y="1419"/>
                  </a:lnTo>
                  <a:lnTo>
                    <a:pt x="4379" y="1369"/>
                  </a:lnTo>
                  <a:lnTo>
                    <a:pt x="4378" y="1347"/>
                  </a:lnTo>
                  <a:lnTo>
                    <a:pt x="4377" y="1323"/>
                  </a:lnTo>
                  <a:lnTo>
                    <a:pt x="4374" y="1281"/>
                  </a:lnTo>
                  <a:lnTo>
                    <a:pt x="4370" y="1243"/>
                  </a:lnTo>
                  <a:lnTo>
                    <a:pt x="4366" y="1207"/>
                  </a:lnTo>
                  <a:lnTo>
                    <a:pt x="4361" y="1177"/>
                  </a:lnTo>
                  <a:close/>
                </a:path>
              </a:pathLst>
            </a:custGeom>
            <a:solidFill>
              <a:srgbClr val="00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04161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6D6508-BFD3-9ADB-0D98-5BC3D3D9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B4561E-8C3A-EE7A-0325-DDB6CDF66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672064" y="944776"/>
            <a:ext cx="1473788" cy="468000"/>
            <a:chOff x="1249363" y="1887538"/>
            <a:chExt cx="9688513" cy="30765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81054F4-26B3-EF80-CB3E-99C865AC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83763" y="1887538"/>
              <a:ext cx="1154113" cy="1150938"/>
            </a:xfrm>
            <a:custGeom>
              <a:avLst/>
              <a:gdLst>
                <a:gd name="T0" fmla="*/ 419 w 727"/>
                <a:gd name="T1" fmla="*/ 10 h 1451"/>
                <a:gd name="T2" fmla="*/ 471 w 727"/>
                <a:gd name="T3" fmla="*/ 34 h 1451"/>
                <a:gd name="T4" fmla="*/ 536 w 727"/>
                <a:gd name="T5" fmla="*/ 88 h 1451"/>
                <a:gd name="T6" fmla="*/ 595 w 727"/>
                <a:gd name="T7" fmla="*/ 166 h 1451"/>
                <a:gd name="T8" fmla="*/ 644 w 727"/>
                <a:gd name="T9" fmla="*/ 264 h 1451"/>
                <a:gd name="T10" fmla="*/ 684 w 727"/>
                <a:gd name="T11" fmla="*/ 380 h 1451"/>
                <a:gd name="T12" fmla="*/ 711 w 727"/>
                <a:gd name="T13" fmla="*/ 509 h 1451"/>
                <a:gd name="T14" fmla="*/ 724 w 727"/>
                <a:gd name="T15" fmla="*/ 633 h 1451"/>
                <a:gd name="T16" fmla="*/ 727 w 727"/>
                <a:gd name="T17" fmla="*/ 763 h 1451"/>
                <a:gd name="T18" fmla="*/ 716 w 727"/>
                <a:gd name="T19" fmla="*/ 907 h 1451"/>
                <a:gd name="T20" fmla="*/ 699 w 727"/>
                <a:gd name="T21" fmla="*/ 1009 h 1451"/>
                <a:gd name="T22" fmla="*/ 665 w 727"/>
                <a:gd name="T23" fmla="*/ 1131 h 1451"/>
                <a:gd name="T24" fmla="*/ 621 w 727"/>
                <a:gd name="T25" fmla="*/ 1239 h 1451"/>
                <a:gd name="T26" fmla="*/ 567 w 727"/>
                <a:gd name="T27" fmla="*/ 1327 h 1451"/>
                <a:gd name="T28" fmla="*/ 505 w 727"/>
                <a:gd name="T29" fmla="*/ 1395 h 1451"/>
                <a:gd name="T30" fmla="*/ 437 w 727"/>
                <a:gd name="T31" fmla="*/ 1437 h 1451"/>
                <a:gd name="T32" fmla="*/ 382 w 727"/>
                <a:gd name="T33" fmla="*/ 1451 h 1451"/>
                <a:gd name="T34" fmla="*/ 308 w 727"/>
                <a:gd name="T35" fmla="*/ 1443 h 1451"/>
                <a:gd name="T36" fmla="*/ 256 w 727"/>
                <a:gd name="T37" fmla="*/ 1419 h 1451"/>
                <a:gd name="T38" fmla="*/ 190 w 727"/>
                <a:gd name="T39" fmla="*/ 1363 h 1451"/>
                <a:gd name="T40" fmla="*/ 132 w 727"/>
                <a:gd name="T41" fmla="*/ 1285 h 1451"/>
                <a:gd name="T42" fmla="*/ 82 w 727"/>
                <a:gd name="T43" fmla="*/ 1187 h 1451"/>
                <a:gd name="T44" fmla="*/ 43 w 727"/>
                <a:gd name="T45" fmla="*/ 1071 h 1451"/>
                <a:gd name="T46" fmla="*/ 16 w 727"/>
                <a:gd name="T47" fmla="*/ 941 h 1451"/>
                <a:gd name="T48" fmla="*/ 3 w 727"/>
                <a:gd name="T49" fmla="*/ 817 h 1451"/>
                <a:gd name="T50" fmla="*/ 0 w 727"/>
                <a:gd name="T51" fmla="*/ 689 h 1451"/>
                <a:gd name="T52" fmla="*/ 11 w 727"/>
                <a:gd name="T53" fmla="*/ 545 h 1451"/>
                <a:gd name="T54" fmla="*/ 28 w 727"/>
                <a:gd name="T55" fmla="*/ 444 h 1451"/>
                <a:gd name="T56" fmla="*/ 62 w 727"/>
                <a:gd name="T57" fmla="*/ 320 h 1451"/>
                <a:gd name="T58" fmla="*/ 106 w 727"/>
                <a:gd name="T59" fmla="*/ 214 h 1451"/>
                <a:gd name="T60" fmla="*/ 160 w 727"/>
                <a:gd name="T61" fmla="*/ 124 h 1451"/>
                <a:gd name="T62" fmla="*/ 222 w 727"/>
                <a:gd name="T63" fmla="*/ 58 h 1451"/>
                <a:gd name="T64" fmla="*/ 290 w 727"/>
                <a:gd name="T65" fmla="*/ 16 h 1451"/>
                <a:gd name="T66" fmla="*/ 345 w 727"/>
                <a:gd name="T67" fmla="*/ 2 h 1451"/>
                <a:gd name="T68" fmla="*/ 567 w 727"/>
                <a:gd name="T69" fmla="*/ 172 h 1451"/>
                <a:gd name="T70" fmla="*/ 403 w 727"/>
                <a:gd name="T71" fmla="*/ 172 h 1451"/>
                <a:gd name="T72" fmla="*/ 237 w 727"/>
                <a:gd name="T73" fmla="*/ 172 h 1451"/>
                <a:gd name="T74" fmla="*/ 288 w 727"/>
                <a:gd name="T75" fmla="*/ 969 h 1451"/>
                <a:gd name="T76" fmla="*/ 296 w 727"/>
                <a:gd name="T77" fmla="*/ 919 h 1451"/>
                <a:gd name="T78" fmla="*/ 312 w 727"/>
                <a:gd name="T79" fmla="*/ 879 h 1451"/>
                <a:gd name="T80" fmla="*/ 339 w 727"/>
                <a:gd name="T81" fmla="*/ 847 h 1451"/>
                <a:gd name="T82" fmla="*/ 363 w 727"/>
                <a:gd name="T83" fmla="*/ 839 h 1451"/>
                <a:gd name="T84" fmla="*/ 388 w 727"/>
                <a:gd name="T85" fmla="*/ 847 h 1451"/>
                <a:gd name="T86" fmla="*/ 407 w 727"/>
                <a:gd name="T87" fmla="*/ 867 h 1451"/>
                <a:gd name="T88" fmla="*/ 425 w 727"/>
                <a:gd name="T89" fmla="*/ 901 h 1451"/>
                <a:gd name="T90" fmla="*/ 436 w 727"/>
                <a:gd name="T91" fmla="*/ 947 h 1451"/>
                <a:gd name="T92" fmla="*/ 440 w 727"/>
                <a:gd name="T93" fmla="*/ 537 h 1451"/>
                <a:gd name="T94" fmla="*/ 434 w 727"/>
                <a:gd name="T95" fmla="*/ 597 h 1451"/>
                <a:gd name="T96" fmla="*/ 418 w 727"/>
                <a:gd name="T97" fmla="*/ 645 h 1451"/>
                <a:gd name="T98" fmla="*/ 393 w 727"/>
                <a:gd name="T99" fmla="*/ 677 h 1451"/>
                <a:gd name="T100" fmla="*/ 363 w 727"/>
                <a:gd name="T101" fmla="*/ 689 h 1451"/>
                <a:gd name="T102" fmla="*/ 334 w 727"/>
                <a:gd name="T103" fmla="*/ 677 h 1451"/>
                <a:gd name="T104" fmla="*/ 309 w 727"/>
                <a:gd name="T105" fmla="*/ 645 h 1451"/>
                <a:gd name="T106" fmla="*/ 293 w 727"/>
                <a:gd name="T107" fmla="*/ 597 h 1451"/>
                <a:gd name="T108" fmla="*/ 287 w 727"/>
                <a:gd name="T109" fmla="*/ 537 h 1451"/>
                <a:gd name="T110" fmla="*/ 293 w 727"/>
                <a:gd name="T111" fmla="*/ 478 h 1451"/>
                <a:gd name="T112" fmla="*/ 309 w 727"/>
                <a:gd name="T113" fmla="*/ 430 h 1451"/>
                <a:gd name="T114" fmla="*/ 334 w 727"/>
                <a:gd name="T115" fmla="*/ 396 h 1451"/>
                <a:gd name="T116" fmla="*/ 363 w 727"/>
                <a:gd name="T117" fmla="*/ 384 h 1451"/>
                <a:gd name="T118" fmla="*/ 393 w 727"/>
                <a:gd name="T119" fmla="*/ 396 h 1451"/>
                <a:gd name="T120" fmla="*/ 418 w 727"/>
                <a:gd name="T121" fmla="*/ 430 h 1451"/>
                <a:gd name="T122" fmla="*/ 434 w 727"/>
                <a:gd name="T123" fmla="*/ 478 h 1451"/>
                <a:gd name="T124" fmla="*/ 440 w 727"/>
                <a:gd name="T125" fmla="*/ 537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7" h="1451">
                  <a:moveTo>
                    <a:pt x="363" y="0"/>
                  </a:moveTo>
                  <a:lnTo>
                    <a:pt x="382" y="2"/>
                  </a:lnTo>
                  <a:lnTo>
                    <a:pt x="401" y="4"/>
                  </a:lnTo>
                  <a:lnTo>
                    <a:pt x="419" y="10"/>
                  </a:lnTo>
                  <a:lnTo>
                    <a:pt x="437" y="16"/>
                  </a:lnTo>
                  <a:lnTo>
                    <a:pt x="454" y="24"/>
                  </a:lnTo>
                  <a:lnTo>
                    <a:pt x="463" y="28"/>
                  </a:lnTo>
                  <a:lnTo>
                    <a:pt x="471" y="34"/>
                  </a:lnTo>
                  <a:lnTo>
                    <a:pt x="488" y="44"/>
                  </a:lnTo>
                  <a:lnTo>
                    <a:pt x="505" y="58"/>
                  </a:lnTo>
                  <a:lnTo>
                    <a:pt x="521" y="72"/>
                  </a:lnTo>
                  <a:lnTo>
                    <a:pt x="536" y="88"/>
                  </a:lnTo>
                  <a:lnTo>
                    <a:pt x="552" y="106"/>
                  </a:lnTo>
                  <a:lnTo>
                    <a:pt x="567" y="124"/>
                  </a:lnTo>
                  <a:lnTo>
                    <a:pt x="582" y="146"/>
                  </a:lnTo>
                  <a:lnTo>
                    <a:pt x="595" y="166"/>
                  </a:lnTo>
                  <a:lnTo>
                    <a:pt x="608" y="190"/>
                  </a:lnTo>
                  <a:lnTo>
                    <a:pt x="621" y="214"/>
                  </a:lnTo>
                  <a:lnTo>
                    <a:pt x="633" y="238"/>
                  </a:lnTo>
                  <a:lnTo>
                    <a:pt x="644" y="264"/>
                  </a:lnTo>
                  <a:lnTo>
                    <a:pt x="655" y="292"/>
                  </a:lnTo>
                  <a:lnTo>
                    <a:pt x="665" y="320"/>
                  </a:lnTo>
                  <a:lnTo>
                    <a:pt x="675" y="350"/>
                  </a:lnTo>
                  <a:lnTo>
                    <a:pt x="684" y="380"/>
                  </a:lnTo>
                  <a:lnTo>
                    <a:pt x="692" y="412"/>
                  </a:lnTo>
                  <a:lnTo>
                    <a:pt x="699" y="444"/>
                  </a:lnTo>
                  <a:lnTo>
                    <a:pt x="705" y="478"/>
                  </a:lnTo>
                  <a:lnTo>
                    <a:pt x="711" y="509"/>
                  </a:lnTo>
                  <a:lnTo>
                    <a:pt x="716" y="545"/>
                  </a:lnTo>
                  <a:lnTo>
                    <a:pt x="720" y="579"/>
                  </a:lnTo>
                  <a:lnTo>
                    <a:pt x="723" y="615"/>
                  </a:lnTo>
                  <a:lnTo>
                    <a:pt x="724" y="633"/>
                  </a:lnTo>
                  <a:lnTo>
                    <a:pt x="725" y="651"/>
                  </a:lnTo>
                  <a:lnTo>
                    <a:pt x="727" y="689"/>
                  </a:lnTo>
                  <a:lnTo>
                    <a:pt x="727" y="725"/>
                  </a:lnTo>
                  <a:lnTo>
                    <a:pt x="727" y="763"/>
                  </a:lnTo>
                  <a:lnTo>
                    <a:pt x="725" y="799"/>
                  </a:lnTo>
                  <a:lnTo>
                    <a:pt x="723" y="837"/>
                  </a:lnTo>
                  <a:lnTo>
                    <a:pt x="720" y="871"/>
                  </a:lnTo>
                  <a:lnTo>
                    <a:pt x="716" y="907"/>
                  </a:lnTo>
                  <a:lnTo>
                    <a:pt x="714" y="925"/>
                  </a:lnTo>
                  <a:lnTo>
                    <a:pt x="711" y="941"/>
                  </a:lnTo>
                  <a:lnTo>
                    <a:pt x="705" y="975"/>
                  </a:lnTo>
                  <a:lnTo>
                    <a:pt x="699" y="1009"/>
                  </a:lnTo>
                  <a:lnTo>
                    <a:pt x="692" y="1041"/>
                  </a:lnTo>
                  <a:lnTo>
                    <a:pt x="684" y="1071"/>
                  </a:lnTo>
                  <a:lnTo>
                    <a:pt x="675" y="1101"/>
                  </a:lnTo>
                  <a:lnTo>
                    <a:pt x="665" y="1131"/>
                  </a:lnTo>
                  <a:lnTo>
                    <a:pt x="655" y="1159"/>
                  </a:lnTo>
                  <a:lnTo>
                    <a:pt x="644" y="1187"/>
                  </a:lnTo>
                  <a:lnTo>
                    <a:pt x="633" y="1213"/>
                  </a:lnTo>
                  <a:lnTo>
                    <a:pt x="621" y="1239"/>
                  </a:lnTo>
                  <a:lnTo>
                    <a:pt x="608" y="1263"/>
                  </a:lnTo>
                  <a:lnTo>
                    <a:pt x="595" y="1285"/>
                  </a:lnTo>
                  <a:lnTo>
                    <a:pt x="582" y="1307"/>
                  </a:lnTo>
                  <a:lnTo>
                    <a:pt x="567" y="1327"/>
                  </a:lnTo>
                  <a:lnTo>
                    <a:pt x="552" y="1347"/>
                  </a:lnTo>
                  <a:lnTo>
                    <a:pt x="536" y="1363"/>
                  </a:lnTo>
                  <a:lnTo>
                    <a:pt x="521" y="1379"/>
                  </a:lnTo>
                  <a:lnTo>
                    <a:pt x="505" y="1395"/>
                  </a:lnTo>
                  <a:lnTo>
                    <a:pt x="488" y="1407"/>
                  </a:lnTo>
                  <a:lnTo>
                    <a:pt x="471" y="1419"/>
                  </a:lnTo>
                  <a:lnTo>
                    <a:pt x="454" y="1429"/>
                  </a:lnTo>
                  <a:lnTo>
                    <a:pt x="437" y="1437"/>
                  </a:lnTo>
                  <a:lnTo>
                    <a:pt x="419" y="1443"/>
                  </a:lnTo>
                  <a:lnTo>
                    <a:pt x="410" y="1445"/>
                  </a:lnTo>
                  <a:lnTo>
                    <a:pt x="401" y="1447"/>
                  </a:lnTo>
                  <a:lnTo>
                    <a:pt x="382" y="1451"/>
                  </a:lnTo>
                  <a:lnTo>
                    <a:pt x="363" y="1451"/>
                  </a:lnTo>
                  <a:lnTo>
                    <a:pt x="345" y="1451"/>
                  </a:lnTo>
                  <a:lnTo>
                    <a:pt x="326" y="1447"/>
                  </a:lnTo>
                  <a:lnTo>
                    <a:pt x="308" y="1443"/>
                  </a:lnTo>
                  <a:lnTo>
                    <a:pt x="290" y="1437"/>
                  </a:lnTo>
                  <a:lnTo>
                    <a:pt x="273" y="1429"/>
                  </a:lnTo>
                  <a:lnTo>
                    <a:pt x="264" y="1423"/>
                  </a:lnTo>
                  <a:lnTo>
                    <a:pt x="256" y="1419"/>
                  </a:lnTo>
                  <a:lnTo>
                    <a:pt x="239" y="1407"/>
                  </a:lnTo>
                  <a:lnTo>
                    <a:pt x="222" y="1395"/>
                  </a:lnTo>
                  <a:lnTo>
                    <a:pt x="205" y="1379"/>
                  </a:lnTo>
                  <a:lnTo>
                    <a:pt x="190" y="1363"/>
                  </a:lnTo>
                  <a:lnTo>
                    <a:pt x="174" y="1347"/>
                  </a:lnTo>
                  <a:lnTo>
                    <a:pt x="160" y="1327"/>
                  </a:lnTo>
                  <a:lnTo>
                    <a:pt x="145" y="1307"/>
                  </a:lnTo>
                  <a:lnTo>
                    <a:pt x="132" y="1285"/>
                  </a:lnTo>
                  <a:lnTo>
                    <a:pt x="118" y="1263"/>
                  </a:lnTo>
                  <a:lnTo>
                    <a:pt x="106" y="1239"/>
                  </a:lnTo>
                  <a:lnTo>
                    <a:pt x="94" y="1213"/>
                  </a:lnTo>
                  <a:lnTo>
                    <a:pt x="82" y="1187"/>
                  </a:lnTo>
                  <a:lnTo>
                    <a:pt x="72" y="1159"/>
                  </a:lnTo>
                  <a:lnTo>
                    <a:pt x="62" y="1131"/>
                  </a:lnTo>
                  <a:lnTo>
                    <a:pt x="52" y="1101"/>
                  </a:lnTo>
                  <a:lnTo>
                    <a:pt x="43" y="1071"/>
                  </a:lnTo>
                  <a:lnTo>
                    <a:pt x="35" y="1041"/>
                  </a:lnTo>
                  <a:lnTo>
                    <a:pt x="28" y="1009"/>
                  </a:lnTo>
                  <a:lnTo>
                    <a:pt x="22" y="975"/>
                  </a:lnTo>
                  <a:lnTo>
                    <a:pt x="16" y="941"/>
                  </a:lnTo>
                  <a:lnTo>
                    <a:pt x="11" y="907"/>
                  </a:lnTo>
                  <a:lnTo>
                    <a:pt x="7" y="871"/>
                  </a:lnTo>
                  <a:lnTo>
                    <a:pt x="4" y="837"/>
                  </a:lnTo>
                  <a:lnTo>
                    <a:pt x="3" y="817"/>
                  </a:lnTo>
                  <a:lnTo>
                    <a:pt x="2" y="799"/>
                  </a:lnTo>
                  <a:lnTo>
                    <a:pt x="0" y="763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2" y="651"/>
                  </a:lnTo>
                  <a:lnTo>
                    <a:pt x="4" y="615"/>
                  </a:lnTo>
                  <a:lnTo>
                    <a:pt x="7" y="579"/>
                  </a:lnTo>
                  <a:lnTo>
                    <a:pt x="11" y="545"/>
                  </a:lnTo>
                  <a:lnTo>
                    <a:pt x="13" y="527"/>
                  </a:lnTo>
                  <a:lnTo>
                    <a:pt x="16" y="509"/>
                  </a:lnTo>
                  <a:lnTo>
                    <a:pt x="22" y="478"/>
                  </a:lnTo>
                  <a:lnTo>
                    <a:pt x="28" y="444"/>
                  </a:lnTo>
                  <a:lnTo>
                    <a:pt x="35" y="412"/>
                  </a:lnTo>
                  <a:lnTo>
                    <a:pt x="43" y="380"/>
                  </a:lnTo>
                  <a:lnTo>
                    <a:pt x="52" y="350"/>
                  </a:lnTo>
                  <a:lnTo>
                    <a:pt x="62" y="320"/>
                  </a:lnTo>
                  <a:lnTo>
                    <a:pt x="72" y="292"/>
                  </a:lnTo>
                  <a:lnTo>
                    <a:pt x="82" y="264"/>
                  </a:lnTo>
                  <a:lnTo>
                    <a:pt x="94" y="238"/>
                  </a:lnTo>
                  <a:lnTo>
                    <a:pt x="106" y="214"/>
                  </a:lnTo>
                  <a:lnTo>
                    <a:pt x="118" y="190"/>
                  </a:lnTo>
                  <a:lnTo>
                    <a:pt x="132" y="166"/>
                  </a:lnTo>
                  <a:lnTo>
                    <a:pt x="145" y="146"/>
                  </a:lnTo>
                  <a:lnTo>
                    <a:pt x="160" y="124"/>
                  </a:lnTo>
                  <a:lnTo>
                    <a:pt x="174" y="106"/>
                  </a:lnTo>
                  <a:lnTo>
                    <a:pt x="190" y="88"/>
                  </a:lnTo>
                  <a:lnTo>
                    <a:pt x="205" y="72"/>
                  </a:lnTo>
                  <a:lnTo>
                    <a:pt x="222" y="58"/>
                  </a:lnTo>
                  <a:lnTo>
                    <a:pt x="239" y="44"/>
                  </a:lnTo>
                  <a:lnTo>
                    <a:pt x="256" y="34"/>
                  </a:lnTo>
                  <a:lnTo>
                    <a:pt x="273" y="24"/>
                  </a:lnTo>
                  <a:lnTo>
                    <a:pt x="290" y="16"/>
                  </a:lnTo>
                  <a:lnTo>
                    <a:pt x="308" y="10"/>
                  </a:lnTo>
                  <a:lnTo>
                    <a:pt x="317" y="6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63" y="0"/>
                  </a:lnTo>
                  <a:close/>
                  <a:moveTo>
                    <a:pt x="450" y="1209"/>
                  </a:moveTo>
                  <a:lnTo>
                    <a:pt x="615" y="1209"/>
                  </a:lnTo>
                  <a:lnTo>
                    <a:pt x="567" y="172"/>
                  </a:lnTo>
                  <a:lnTo>
                    <a:pt x="490" y="172"/>
                  </a:lnTo>
                  <a:lnTo>
                    <a:pt x="490" y="236"/>
                  </a:lnTo>
                  <a:lnTo>
                    <a:pt x="403" y="236"/>
                  </a:lnTo>
                  <a:lnTo>
                    <a:pt x="403" y="172"/>
                  </a:lnTo>
                  <a:lnTo>
                    <a:pt x="324" y="172"/>
                  </a:lnTo>
                  <a:lnTo>
                    <a:pt x="324" y="236"/>
                  </a:lnTo>
                  <a:lnTo>
                    <a:pt x="237" y="236"/>
                  </a:lnTo>
                  <a:lnTo>
                    <a:pt x="237" y="172"/>
                  </a:lnTo>
                  <a:lnTo>
                    <a:pt x="160" y="172"/>
                  </a:lnTo>
                  <a:lnTo>
                    <a:pt x="111" y="1207"/>
                  </a:lnTo>
                  <a:lnTo>
                    <a:pt x="277" y="1207"/>
                  </a:lnTo>
                  <a:lnTo>
                    <a:pt x="288" y="969"/>
                  </a:lnTo>
                  <a:lnTo>
                    <a:pt x="289" y="957"/>
                  </a:lnTo>
                  <a:lnTo>
                    <a:pt x="291" y="947"/>
                  </a:lnTo>
                  <a:lnTo>
                    <a:pt x="294" y="929"/>
                  </a:lnTo>
                  <a:lnTo>
                    <a:pt x="296" y="919"/>
                  </a:lnTo>
                  <a:lnTo>
                    <a:pt x="299" y="911"/>
                  </a:lnTo>
                  <a:lnTo>
                    <a:pt x="302" y="901"/>
                  </a:lnTo>
                  <a:lnTo>
                    <a:pt x="305" y="893"/>
                  </a:lnTo>
                  <a:lnTo>
                    <a:pt x="312" y="879"/>
                  </a:lnTo>
                  <a:lnTo>
                    <a:pt x="320" y="867"/>
                  </a:lnTo>
                  <a:lnTo>
                    <a:pt x="324" y="861"/>
                  </a:lnTo>
                  <a:lnTo>
                    <a:pt x="329" y="855"/>
                  </a:lnTo>
                  <a:lnTo>
                    <a:pt x="339" y="847"/>
                  </a:lnTo>
                  <a:lnTo>
                    <a:pt x="342" y="845"/>
                  </a:lnTo>
                  <a:lnTo>
                    <a:pt x="348" y="843"/>
                  </a:lnTo>
                  <a:lnTo>
                    <a:pt x="355" y="841"/>
                  </a:lnTo>
                  <a:lnTo>
                    <a:pt x="363" y="839"/>
                  </a:lnTo>
                  <a:lnTo>
                    <a:pt x="372" y="841"/>
                  </a:lnTo>
                  <a:lnTo>
                    <a:pt x="379" y="843"/>
                  </a:lnTo>
                  <a:lnTo>
                    <a:pt x="385" y="845"/>
                  </a:lnTo>
                  <a:lnTo>
                    <a:pt x="388" y="847"/>
                  </a:lnTo>
                  <a:lnTo>
                    <a:pt x="393" y="851"/>
                  </a:lnTo>
                  <a:lnTo>
                    <a:pt x="398" y="855"/>
                  </a:lnTo>
                  <a:lnTo>
                    <a:pt x="402" y="861"/>
                  </a:lnTo>
                  <a:lnTo>
                    <a:pt x="407" y="867"/>
                  </a:lnTo>
                  <a:lnTo>
                    <a:pt x="411" y="873"/>
                  </a:lnTo>
                  <a:lnTo>
                    <a:pt x="415" y="879"/>
                  </a:lnTo>
                  <a:lnTo>
                    <a:pt x="422" y="893"/>
                  </a:lnTo>
                  <a:lnTo>
                    <a:pt x="425" y="901"/>
                  </a:lnTo>
                  <a:lnTo>
                    <a:pt x="428" y="911"/>
                  </a:lnTo>
                  <a:lnTo>
                    <a:pt x="433" y="929"/>
                  </a:lnTo>
                  <a:lnTo>
                    <a:pt x="435" y="937"/>
                  </a:lnTo>
                  <a:lnTo>
                    <a:pt x="436" y="947"/>
                  </a:lnTo>
                  <a:lnTo>
                    <a:pt x="438" y="957"/>
                  </a:lnTo>
                  <a:lnTo>
                    <a:pt x="439" y="969"/>
                  </a:lnTo>
                  <a:lnTo>
                    <a:pt x="450" y="1209"/>
                  </a:lnTo>
                  <a:close/>
                  <a:moveTo>
                    <a:pt x="440" y="537"/>
                  </a:moveTo>
                  <a:lnTo>
                    <a:pt x="440" y="553"/>
                  </a:lnTo>
                  <a:lnTo>
                    <a:pt x="438" y="567"/>
                  </a:lnTo>
                  <a:lnTo>
                    <a:pt x="437" y="581"/>
                  </a:lnTo>
                  <a:lnTo>
                    <a:pt x="434" y="597"/>
                  </a:lnTo>
                  <a:lnTo>
                    <a:pt x="431" y="609"/>
                  </a:lnTo>
                  <a:lnTo>
                    <a:pt x="427" y="623"/>
                  </a:lnTo>
                  <a:lnTo>
                    <a:pt x="423" y="633"/>
                  </a:lnTo>
                  <a:lnTo>
                    <a:pt x="418" y="645"/>
                  </a:lnTo>
                  <a:lnTo>
                    <a:pt x="412" y="655"/>
                  </a:lnTo>
                  <a:lnTo>
                    <a:pt x="406" y="663"/>
                  </a:lnTo>
                  <a:lnTo>
                    <a:pt x="400" y="671"/>
                  </a:lnTo>
                  <a:lnTo>
                    <a:pt x="393" y="677"/>
                  </a:lnTo>
                  <a:lnTo>
                    <a:pt x="386" y="683"/>
                  </a:lnTo>
                  <a:lnTo>
                    <a:pt x="379" y="687"/>
                  </a:lnTo>
                  <a:lnTo>
                    <a:pt x="371" y="689"/>
                  </a:lnTo>
                  <a:lnTo>
                    <a:pt x="363" y="689"/>
                  </a:lnTo>
                  <a:lnTo>
                    <a:pt x="356" y="689"/>
                  </a:lnTo>
                  <a:lnTo>
                    <a:pt x="348" y="687"/>
                  </a:lnTo>
                  <a:lnTo>
                    <a:pt x="341" y="683"/>
                  </a:lnTo>
                  <a:lnTo>
                    <a:pt x="334" y="677"/>
                  </a:lnTo>
                  <a:lnTo>
                    <a:pt x="327" y="671"/>
                  </a:lnTo>
                  <a:lnTo>
                    <a:pt x="321" y="663"/>
                  </a:lnTo>
                  <a:lnTo>
                    <a:pt x="315" y="655"/>
                  </a:lnTo>
                  <a:lnTo>
                    <a:pt x="309" y="645"/>
                  </a:lnTo>
                  <a:lnTo>
                    <a:pt x="304" y="633"/>
                  </a:lnTo>
                  <a:lnTo>
                    <a:pt x="300" y="623"/>
                  </a:lnTo>
                  <a:lnTo>
                    <a:pt x="296" y="609"/>
                  </a:lnTo>
                  <a:lnTo>
                    <a:pt x="293" y="597"/>
                  </a:lnTo>
                  <a:lnTo>
                    <a:pt x="290" y="581"/>
                  </a:lnTo>
                  <a:lnTo>
                    <a:pt x="288" y="567"/>
                  </a:lnTo>
                  <a:lnTo>
                    <a:pt x="287" y="553"/>
                  </a:lnTo>
                  <a:lnTo>
                    <a:pt x="287" y="537"/>
                  </a:lnTo>
                  <a:lnTo>
                    <a:pt x="287" y="521"/>
                  </a:lnTo>
                  <a:lnTo>
                    <a:pt x="288" y="505"/>
                  </a:lnTo>
                  <a:lnTo>
                    <a:pt x="290" y="492"/>
                  </a:lnTo>
                  <a:lnTo>
                    <a:pt x="293" y="478"/>
                  </a:lnTo>
                  <a:lnTo>
                    <a:pt x="296" y="464"/>
                  </a:lnTo>
                  <a:lnTo>
                    <a:pt x="300" y="452"/>
                  </a:lnTo>
                  <a:lnTo>
                    <a:pt x="304" y="440"/>
                  </a:lnTo>
                  <a:lnTo>
                    <a:pt x="309" y="430"/>
                  </a:lnTo>
                  <a:lnTo>
                    <a:pt x="315" y="420"/>
                  </a:lnTo>
                  <a:lnTo>
                    <a:pt x="321" y="410"/>
                  </a:lnTo>
                  <a:lnTo>
                    <a:pt x="327" y="402"/>
                  </a:lnTo>
                  <a:lnTo>
                    <a:pt x="334" y="396"/>
                  </a:lnTo>
                  <a:lnTo>
                    <a:pt x="341" y="392"/>
                  </a:lnTo>
                  <a:lnTo>
                    <a:pt x="348" y="388"/>
                  </a:lnTo>
                  <a:lnTo>
                    <a:pt x="356" y="386"/>
                  </a:lnTo>
                  <a:lnTo>
                    <a:pt x="363" y="384"/>
                  </a:lnTo>
                  <a:lnTo>
                    <a:pt x="371" y="386"/>
                  </a:lnTo>
                  <a:lnTo>
                    <a:pt x="379" y="388"/>
                  </a:lnTo>
                  <a:lnTo>
                    <a:pt x="386" y="392"/>
                  </a:lnTo>
                  <a:lnTo>
                    <a:pt x="393" y="396"/>
                  </a:lnTo>
                  <a:lnTo>
                    <a:pt x="400" y="402"/>
                  </a:lnTo>
                  <a:lnTo>
                    <a:pt x="406" y="410"/>
                  </a:lnTo>
                  <a:lnTo>
                    <a:pt x="412" y="420"/>
                  </a:lnTo>
                  <a:lnTo>
                    <a:pt x="418" y="430"/>
                  </a:lnTo>
                  <a:lnTo>
                    <a:pt x="423" y="440"/>
                  </a:lnTo>
                  <a:lnTo>
                    <a:pt x="427" y="452"/>
                  </a:lnTo>
                  <a:lnTo>
                    <a:pt x="431" y="464"/>
                  </a:lnTo>
                  <a:lnTo>
                    <a:pt x="434" y="478"/>
                  </a:lnTo>
                  <a:lnTo>
                    <a:pt x="437" y="492"/>
                  </a:lnTo>
                  <a:lnTo>
                    <a:pt x="438" y="505"/>
                  </a:lnTo>
                  <a:lnTo>
                    <a:pt x="440" y="521"/>
                  </a:lnTo>
                  <a:lnTo>
                    <a:pt x="440" y="537"/>
                  </a:lnTo>
                  <a:close/>
                </a:path>
              </a:pathLst>
            </a:custGeom>
            <a:solidFill>
              <a:srgbClr val="FDB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C8BE9D-D152-136D-1030-1B73A686EC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9363" y="2581276"/>
              <a:ext cx="8605838" cy="2382838"/>
            </a:xfrm>
            <a:custGeom>
              <a:avLst/>
              <a:gdLst>
                <a:gd name="T0" fmla="*/ 4959 w 5421"/>
                <a:gd name="T1" fmla="*/ 1720 h 3003"/>
                <a:gd name="T2" fmla="*/ 4948 w 5421"/>
                <a:gd name="T3" fmla="*/ 1964 h 3003"/>
                <a:gd name="T4" fmla="*/ 5060 w 5421"/>
                <a:gd name="T5" fmla="*/ 2070 h 3003"/>
                <a:gd name="T6" fmla="*/ 5260 w 5421"/>
                <a:gd name="T7" fmla="*/ 2346 h 3003"/>
                <a:gd name="T8" fmla="*/ 5081 w 5421"/>
                <a:gd name="T9" fmla="*/ 2358 h 3003"/>
                <a:gd name="T10" fmla="*/ 4860 w 5421"/>
                <a:gd name="T11" fmla="*/ 2340 h 3003"/>
                <a:gd name="T12" fmla="*/ 4727 w 5421"/>
                <a:gd name="T13" fmla="*/ 2048 h 3003"/>
                <a:gd name="T14" fmla="*/ 4763 w 5421"/>
                <a:gd name="T15" fmla="*/ 1572 h 3003"/>
                <a:gd name="T16" fmla="*/ 4990 w 5421"/>
                <a:gd name="T17" fmla="*/ 1353 h 3003"/>
                <a:gd name="T18" fmla="*/ 5136 w 5421"/>
                <a:gd name="T19" fmla="*/ 1127 h 3003"/>
                <a:gd name="T20" fmla="*/ 4974 w 5421"/>
                <a:gd name="T21" fmla="*/ 1071 h 3003"/>
                <a:gd name="T22" fmla="*/ 4863 w 5421"/>
                <a:gd name="T23" fmla="*/ 795 h 3003"/>
                <a:gd name="T24" fmla="*/ 5193 w 5421"/>
                <a:gd name="T25" fmla="*/ 731 h 3003"/>
                <a:gd name="T26" fmla="*/ 5337 w 5421"/>
                <a:gd name="T27" fmla="*/ 979 h 3003"/>
                <a:gd name="T28" fmla="*/ 5357 w 5421"/>
                <a:gd name="T29" fmla="*/ 1998 h 3003"/>
                <a:gd name="T30" fmla="*/ 2908 w 5421"/>
                <a:gd name="T31" fmla="*/ 2981 h 3003"/>
                <a:gd name="T32" fmla="*/ 1062 w 5421"/>
                <a:gd name="T33" fmla="*/ 1690 h 3003"/>
                <a:gd name="T34" fmla="*/ 1129 w 5421"/>
                <a:gd name="T35" fmla="*/ 2016 h 3003"/>
                <a:gd name="T36" fmla="*/ 1296 w 5421"/>
                <a:gd name="T37" fmla="*/ 2058 h 3003"/>
                <a:gd name="T38" fmla="*/ 1425 w 5421"/>
                <a:gd name="T39" fmla="*/ 2280 h 3003"/>
                <a:gd name="T40" fmla="*/ 1093 w 5421"/>
                <a:gd name="T41" fmla="*/ 2350 h 3003"/>
                <a:gd name="T42" fmla="*/ 896 w 5421"/>
                <a:gd name="T43" fmla="*/ 2042 h 3003"/>
                <a:gd name="T44" fmla="*/ 839 w 5421"/>
                <a:gd name="T45" fmla="*/ 1413 h 3003"/>
                <a:gd name="T46" fmla="*/ 974 w 5421"/>
                <a:gd name="T47" fmla="*/ 859 h 3003"/>
                <a:gd name="T48" fmla="*/ 1221 w 5421"/>
                <a:gd name="T49" fmla="*/ 723 h 3003"/>
                <a:gd name="T50" fmla="*/ 1441 w 5421"/>
                <a:gd name="T51" fmla="*/ 947 h 3003"/>
                <a:gd name="T52" fmla="*/ 1521 w 5421"/>
                <a:gd name="T53" fmla="*/ 1676 h 3003"/>
                <a:gd name="T54" fmla="*/ 1254 w 5421"/>
                <a:gd name="T55" fmla="*/ 1061 h 3003"/>
                <a:gd name="T56" fmla="*/ 1125 w 5421"/>
                <a:gd name="T57" fmla="*/ 1059 h 3003"/>
                <a:gd name="T58" fmla="*/ 1065 w 5421"/>
                <a:gd name="T59" fmla="*/ 1373 h 3003"/>
                <a:gd name="T60" fmla="*/ 1734 w 5421"/>
                <a:gd name="T61" fmla="*/ 2288 h 3003"/>
                <a:gd name="T62" fmla="*/ 1670 w 5421"/>
                <a:gd name="T63" fmla="*/ 1880 h 3003"/>
                <a:gd name="T64" fmla="*/ 1883 w 5421"/>
                <a:gd name="T65" fmla="*/ 382 h 3003"/>
                <a:gd name="T66" fmla="*/ 1926 w 5421"/>
                <a:gd name="T67" fmla="*/ 2090 h 3003"/>
                <a:gd name="T68" fmla="*/ 2638 w 5421"/>
                <a:gd name="T69" fmla="*/ 2420 h 3003"/>
                <a:gd name="T70" fmla="*/ 2462 w 5421"/>
                <a:gd name="T71" fmla="*/ 2332 h 3003"/>
                <a:gd name="T72" fmla="*/ 2241 w 5421"/>
                <a:gd name="T73" fmla="*/ 2386 h 3003"/>
                <a:gd name="T74" fmla="*/ 2072 w 5421"/>
                <a:gd name="T75" fmla="*/ 2158 h 3003"/>
                <a:gd name="T76" fmla="*/ 2063 w 5421"/>
                <a:gd name="T77" fmla="*/ 1688 h 3003"/>
                <a:gd name="T78" fmla="*/ 2243 w 5421"/>
                <a:gd name="T79" fmla="*/ 1401 h 3003"/>
                <a:gd name="T80" fmla="*/ 2472 w 5421"/>
                <a:gd name="T81" fmla="*/ 1235 h 3003"/>
                <a:gd name="T82" fmla="*/ 2354 w 5421"/>
                <a:gd name="T83" fmla="*/ 1063 h 3003"/>
                <a:gd name="T84" fmla="*/ 2106 w 5421"/>
                <a:gd name="T85" fmla="*/ 891 h 3003"/>
                <a:gd name="T86" fmla="*/ 2432 w 5421"/>
                <a:gd name="T87" fmla="*/ 721 h 3003"/>
                <a:gd name="T88" fmla="*/ 2646 w 5421"/>
                <a:gd name="T89" fmla="*/ 919 h 3003"/>
                <a:gd name="T90" fmla="*/ 2675 w 5421"/>
                <a:gd name="T91" fmla="*/ 1926 h 3003"/>
                <a:gd name="T92" fmla="*/ 2460 w 5421"/>
                <a:gd name="T93" fmla="*/ 1646 h 3003"/>
                <a:gd name="T94" fmla="*/ 2283 w 5421"/>
                <a:gd name="T95" fmla="*/ 1748 h 3003"/>
                <a:gd name="T96" fmla="*/ 2277 w 5421"/>
                <a:gd name="T97" fmla="*/ 1990 h 3003"/>
                <a:gd name="T98" fmla="*/ 2401 w 5421"/>
                <a:gd name="T99" fmla="*/ 2078 h 3003"/>
                <a:gd name="T100" fmla="*/ 3475 w 5421"/>
                <a:gd name="T101" fmla="*/ 1365 h 3003"/>
                <a:gd name="T102" fmla="*/ 4390 w 5421"/>
                <a:gd name="T103" fmla="*/ 2320 h 3003"/>
                <a:gd name="T104" fmla="*/ 4155 w 5421"/>
                <a:gd name="T105" fmla="*/ 2308 h 3003"/>
                <a:gd name="T106" fmla="*/ 3918 w 5421"/>
                <a:gd name="T107" fmla="*/ 901 h 3003"/>
                <a:gd name="T108" fmla="*/ 4188 w 5421"/>
                <a:gd name="T109" fmla="*/ 747 h 3003"/>
                <a:gd name="T110" fmla="*/ 4407 w 5421"/>
                <a:gd name="T111" fmla="*/ 745 h 3003"/>
                <a:gd name="T112" fmla="*/ 4550 w 5421"/>
                <a:gd name="T113" fmla="*/ 991 h 3003"/>
                <a:gd name="T114" fmla="*/ 4606 w 5421"/>
                <a:gd name="T115" fmla="*/ 1660 h 3003"/>
                <a:gd name="T116" fmla="*/ 4358 w 5421"/>
                <a:gd name="T117" fmla="*/ 1161 h 3003"/>
                <a:gd name="T118" fmla="*/ 4243 w 5421"/>
                <a:gd name="T119" fmla="*/ 1045 h 3003"/>
                <a:gd name="T120" fmla="*/ 4175 w 5421"/>
                <a:gd name="T121" fmla="*/ 1998 h 3003"/>
                <a:gd name="T122" fmla="*/ 4323 w 5421"/>
                <a:gd name="T123" fmla="*/ 1976 h 3003"/>
                <a:gd name="T124" fmla="*/ 4381 w 5421"/>
                <a:gd name="T125" fmla="*/ 1471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1" h="3003">
                  <a:moveTo>
                    <a:pt x="5133" y="1628"/>
                  </a:moveTo>
                  <a:lnTo>
                    <a:pt x="5108" y="1628"/>
                  </a:lnTo>
                  <a:lnTo>
                    <a:pt x="5084" y="1630"/>
                  </a:lnTo>
                  <a:lnTo>
                    <a:pt x="5062" y="1634"/>
                  </a:lnTo>
                  <a:lnTo>
                    <a:pt x="5042" y="1640"/>
                  </a:lnTo>
                  <a:lnTo>
                    <a:pt x="5033" y="1642"/>
                  </a:lnTo>
                  <a:lnTo>
                    <a:pt x="5025" y="1646"/>
                  </a:lnTo>
                  <a:lnTo>
                    <a:pt x="5009" y="1654"/>
                  </a:lnTo>
                  <a:lnTo>
                    <a:pt x="5002" y="1660"/>
                  </a:lnTo>
                  <a:lnTo>
                    <a:pt x="4995" y="1666"/>
                  </a:lnTo>
                  <a:lnTo>
                    <a:pt x="4989" y="1672"/>
                  </a:lnTo>
                  <a:lnTo>
                    <a:pt x="4983" y="1678"/>
                  </a:lnTo>
                  <a:lnTo>
                    <a:pt x="4977" y="1686"/>
                  </a:lnTo>
                  <a:lnTo>
                    <a:pt x="4972" y="1694"/>
                  </a:lnTo>
                  <a:lnTo>
                    <a:pt x="4967" y="1702"/>
                  </a:lnTo>
                  <a:lnTo>
                    <a:pt x="4963" y="1710"/>
                  </a:lnTo>
                  <a:lnTo>
                    <a:pt x="4959" y="1720"/>
                  </a:lnTo>
                  <a:lnTo>
                    <a:pt x="4956" y="1730"/>
                  </a:lnTo>
                  <a:lnTo>
                    <a:pt x="4953" y="1740"/>
                  </a:lnTo>
                  <a:lnTo>
                    <a:pt x="4950" y="1752"/>
                  </a:lnTo>
                  <a:lnTo>
                    <a:pt x="4947" y="1764"/>
                  </a:lnTo>
                  <a:lnTo>
                    <a:pt x="4945" y="1778"/>
                  </a:lnTo>
                  <a:lnTo>
                    <a:pt x="4944" y="1790"/>
                  </a:lnTo>
                  <a:lnTo>
                    <a:pt x="4942" y="1806"/>
                  </a:lnTo>
                  <a:lnTo>
                    <a:pt x="4941" y="1820"/>
                  </a:lnTo>
                  <a:lnTo>
                    <a:pt x="4940" y="1836"/>
                  </a:lnTo>
                  <a:lnTo>
                    <a:pt x="4940" y="1852"/>
                  </a:lnTo>
                  <a:lnTo>
                    <a:pt x="4940" y="1870"/>
                  </a:lnTo>
                  <a:lnTo>
                    <a:pt x="4940" y="1892"/>
                  </a:lnTo>
                  <a:lnTo>
                    <a:pt x="4942" y="1914"/>
                  </a:lnTo>
                  <a:lnTo>
                    <a:pt x="4943" y="1924"/>
                  </a:lnTo>
                  <a:lnTo>
                    <a:pt x="4944" y="1936"/>
                  </a:lnTo>
                  <a:lnTo>
                    <a:pt x="4947" y="1954"/>
                  </a:lnTo>
                  <a:lnTo>
                    <a:pt x="4948" y="1964"/>
                  </a:lnTo>
                  <a:lnTo>
                    <a:pt x="4950" y="1972"/>
                  </a:lnTo>
                  <a:lnTo>
                    <a:pt x="4953" y="1982"/>
                  </a:lnTo>
                  <a:lnTo>
                    <a:pt x="4955" y="1990"/>
                  </a:lnTo>
                  <a:lnTo>
                    <a:pt x="4960" y="2006"/>
                  </a:lnTo>
                  <a:lnTo>
                    <a:pt x="4966" y="2020"/>
                  </a:lnTo>
                  <a:lnTo>
                    <a:pt x="4972" y="2034"/>
                  </a:lnTo>
                  <a:lnTo>
                    <a:pt x="4979" y="2044"/>
                  </a:lnTo>
                  <a:lnTo>
                    <a:pt x="4987" y="2054"/>
                  </a:lnTo>
                  <a:lnTo>
                    <a:pt x="4995" y="2062"/>
                  </a:lnTo>
                  <a:lnTo>
                    <a:pt x="5003" y="2070"/>
                  </a:lnTo>
                  <a:lnTo>
                    <a:pt x="5012" y="2074"/>
                  </a:lnTo>
                  <a:lnTo>
                    <a:pt x="5022" y="2076"/>
                  </a:lnTo>
                  <a:lnTo>
                    <a:pt x="5031" y="2078"/>
                  </a:lnTo>
                  <a:lnTo>
                    <a:pt x="5038" y="2078"/>
                  </a:lnTo>
                  <a:lnTo>
                    <a:pt x="5046" y="2076"/>
                  </a:lnTo>
                  <a:lnTo>
                    <a:pt x="5053" y="2074"/>
                  </a:lnTo>
                  <a:lnTo>
                    <a:pt x="5060" y="2070"/>
                  </a:lnTo>
                  <a:lnTo>
                    <a:pt x="5074" y="2062"/>
                  </a:lnTo>
                  <a:lnTo>
                    <a:pt x="5081" y="2056"/>
                  </a:lnTo>
                  <a:lnTo>
                    <a:pt x="5088" y="2048"/>
                  </a:lnTo>
                  <a:lnTo>
                    <a:pt x="5095" y="2042"/>
                  </a:lnTo>
                  <a:lnTo>
                    <a:pt x="5102" y="2034"/>
                  </a:lnTo>
                  <a:lnTo>
                    <a:pt x="5109" y="2024"/>
                  </a:lnTo>
                  <a:lnTo>
                    <a:pt x="5115" y="2014"/>
                  </a:lnTo>
                  <a:lnTo>
                    <a:pt x="5121" y="2004"/>
                  </a:lnTo>
                  <a:lnTo>
                    <a:pt x="5128" y="1994"/>
                  </a:lnTo>
                  <a:lnTo>
                    <a:pt x="5140" y="1970"/>
                  </a:lnTo>
                  <a:lnTo>
                    <a:pt x="5143" y="1628"/>
                  </a:lnTo>
                  <a:lnTo>
                    <a:pt x="5133" y="1628"/>
                  </a:lnTo>
                  <a:close/>
                  <a:moveTo>
                    <a:pt x="5311" y="2404"/>
                  </a:moveTo>
                  <a:lnTo>
                    <a:pt x="5302" y="2396"/>
                  </a:lnTo>
                  <a:lnTo>
                    <a:pt x="5293" y="2386"/>
                  </a:lnTo>
                  <a:lnTo>
                    <a:pt x="5276" y="2368"/>
                  </a:lnTo>
                  <a:lnTo>
                    <a:pt x="5260" y="2346"/>
                  </a:lnTo>
                  <a:lnTo>
                    <a:pt x="5244" y="2322"/>
                  </a:lnTo>
                  <a:lnTo>
                    <a:pt x="5237" y="2310"/>
                  </a:lnTo>
                  <a:lnTo>
                    <a:pt x="5230" y="2296"/>
                  </a:lnTo>
                  <a:lnTo>
                    <a:pt x="5218" y="2270"/>
                  </a:lnTo>
                  <a:lnTo>
                    <a:pt x="5207" y="2240"/>
                  </a:lnTo>
                  <a:lnTo>
                    <a:pt x="5203" y="2226"/>
                  </a:lnTo>
                  <a:lnTo>
                    <a:pt x="5199" y="2210"/>
                  </a:lnTo>
                  <a:lnTo>
                    <a:pt x="5187" y="2234"/>
                  </a:lnTo>
                  <a:lnTo>
                    <a:pt x="5175" y="2256"/>
                  </a:lnTo>
                  <a:lnTo>
                    <a:pt x="5162" y="2276"/>
                  </a:lnTo>
                  <a:lnTo>
                    <a:pt x="5151" y="2294"/>
                  </a:lnTo>
                  <a:lnTo>
                    <a:pt x="5143" y="2304"/>
                  </a:lnTo>
                  <a:lnTo>
                    <a:pt x="5135" y="2314"/>
                  </a:lnTo>
                  <a:lnTo>
                    <a:pt x="5118" y="2332"/>
                  </a:lnTo>
                  <a:lnTo>
                    <a:pt x="5109" y="2340"/>
                  </a:lnTo>
                  <a:lnTo>
                    <a:pt x="5100" y="2346"/>
                  </a:lnTo>
                  <a:lnTo>
                    <a:pt x="5081" y="2358"/>
                  </a:lnTo>
                  <a:lnTo>
                    <a:pt x="5070" y="2364"/>
                  </a:lnTo>
                  <a:lnTo>
                    <a:pt x="5060" y="2368"/>
                  </a:lnTo>
                  <a:lnTo>
                    <a:pt x="5049" y="2372"/>
                  </a:lnTo>
                  <a:lnTo>
                    <a:pt x="5038" y="2376"/>
                  </a:lnTo>
                  <a:lnTo>
                    <a:pt x="5026" y="2378"/>
                  </a:lnTo>
                  <a:lnTo>
                    <a:pt x="5015" y="2380"/>
                  </a:lnTo>
                  <a:lnTo>
                    <a:pt x="5003" y="2380"/>
                  </a:lnTo>
                  <a:lnTo>
                    <a:pt x="4991" y="2382"/>
                  </a:lnTo>
                  <a:lnTo>
                    <a:pt x="4975" y="2380"/>
                  </a:lnTo>
                  <a:lnTo>
                    <a:pt x="4959" y="2380"/>
                  </a:lnTo>
                  <a:lnTo>
                    <a:pt x="4943" y="2376"/>
                  </a:lnTo>
                  <a:lnTo>
                    <a:pt x="4928" y="2372"/>
                  </a:lnTo>
                  <a:lnTo>
                    <a:pt x="4913" y="2368"/>
                  </a:lnTo>
                  <a:lnTo>
                    <a:pt x="4899" y="2362"/>
                  </a:lnTo>
                  <a:lnTo>
                    <a:pt x="4886" y="2356"/>
                  </a:lnTo>
                  <a:lnTo>
                    <a:pt x="4873" y="2348"/>
                  </a:lnTo>
                  <a:lnTo>
                    <a:pt x="4860" y="2340"/>
                  </a:lnTo>
                  <a:lnTo>
                    <a:pt x="4848" y="2330"/>
                  </a:lnTo>
                  <a:lnTo>
                    <a:pt x="4837" y="2320"/>
                  </a:lnTo>
                  <a:lnTo>
                    <a:pt x="4826" y="2308"/>
                  </a:lnTo>
                  <a:lnTo>
                    <a:pt x="4816" y="2296"/>
                  </a:lnTo>
                  <a:lnTo>
                    <a:pt x="4806" y="2282"/>
                  </a:lnTo>
                  <a:lnTo>
                    <a:pt x="4796" y="2268"/>
                  </a:lnTo>
                  <a:lnTo>
                    <a:pt x="4787" y="2252"/>
                  </a:lnTo>
                  <a:lnTo>
                    <a:pt x="4779" y="2236"/>
                  </a:lnTo>
                  <a:lnTo>
                    <a:pt x="4771" y="2218"/>
                  </a:lnTo>
                  <a:lnTo>
                    <a:pt x="4764" y="2200"/>
                  </a:lnTo>
                  <a:lnTo>
                    <a:pt x="4757" y="2182"/>
                  </a:lnTo>
                  <a:lnTo>
                    <a:pt x="4751" y="2162"/>
                  </a:lnTo>
                  <a:lnTo>
                    <a:pt x="4745" y="2140"/>
                  </a:lnTo>
                  <a:lnTo>
                    <a:pt x="4740" y="2118"/>
                  </a:lnTo>
                  <a:lnTo>
                    <a:pt x="4735" y="2096"/>
                  </a:lnTo>
                  <a:lnTo>
                    <a:pt x="4731" y="2072"/>
                  </a:lnTo>
                  <a:lnTo>
                    <a:pt x="4727" y="2048"/>
                  </a:lnTo>
                  <a:lnTo>
                    <a:pt x="4724" y="2024"/>
                  </a:lnTo>
                  <a:lnTo>
                    <a:pt x="4722" y="1998"/>
                  </a:lnTo>
                  <a:lnTo>
                    <a:pt x="4720" y="1970"/>
                  </a:lnTo>
                  <a:lnTo>
                    <a:pt x="4718" y="1944"/>
                  </a:lnTo>
                  <a:lnTo>
                    <a:pt x="4717" y="1914"/>
                  </a:lnTo>
                  <a:lnTo>
                    <a:pt x="4717" y="1886"/>
                  </a:lnTo>
                  <a:lnTo>
                    <a:pt x="4718" y="1852"/>
                  </a:lnTo>
                  <a:lnTo>
                    <a:pt x="4719" y="1818"/>
                  </a:lnTo>
                  <a:lnTo>
                    <a:pt x="4721" y="1786"/>
                  </a:lnTo>
                  <a:lnTo>
                    <a:pt x="4723" y="1756"/>
                  </a:lnTo>
                  <a:lnTo>
                    <a:pt x="4727" y="1726"/>
                  </a:lnTo>
                  <a:lnTo>
                    <a:pt x="4731" y="1696"/>
                  </a:lnTo>
                  <a:lnTo>
                    <a:pt x="4736" y="1670"/>
                  </a:lnTo>
                  <a:lnTo>
                    <a:pt x="4741" y="1644"/>
                  </a:lnTo>
                  <a:lnTo>
                    <a:pt x="4748" y="1618"/>
                  </a:lnTo>
                  <a:lnTo>
                    <a:pt x="4755" y="1594"/>
                  </a:lnTo>
                  <a:lnTo>
                    <a:pt x="4763" y="1572"/>
                  </a:lnTo>
                  <a:lnTo>
                    <a:pt x="4771" y="1551"/>
                  </a:lnTo>
                  <a:lnTo>
                    <a:pt x="4781" y="1529"/>
                  </a:lnTo>
                  <a:lnTo>
                    <a:pt x="4791" y="1511"/>
                  </a:lnTo>
                  <a:lnTo>
                    <a:pt x="4801" y="1491"/>
                  </a:lnTo>
                  <a:lnTo>
                    <a:pt x="4813" y="1475"/>
                  </a:lnTo>
                  <a:lnTo>
                    <a:pt x="4825" y="1457"/>
                  </a:lnTo>
                  <a:lnTo>
                    <a:pt x="4832" y="1451"/>
                  </a:lnTo>
                  <a:lnTo>
                    <a:pt x="4838" y="1443"/>
                  </a:lnTo>
                  <a:lnTo>
                    <a:pt x="4852" y="1429"/>
                  </a:lnTo>
                  <a:lnTo>
                    <a:pt x="4867" y="1415"/>
                  </a:lnTo>
                  <a:lnTo>
                    <a:pt x="4882" y="1403"/>
                  </a:lnTo>
                  <a:lnTo>
                    <a:pt x="4898" y="1393"/>
                  </a:lnTo>
                  <a:lnTo>
                    <a:pt x="4915" y="1383"/>
                  </a:lnTo>
                  <a:lnTo>
                    <a:pt x="4933" y="1373"/>
                  </a:lnTo>
                  <a:lnTo>
                    <a:pt x="4951" y="1367"/>
                  </a:lnTo>
                  <a:lnTo>
                    <a:pt x="4970" y="1359"/>
                  </a:lnTo>
                  <a:lnTo>
                    <a:pt x="4990" y="1353"/>
                  </a:lnTo>
                  <a:lnTo>
                    <a:pt x="5000" y="1351"/>
                  </a:lnTo>
                  <a:lnTo>
                    <a:pt x="5010" y="1349"/>
                  </a:lnTo>
                  <a:lnTo>
                    <a:pt x="5032" y="1345"/>
                  </a:lnTo>
                  <a:lnTo>
                    <a:pt x="5053" y="1343"/>
                  </a:lnTo>
                  <a:lnTo>
                    <a:pt x="5076" y="1341"/>
                  </a:lnTo>
                  <a:lnTo>
                    <a:pt x="5099" y="1341"/>
                  </a:lnTo>
                  <a:lnTo>
                    <a:pt x="5122" y="1341"/>
                  </a:lnTo>
                  <a:lnTo>
                    <a:pt x="5134" y="1343"/>
                  </a:lnTo>
                  <a:lnTo>
                    <a:pt x="5146" y="1343"/>
                  </a:lnTo>
                  <a:lnTo>
                    <a:pt x="5146" y="1279"/>
                  </a:lnTo>
                  <a:lnTo>
                    <a:pt x="5146" y="1247"/>
                  </a:lnTo>
                  <a:lnTo>
                    <a:pt x="5145" y="1233"/>
                  </a:lnTo>
                  <a:lnTo>
                    <a:pt x="5145" y="1219"/>
                  </a:lnTo>
                  <a:lnTo>
                    <a:pt x="5144" y="1191"/>
                  </a:lnTo>
                  <a:lnTo>
                    <a:pt x="5142" y="1167"/>
                  </a:lnTo>
                  <a:lnTo>
                    <a:pt x="5140" y="1147"/>
                  </a:lnTo>
                  <a:lnTo>
                    <a:pt x="5136" y="1127"/>
                  </a:lnTo>
                  <a:lnTo>
                    <a:pt x="5133" y="1109"/>
                  </a:lnTo>
                  <a:lnTo>
                    <a:pt x="5128" y="1095"/>
                  </a:lnTo>
                  <a:lnTo>
                    <a:pt x="5122" y="1083"/>
                  </a:lnTo>
                  <a:lnTo>
                    <a:pt x="5116" y="1071"/>
                  </a:lnTo>
                  <a:lnTo>
                    <a:pt x="5112" y="1067"/>
                  </a:lnTo>
                  <a:lnTo>
                    <a:pt x="5108" y="1063"/>
                  </a:lnTo>
                  <a:lnTo>
                    <a:pt x="5099" y="1055"/>
                  </a:lnTo>
                  <a:lnTo>
                    <a:pt x="5090" y="1049"/>
                  </a:lnTo>
                  <a:lnTo>
                    <a:pt x="5079" y="1047"/>
                  </a:lnTo>
                  <a:lnTo>
                    <a:pt x="5066" y="1045"/>
                  </a:lnTo>
                  <a:lnTo>
                    <a:pt x="5053" y="1043"/>
                  </a:lnTo>
                  <a:lnTo>
                    <a:pt x="5040" y="1045"/>
                  </a:lnTo>
                  <a:lnTo>
                    <a:pt x="5027" y="1047"/>
                  </a:lnTo>
                  <a:lnTo>
                    <a:pt x="5014" y="1051"/>
                  </a:lnTo>
                  <a:lnTo>
                    <a:pt x="5001" y="1055"/>
                  </a:lnTo>
                  <a:lnTo>
                    <a:pt x="4987" y="1061"/>
                  </a:lnTo>
                  <a:lnTo>
                    <a:pt x="4974" y="1071"/>
                  </a:lnTo>
                  <a:lnTo>
                    <a:pt x="4959" y="1079"/>
                  </a:lnTo>
                  <a:lnTo>
                    <a:pt x="4945" y="1091"/>
                  </a:lnTo>
                  <a:lnTo>
                    <a:pt x="4931" y="1103"/>
                  </a:lnTo>
                  <a:lnTo>
                    <a:pt x="4915" y="1115"/>
                  </a:lnTo>
                  <a:lnTo>
                    <a:pt x="4900" y="1131"/>
                  </a:lnTo>
                  <a:lnTo>
                    <a:pt x="4885" y="1147"/>
                  </a:lnTo>
                  <a:lnTo>
                    <a:pt x="4870" y="1163"/>
                  </a:lnTo>
                  <a:lnTo>
                    <a:pt x="4854" y="1183"/>
                  </a:lnTo>
                  <a:lnTo>
                    <a:pt x="4823" y="1223"/>
                  </a:lnTo>
                  <a:lnTo>
                    <a:pt x="4734" y="925"/>
                  </a:lnTo>
                  <a:lnTo>
                    <a:pt x="4749" y="907"/>
                  </a:lnTo>
                  <a:lnTo>
                    <a:pt x="4764" y="889"/>
                  </a:lnTo>
                  <a:lnTo>
                    <a:pt x="4779" y="873"/>
                  </a:lnTo>
                  <a:lnTo>
                    <a:pt x="4793" y="859"/>
                  </a:lnTo>
                  <a:lnTo>
                    <a:pt x="4809" y="843"/>
                  </a:lnTo>
                  <a:lnTo>
                    <a:pt x="4825" y="827"/>
                  </a:lnTo>
                  <a:lnTo>
                    <a:pt x="4863" y="795"/>
                  </a:lnTo>
                  <a:lnTo>
                    <a:pt x="4891" y="773"/>
                  </a:lnTo>
                  <a:lnTo>
                    <a:pt x="4920" y="753"/>
                  </a:lnTo>
                  <a:lnTo>
                    <a:pt x="4947" y="737"/>
                  </a:lnTo>
                  <a:lnTo>
                    <a:pt x="4961" y="731"/>
                  </a:lnTo>
                  <a:lnTo>
                    <a:pt x="4974" y="725"/>
                  </a:lnTo>
                  <a:lnTo>
                    <a:pt x="4987" y="719"/>
                  </a:lnTo>
                  <a:lnTo>
                    <a:pt x="5001" y="715"/>
                  </a:lnTo>
                  <a:lnTo>
                    <a:pt x="5014" y="711"/>
                  </a:lnTo>
                  <a:lnTo>
                    <a:pt x="5027" y="707"/>
                  </a:lnTo>
                  <a:lnTo>
                    <a:pt x="5040" y="705"/>
                  </a:lnTo>
                  <a:lnTo>
                    <a:pt x="5054" y="703"/>
                  </a:lnTo>
                  <a:lnTo>
                    <a:pt x="5081" y="703"/>
                  </a:lnTo>
                  <a:lnTo>
                    <a:pt x="5105" y="703"/>
                  </a:lnTo>
                  <a:lnTo>
                    <a:pt x="5129" y="707"/>
                  </a:lnTo>
                  <a:lnTo>
                    <a:pt x="5151" y="713"/>
                  </a:lnTo>
                  <a:lnTo>
                    <a:pt x="5173" y="721"/>
                  </a:lnTo>
                  <a:lnTo>
                    <a:pt x="5193" y="731"/>
                  </a:lnTo>
                  <a:lnTo>
                    <a:pt x="5203" y="737"/>
                  </a:lnTo>
                  <a:lnTo>
                    <a:pt x="5212" y="743"/>
                  </a:lnTo>
                  <a:lnTo>
                    <a:pt x="5230" y="757"/>
                  </a:lnTo>
                  <a:lnTo>
                    <a:pt x="5239" y="765"/>
                  </a:lnTo>
                  <a:lnTo>
                    <a:pt x="5247" y="775"/>
                  </a:lnTo>
                  <a:lnTo>
                    <a:pt x="5264" y="793"/>
                  </a:lnTo>
                  <a:lnTo>
                    <a:pt x="5278" y="813"/>
                  </a:lnTo>
                  <a:lnTo>
                    <a:pt x="5291" y="837"/>
                  </a:lnTo>
                  <a:lnTo>
                    <a:pt x="5297" y="849"/>
                  </a:lnTo>
                  <a:lnTo>
                    <a:pt x="5303" y="861"/>
                  </a:lnTo>
                  <a:lnTo>
                    <a:pt x="5309" y="873"/>
                  </a:lnTo>
                  <a:lnTo>
                    <a:pt x="5314" y="887"/>
                  </a:lnTo>
                  <a:lnTo>
                    <a:pt x="5319" y="901"/>
                  </a:lnTo>
                  <a:lnTo>
                    <a:pt x="5323" y="915"/>
                  </a:lnTo>
                  <a:lnTo>
                    <a:pt x="5331" y="947"/>
                  </a:lnTo>
                  <a:lnTo>
                    <a:pt x="5334" y="961"/>
                  </a:lnTo>
                  <a:lnTo>
                    <a:pt x="5337" y="979"/>
                  </a:lnTo>
                  <a:lnTo>
                    <a:pt x="5341" y="1003"/>
                  </a:lnTo>
                  <a:lnTo>
                    <a:pt x="5344" y="1027"/>
                  </a:lnTo>
                  <a:lnTo>
                    <a:pt x="5347" y="1053"/>
                  </a:lnTo>
                  <a:lnTo>
                    <a:pt x="5349" y="1081"/>
                  </a:lnTo>
                  <a:lnTo>
                    <a:pt x="5351" y="1115"/>
                  </a:lnTo>
                  <a:lnTo>
                    <a:pt x="5351" y="1135"/>
                  </a:lnTo>
                  <a:lnTo>
                    <a:pt x="5351" y="1157"/>
                  </a:lnTo>
                  <a:lnTo>
                    <a:pt x="5352" y="1205"/>
                  </a:lnTo>
                  <a:lnTo>
                    <a:pt x="5351" y="1263"/>
                  </a:lnTo>
                  <a:lnTo>
                    <a:pt x="5347" y="1796"/>
                  </a:lnTo>
                  <a:lnTo>
                    <a:pt x="5347" y="1856"/>
                  </a:lnTo>
                  <a:lnTo>
                    <a:pt x="5347" y="1884"/>
                  </a:lnTo>
                  <a:lnTo>
                    <a:pt x="5348" y="1910"/>
                  </a:lnTo>
                  <a:lnTo>
                    <a:pt x="5349" y="1934"/>
                  </a:lnTo>
                  <a:lnTo>
                    <a:pt x="5351" y="1956"/>
                  </a:lnTo>
                  <a:lnTo>
                    <a:pt x="5354" y="1978"/>
                  </a:lnTo>
                  <a:lnTo>
                    <a:pt x="5357" y="1998"/>
                  </a:lnTo>
                  <a:lnTo>
                    <a:pt x="5361" y="2018"/>
                  </a:lnTo>
                  <a:lnTo>
                    <a:pt x="5364" y="2028"/>
                  </a:lnTo>
                  <a:lnTo>
                    <a:pt x="5367" y="2036"/>
                  </a:lnTo>
                  <a:lnTo>
                    <a:pt x="5370" y="2046"/>
                  </a:lnTo>
                  <a:lnTo>
                    <a:pt x="5373" y="2056"/>
                  </a:lnTo>
                  <a:lnTo>
                    <a:pt x="5376" y="2064"/>
                  </a:lnTo>
                  <a:lnTo>
                    <a:pt x="5380" y="2074"/>
                  </a:lnTo>
                  <a:lnTo>
                    <a:pt x="5388" y="2092"/>
                  </a:lnTo>
                  <a:lnTo>
                    <a:pt x="5398" y="2110"/>
                  </a:lnTo>
                  <a:lnTo>
                    <a:pt x="5409" y="2130"/>
                  </a:lnTo>
                  <a:lnTo>
                    <a:pt x="5421" y="2148"/>
                  </a:lnTo>
                  <a:lnTo>
                    <a:pt x="5311" y="2404"/>
                  </a:lnTo>
                  <a:close/>
                  <a:moveTo>
                    <a:pt x="2908" y="0"/>
                  </a:moveTo>
                  <a:lnTo>
                    <a:pt x="3010" y="0"/>
                  </a:lnTo>
                  <a:lnTo>
                    <a:pt x="3010" y="1491"/>
                  </a:lnTo>
                  <a:lnTo>
                    <a:pt x="3010" y="2981"/>
                  </a:lnTo>
                  <a:lnTo>
                    <a:pt x="2908" y="2981"/>
                  </a:lnTo>
                  <a:lnTo>
                    <a:pt x="2908" y="1491"/>
                  </a:lnTo>
                  <a:lnTo>
                    <a:pt x="2908" y="0"/>
                  </a:lnTo>
                  <a:close/>
                  <a:moveTo>
                    <a:pt x="551" y="2340"/>
                  </a:moveTo>
                  <a:lnTo>
                    <a:pt x="223" y="1215"/>
                  </a:lnTo>
                  <a:lnTo>
                    <a:pt x="223" y="2340"/>
                  </a:lnTo>
                  <a:lnTo>
                    <a:pt x="0" y="2340"/>
                  </a:lnTo>
                  <a:lnTo>
                    <a:pt x="0" y="1263"/>
                  </a:lnTo>
                  <a:lnTo>
                    <a:pt x="0" y="188"/>
                  </a:lnTo>
                  <a:lnTo>
                    <a:pt x="223" y="188"/>
                  </a:lnTo>
                  <a:lnTo>
                    <a:pt x="223" y="1169"/>
                  </a:lnTo>
                  <a:lnTo>
                    <a:pt x="531" y="188"/>
                  </a:lnTo>
                  <a:lnTo>
                    <a:pt x="797" y="188"/>
                  </a:lnTo>
                  <a:lnTo>
                    <a:pt x="452" y="1185"/>
                  </a:lnTo>
                  <a:lnTo>
                    <a:pt x="836" y="2340"/>
                  </a:lnTo>
                  <a:lnTo>
                    <a:pt x="551" y="2340"/>
                  </a:lnTo>
                  <a:close/>
                  <a:moveTo>
                    <a:pt x="1062" y="1676"/>
                  </a:moveTo>
                  <a:lnTo>
                    <a:pt x="1062" y="1690"/>
                  </a:lnTo>
                  <a:lnTo>
                    <a:pt x="1062" y="1712"/>
                  </a:lnTo>
                  <a:lnTo>
                    <a:pt x="1062" y="1734"/>
                  </a:lnTo>
                  <a:lnTo>
                    <a:pt x="1064" y="1776"/>
                  </a:lnTo>
                  <a:lnTo>
                    <a:pt x="1066" y="1796"/>
                  </a:lnTo>
                  <a:lnTo>
                    <a:pt x="1068" y="1816"/>
                  </a:lnTo>
                  <a:lnTo>
                    <a:pt x="1073" y="1852"/>
                  </a:lnTo>
                  <a:lnTo>
                    <a:pt x="1076" y="1870"/>
                  </a:lnTo>
                  <a:lnTo>
                    <a:pt x="1079" y="1886"/>
                  </a:lnTo>
                  <a:lnTo>
                    <a:pt x="1082" y="1902"/>
                  </a:lnTo>
                  <a:lnTo>
                    <a:pt x="1086" y="1918"/>
                  </a:lnTo>
                  <a:lnTo>
                    <a:pt x="1095" y="1948"/>
                  </a:lnTo>
                  <a:lnTo>
                    <a:pt x="1100" y="1960"/>
                  </a:lnTo>
                  <a:lnTo>
                    <a:pt x="1105" y="1974"/>
                  </a:lnTo>
                  <a:lnTo>
                    <a:pt x="1111" y="1984"/>
                  </a:lnTo>
                  <a:lnTo>
                    <a:pt x="1117" y="1996"/>
                  </a:lnTo>
                  <a:lnTo>
                    <a:pt x="1123" y="2006"/>
                  </a:lnTo>
                  <a:lnTo>
                    <a:pt x="1129" y="2016"/>
                  </a:lnTo>
                  <a:lnTo>
                    <a:pt x="1136" y="2026"/>
                  </a:lnTo>
                  <a:lnTo>
                    <a:pt x="1143" y="2034"/>
                  </a:lnTo>
                  <a:lnTo>
                    <a:pt x="1150" y="2042"/>
                  </a:lnTo>
                  <a:lnTo>
                    <a:pt x="1158" y="2048"/>
                  </a:lnTo>
                  <a:lnTo>
                    <a:pt x="1166" y="2054"/>
                  </a:lnTo>
                  <a:lnTo>
                    <a:pt x="1174" y="2058"/>
                  </a:lnTo>
                  <a:lnTo>
                    <a:pt x="1182" y="2064"/>
                  </a:lnTo>
                  <a:lnTo>
                    <a:pt x="1192" y="2066"/>
                  </a:lnTo>
                  <a:lnTo>
                    <a:pt x="1201" y="2070"/>
                  </a:lnTo>
                  <a:lnTo>
                    <a:pt x="1210" y="2072"/>
                  </a:lnTo>
                  <a:lnTo>
                    <a:pt x="1220" y="2072"/>
                  </a:lnTo>
                  <a:lnTo>
                    <a:pt x="1230" y="2074"/>
                  </a:lnTo>
                  <a:lnTo>
                    <a:pt x="1243" y="2072"/>
                  </a:lnTo>
                  <a:lnTo>
                    <a:pt x="1257" y="2070"/>
                  </a:lnTo>
                  <a:lnTo>
                    <a:pt x="1270" y="2068"/>
                  </a:lnTo>
                  <a:lnTo>
                    <a:pt x="1283" y="2064"/>
                  </a:lnTo>
                  <a:lnTo>
                    <a:pt x="1296" y="2058"/>
                  </a:lnTo>
                  <a:lnTo>
                    <a:pt x="1308" y="2052"/>
                  </a:lnTo>
                  <a:lnTo>
                    <a:pt x="1321" y="2044"/>
                  </a:lnTo>
                  <a:lnTo>
                    <a:pt x="1334" y="2034"/>
                  </a:lnTo>
                  <a:lnTo>
                    <a:pt x="1346" y="2024"/>
                  </a:lnTo>
                  <a:lnTo>
                    <a:pt x="1359" y="2012"/>
                  </a:lnTo>
                  <a:lnTo>
                    <a:pt x="1371" y="1998"/>
                  </a:lnTo>
                  <a:lnTo>
                    <a:pt x="1383" y="1984"/>
                  </a:lnTo>
                  <a:lnTo>
                    <a:pt x="1395" y="1970"/>
                  </a:lnTo>
                  <a:lnTo>
                    <a:pt x="1407" y="1952"/>
                  </a:lnTo>
                  <a:lnTo>
                    <a:pt x="1420" y="1934"/>
                  </a:lnTo>
                  <a:lnTo>
                    <a:pt x="1431" y="1916"/>
                  </a:lnTo>
                  <a:lnTo>
                    <a:pt x="1512" y="2164"/>
                  </a:lnTo>
                  <a:lnTo>
                    <a:pt x="1495" y="2190"/>
                  </a:lnTo>
                  <a:lnTo>
                    <a:pt x="1478" y="2216"/>
                  </a:lnTo>
                  <a:lnTo>
                    <a:pt x="1460" y="2238"/>
                  </a:lnTo>
                  <a:lnTo>
                    <a:pt x="1442" y="2260"/>
                  </a:lnTo>
                  <a:lnTo>
                    <a:pt x="1425" y="2280"/>
                  </a:lnTo>
                  <a:lnTo>
                    <a:pt x="1407" y="2298"/>
                  </a:lnTo>
                  <a:lnTo>
                    <a:pt x="1388" y="2314"/>
                  </a:lnTo>
                  <a:lnTo>
                    <a:pt x="1370" y="2330"/>
                  </a:lnTo>
                  <a:lnTo>
                    <a:pt x="1351" y="2342"/>
                  </a:lnTo>
                  <a:lnTo>
                    <a:pt x="1333" y="2352"/>
                  </a:lnTo>
                  <a:lnTo>
                    <a:pt x="1313" y="2362"/>
                  </a:lnTo>
                  <a:lnTo>
                    <a:pt x="1294" y="2370"/>
                  </a:lnTo>
                  <a:lnTo>
                    <a:pt x="1274" y="2376"/>
                  </a:lnTo>
                  <a:lnTo>
                    <a:pt x="1254" y="2380"/>
                  </a:lnTo>
                  <a:lnTo>
                    <a:pt x="1234" y="2382"/>
                  </a:lnTo>
                  <a:lnTo>
                    <a:pt x="1213" y="2384"/>
                  </a:lnTo>
                  <a:lnTo>
                    <a:pt x="1192" y="2382"/>
                  </a:lnTo>
                  <a:lnTo>
                    <a:pt x="1170" y="2380"/>
                  </a:lnTo>
                  <a:lnTo>
                    <a:pt x="1150" y="2374"/>
                  </a:lnTo>
                  <a:lnTo>
                    <a:pt x="1130" y="2368"/>
                  </a:lnTo>
                  <a:lnTo>
                    <a:pt x="1111" y="2360"/>
                  </a:lnTo>
                  <a:lnTo>
                    <a:pt x="1093" y="2350"/>
                  </a:lnTo>
                  <a:lnTo>
                    <a:pt x="1075" y="2338"/>
                  </a:lnTo>
                  <a:lnTo>
                    <a:pt x="1066" y="2332"/>
                  </a:lnTo>
                  <a:lnTo>
                    <a:pt x="1057" y="2326"/>
                  </a:lnTo>
                  <a:lnTo>
                    <a:pt x="1040" y="2310"/>
                  </a:lnTo>
                  <a:lnTo>
                    <a:pt x="1024" y="2294"/>
                  </a:lnTo>
                  <a:lnTo>
                    <a:pt x="1008" y="2274"/>
                  </a:lnTo>
                  <a:lnTo>
                    <a:pt x="993" y="2256"/>
                  </a:lnTo>
                  <a:lnTo>
                    <a:pt x="979" y="2234"/>
                  </a:lnTo>
                  <a:lnTo>
                    <a:pt x="965" y="2210"/>
                  </a:lnTo>
                  <a:lnTo>
                    <a:pt x="952" y="2186"/>
                  </a:lnTo>
                  <a:lnTo>
                    <a:pt x="939" y="2160"/>
                  </a:lnTo>
                  <a:lnTo>
                    <a:pt x="927" y="2132"/>
                  </a:lnTo>
                  <a:lnTo>
                    <a:pt x="916" y="2104"/>
                  </a:lnTo>
                  <a:lnTo>
                    <a:pt x="911" y="2088"/>
                  </a:lnTo>
                  <a:lnTo>
                    <a:pt x="905" y="2072"/>
                  </a:lnTo>
                  <a:lnTo>
                    <a:pt x="900" y="2058"/>
                  </a:lnTo>
                  <a:lnTo>
                    <a:pt x="896" y="2042"/>
                  </a:lnTo>
                  <a:lnTo>
                    <a:pt x="886" y="2008"/>
                  </a:lnTo>
                  <a:lnTo>
                    <a:pt x="878" y="1974"/>
                  </a:lnTo>
                  <a:lnTo>
                    <a:pt x="870" y="1938"/>
                  </a:lnTo>
                  <a:lnTo>
                    <a:pt x="863" y="1900"/>
                  </a:lnTo>
                  <a:lnTo>
                    <a:pt x="857" y="1862"/>
                  </a:lnTo>
                  <a:lnTo>
                    <a:pt x="855" y="1842"/>
                  </a:lnTo>
                  <a:lnTo>
                    <a:pt x="852" y="1824"/>
                  </a:lnTo>
                  <a:lnTo>
                    <a:pt x="846" y="1782"/>
                  </a:lnTo>
                  <a:lnTo>
                    <a:pt x="844" y="1762"/>
                  </a:lnTo>
                  <a:lnTo>
                    <a:pt x="843" y="1740"/>
                  </a:lnTo>
                  <a:lnTo>
                    <a:pt x="840" y="1698"/>
                  </a:lnTo>
                  <a:lnTo>
                    <a:pt x="838" y="1654"/>
                  </a:lnTo>
                  <a:lnTo>
                    <a:pt x="836" y="1608"/>
                  </a:lnTo>
                  <a:lnTo>
                    <a:pt x="836" y="1562"/>
                  </a:lnTo>
                  <a:lnTo>
                    <a:pt x="836" y="1511"/>
                  </a:lnTo>
                  <a:lnTo>
                    <a:pt x="837" y="1461"/>
                  </a:lnTo>
                  <a:lnTo>
                    <a:pt x="839" y="1413"/>
                  </a:lnTo>
                  <a:lnTo>
                    <a:pt x="842" y="1367"/>
                  </a:lnTo>
                  <a:lnTo>
                    <a:pt x="845" y="1321"/>
                  </a:lnTo>
                  <a:lnTo>
                    <a:pt x="850" y="1279"/>
                  </a:lnTo>
                  <a:lnTo>
                    <a:pt x="855" y="1239"/>
                  </a:lnTo>
                  <a:lnTo>
                    <a:pt x="860" y="1199"/>
                  </a:lnTo>
                  <a:lnTo>
                    <a:pt x="867" y="1161"/>
                  </a:lnTo>
                  <a:lnTo>
                    <a:pt x="874" y="1125"/>
                  </a:lnTo>
                  <a:lnTo>
                    <a:pt x="882" y="1091"/>
                  </a:lnTo>
                  <a:lnTo>
                    <a:pt x="887" y="1075"/>
                  </a:lnTo>
                  <a:lnTo>
                    <a:pt x="891" y="1057"/>
                  </a:lnTo>
                  <a:lnTo>
                    <a:pt x="901" y="1025"/>
                  </a:lnTo>
                  <a:lnTo>
                    <a:pt x="912" y="993"/>
                  </a:lnTo>
                  <a:lnTo>
                    <a:pt x="923" y="963"/>
                  </a:lnTo>
                  <a:lnTo>
                    <a:pt x="936" y="933"/>
                  </a:lnTo>
                  <a:lnTo>
                    <a:pt x="948" y="907"/>
                  </a:lnTo>
                  <a:lnTo>
                    <a:pt x="961" y="883"/>
                  </a:lnTo>
                  <a:lnTo>
                    <a:pt x="974" y="859"/>
                  </a:lnTo>
                  <a:lnTo>
                    <a:pt x="988" y="839"/>
                  </a:lnTo>
                  <a:lnTo>
                    <a:pt x="1002" y="819"/>
                  </a:lnTo>
                  <a:lnTo>
                    <a:pt x="1016" y="803"/>
                  </a:lnTo>
                  <a:lnTo>
                    <a:pt x="1031" y="787"/>
                  </a:lnTo>
                  <a:lnTo>
                    <a:pt x="1046" y="773"/>
                  </a:lnTo>
                  <a:lnTo>
                    <a:pt x="1061" y="759"/>
                  </a:lnTo>
                  <a:lnTo>
                    <a:pt x="1069" y="755"/>
                  </a:lnTo>
                  <a:lnTo>
                    <a:pt x="1078" y="749"/>
                  </a:lnTo>
                  <a:lnTo>
                    <a:pt x="1086" y="745"/>
                  </a:lnTo>
                  <a:lnTo>
                    <a:pt x="1094" y="741"/>
                  </a:lnTo>
                  <a:lnTo>
                    <a:pt x="1111" y="733"/>
                  </a:lnTo>
                  <a:lnTo>
                    <a:pt x="1129" y="727"/>
                  </a:lnTo>
                  <a:lnTo>
                    <a:pt x="1147" y="723"/>
                  </a:lnTo>
                  <a:lnTo>
                    <a:pt x="1166" y="721"/>
                  </a:lnTo>
                  <a:lnTo>
                    <a:pt x="1186" y="719"/>
                  </a:lnTo>
                  <a:lnTo>
                    <a:pt x="1204" y="721"/>
                  </a:lnTo>
                  <a:lnTo>
                    <a:pt x="1221" y="723"/>
                  </a:lnTo>
                  <a:lnTo>
                    <a:pt x="1237" y="727"/>
                  </a:lnTo>
                  <a:lnTo>
                    <a:pt x="1254" y="731"/>
                  </a:lnTo>
                  <a:lnTo>
                    <a:pt x="1270" y="737"/>
                  </a:lnTo>
                  <a:lnTo>
                    <a:pt x="1286" y="745"/>
                  </a:lnTo>
                  <a:lnTo>
                    <a:pt x="1294" y="749"/>
                  </a:lnTo>
                  <a:lnTo>
                    <a:pt x="1301" y="755"/>
                  </a:lnTo>
                  <a:lnTo>
                    <a:pt x="1316" y="765"/>
                  </a:lnTo>
                  <a:lnTo>
                    <a:pt x="1331" y="775"/>
                  </a:lnTo>
                  <a:lnTo>
                    <a:pt x="1345" y="789"/>
                  </a:lnTo>
                  <a:lnTo>
                    <a:pt x="1359" y="801"/>
                  </a:lnTo>
                  <a:lnTo>
                    <a:pt x="1371" y="817"/>
                  </a:lnTo>
                  <a:lnTo>
                    <a:pt x="1384" y="833"/>
                  </a:lnTo>
                  <a:lnTo>
                    <a:pt x="1395" y="849"/>
                  </a:lnTo>
                  <a:lnTo>
                    <a:pt x="1406" y="869"/>
                  </a:lnTo>
                  <a:lnTo>
                    <a:pt x="1416" y="887"/>
                  </a:lnTo>
                  <a:lnTo>
                    <a:pt x="1429" y="917"/>
                  </a:lnTo>
                  <a:lnTo>
                    <a:pt x="1441" y="947"/>
                  </a:lnTo>
                  <a:lnTo>
                    <a:pt x="1447" y="963"/>
                  </a:lnTo>
                  <a:lnTo>
                    <a:pt x="1453" y="979"/>
                  </a:lnTo>
                  <a:lnTo>
                    <a:pt x="1463" y="1011"/>
                  </a:lnTo>
                  <a:lnTo>
                    <a:pt x="1473" y="1047"/>
                  </a:lnTo>
                  <a:lnTo>
                    <a:pt x="1481" y="1085"/>
                  </a:lnTo>
                  <a:lnTo>
                    <a:pt x="1489" y="1125"/>
                  </a:lnTo>
                  <a:lnTo>
                    <a:pt x="1496" y="1165"/>
                  </a:lnTo>
                  <a:lnTo>
                    <a:pt x="1499" y="1187"/>
                  </a:lnTo>
                  <a:lnTo>
                    <a:pt x="1502" y="1209"/>
                  </a:lnTo>
                  <a:lnTo>
                    <a:pt x="1507" y="1255"/>
                  </a:lnTo>
                  <a:lnTo>
                    <a:pt x="1512" y="1303"/>
                  </a:lnTo>
                  <a:lnTo>
                    <a:pt x="1515" y="1355"/>
                  </a:lnTo>
                  <a:lnTo>
                    <a:pt x="1518" y="1407"/>
                  </a:lnTo>
                  <a:lnTo>
                    <a:pt x="1520" y="1463"/>
                  </a:lnTo>
                  <a:lnTo>
                    <a:pt x="1521" y="1521"/>
                  </a:lnTo>
                  <a:lnTo>
                    <a:pt x="1521" y="1580"/>
                  </a:lnTo>
                  <a:lnTo>
                    <a:pt x="1521" y="1676"/>
                  </a:lnTo>
                  <a:lnTo>
                    <a:pt x="1062" y="1676"/>
                  </a:lnTo>
                  <a:close/>
                  <a:moveTo>
                    <a:pt x="1306" y="1355"/>
                  </a:moveTo>
                  <a:lnTo>
                    <a:pt x="1306" y="1313"/>
                  </a:lnTo>
                  <a:lnTo>
                    <a:pt x="1305" y="1277"/>
                  </a:lnTo>
                  <a:lnTo>
                    <a:pt x="1303" y="1243"/>
                  </a:lnTo>
                  <a:lnTo>
                    <a:pt x="1300" y="1213"/>
                  </a:lnTo>
                  <a:lnTo>
                    <a:pt x="1297" y="1187"/>
                  </a:lnTo>
                  <a:lnTo>
                    <a:pt x="1293" y="1163"/>
                  </a:lnTo>
                  <a:lnTo>
                    <a:pt x="1290" y="1151"/>
                  </a:lnTo>
                  <a:lnTo>
                    <a:pt x="1288" y="1139"/>
                  </a:lnTo>
                  <a:lnTo>
                    <a:pt x="1284" y="1127"/>
                  </a:lnTo>
                  <a:lnTo>
                    <a:pt x="1281" y="1117"/>
                  </a:lnTo>
                  <a:lnTo>
                    <a:pt x="1273" y="1095"/>
                  </a:lnTo>
                  <a:lnTo>
                    <a:pt x="1269" y="1085"/>
                  </a:lnTo>
                  <a:lnTo>
                    <a:pt x="1264" y="1077"/>
                  </a:lnTo>
                  <a:lnTo>
                    <a:pt x="1259" y="1067"/>
                  </a:lnTo>
                  <a:lnTo>
                    <a:pt x="1254" y="1061"/>
                  </a:lnTo>
                  <a:lnTo>
                    <a:pt x="1249" y="1053"/>
                  </a:lnTo>
                  <a:lnTo>
                    <a:pt x="1244" y="1047"/>
                  </a:lnTo>
                  <a:lnTo>
                    <a:pt x="1238" y="1041"/>
                  </a:lnTo>
                  <a:lnTo>
                    <a:pt x="1232" y="1037"/>
                  </a:lnTo>
                  <a:lnTo>
                    <a:pt x="1225" y="1033"/>
                  </a:lnTo>
                  <a:lnTo>
                    <a:pt x="1219" y="1029"/>
                  </a:lnTo>
                  <a:lnTo>
                    <a:pt x="1212" y="1027"/>
                  </a:lnTo>
                  <a:lnTo>
                    <a:pt x="1205" y="1025"/>
                  </a:lnTo>
                  <a:lnTo>
                    <a:pt x="1197" y="1025"/>
                  </a:lnTo>
                  <a:lnTo>
                    <a:pt x="1190" y="1023"/>
                  </a:lnTo>
                  <a:lnTo>
                    <a:pt x="1174" y="1025"/>
                  </a:lnTo>
                  <a:lnTo>
                    <a:pt x="1167" y="1027"/>
                  </a:lnTo>
                  <a:lnTo>
                    <a:pt x="1161" y="1029"/>
                  </a:lnTo>
                  <a:lnTo>
                    <a:pt x="1148" y="1037"/>
                  </a:lnTo>
                  <a:lnTo>
                    <a:pt x="1142" y="1041"/>
                  </a:lnTo>
                  <a:lnTo>
                    <a:pt x="1136" y="1047"/>
                  </a:lnTo>
                  <a:lnTo>
                    <a:pt x="1125" y="1059"/>
                  </a:lnTo>
                  <a:lnTo>
                    <a:pt x="1120" y="1067"/>
                  </a:lnTo>
                  <a:lnTo>
                    <a:pt x="1115" y="1075"/>
                  </a:lnTo>
                  <a:lnTo>
                    <a:pt x="1110" y="1083"/>
                  </a:lnTo>
                  <a:lnTo>
                    <a:pt x="1105" y="1093"/>
                  </a:lnTo>
                  <a:lnTo>
                    <a:pt x="1097" y="1113"/>
                  </a:lnTo>
                  <a:lnTo>
                    <a:pt x="1090" y="1137"/>
                  </a:lnTo>
                  <a:lnTo>
                    <a:pt x="1083" y="1163"/>
                  </a:lnTo>
                  <a:lnTo>
                    <a:pt x="1078" y="1191"/>
                  </a:lnTo>
                  <a:lnTo>
                    <a:pt x="1075" y="1205"/>
                  </a:lnTo>
                  <a:lnTo>
                    <a:pt x="1073" y="1221"/>
                  </a:lnTo>
                  <a:lnTo>
                    <a:pt x="1069" y="1255"/>
                  </a:lnTo>
                  <a:lnTo>
                    <a:pt x="1068" y="1271"/>
                  </a:lnTo>
                  <a:lnTo>
                    <a:pt x="1067" y="1289"/>
                  </a:lnTo>
                  <a:lnTo>
                    <a:pt x="1066" y="1309"/>
                  </a:lnTo>
                  <a:lnTo>
                    <a:pt x="1065" y="1327"/>
                  </a:lnTo>
                  <a:lnTo>
                    <a:pt x="1065" y="1367"/>
                  </a:lnTo>
                  <a:lnTo>
                    <a:pt x="1065" y="1373"/>
                  </a:lnTo>
                  <a:lnTo>
                    <a:pt x="1306" y="1373"/>
                  </a:lnTo>
                  <a:lnTo>
                    <a:pt x="1306" y="1355"/>
                  </a:lnTo>
                  <a:close/>
                  <a:moveTo>
                    <a:pt x="1874" y="2378"/>
                  </a:moveTo>
                  <a:lnTo>
                    <a:pt x="1856" y="2376"/>
                  </a:lnTo>
                  <a:lnTo>
                    <a:pt x="1848" y="2374"/>
                  </a:lnTo>
                  <a:lnTo>
                    <a:pt x="1840" y="2374"/>
                  </a:lnTo>
                  <a:lnTo>
                    <a:pt x="1825" y="2368"/>
                  </a:lnTo>
                  <a:lnTo>
                    <a:pt x="1810" y="2362"/>
                  </a:lnTo>
                  <a:lnTo>
                    <a:pt x="1796" y="2354"/>
                  </a:lnTo>
                  <a:lnTo>
                    <a:pt x="1782" y="2344"/>
                  </a:lnTo>
                  <a:lnTo>
                    <a:pt x="1769" y="2332"/>
                  </a:lnTo>
                  <a:lnTo>
                    <a:pt x="1763" y="2326"/>
                  </a:lnTo>
                  <a:lnTo>
                    <a:pt x="1757" y="2318"/>
                  </a:lnTo>
                  <a:lnTo>
                    <a:pt x="1751" y="2312"/>
                  </a:lnTo>
                  <a:lnTo>
                    <a:pt x="1745" y="2304"/>
                  </a:lnTo>
                  <a:lnTo>
                    <a:pt x="1739" y="2296"/>
                  </a:lnTo>
                  <a:lnTo>
                    <a:pt x="1734" y="2288"/>
                  </a:lnTo>
                  <a:lnTo>
                    <a:pt x="1729" y="2278"/>
                  </a:lnTo>
                  <a:lnTo>
                    <a:pt x="1724" y="2270"/>
                  </a:lnTo>
                  <a:lnTo>
                    <a:pt x="1719" y="2260"/>
                  </a:lnTo>
                  <a:lnTo>
                    <a:pt x="1715" y="2250"/>
                  </a:lnTo>
                  <a:lnTo>
                    <a:pt x="1711" y="2240"/>
                  </a:lnTo>
                  <a:lnTo>
                    <a:pt x="1707" y="2230"/>
                  </a:lnTo>
                  <a:lnTo>
                    <a:pt x="1700" y="2208"/>
                  </a:lnTo>
                  <a:lnTo>
                    <a:pt x="1693" y="2184"/>
                  </a:lnTo>
                  <a:lnTo>
                    <a:pt x="1691" y="2172"/>
                  </a:lnTo>
                  <a:lnTo>
                    <a:pt x="1688" y="2160"/>
                  </a:lnTo>
                  <a:lnTo>
                    <a:pt x="1683" y="2130"/>
                  </a:lnTo>
                  <a:lnTo>
                    <a:pt x="1679" y="2102"/>
                  </a:lnTo>
                  <a:lnTo>
                    <a:pt x="1676" y="2072"/>
                  </a:lnTo>
                  <a:lnTo>
                    <a:pt x="1673" y="2036"/>
                  </a:lnTo>
                  <a:lnTo>
                    <a:pt x="1671" y="1994"/>
                  </a:lnTo>
                  <a:lnTo>
                    <a:pt x="1670" y="1944"/>
                  </a:lnTo>
                  <a:lnTo>
                    <a:pt x="1670" y="1880"/>
                  </a:lnTo>
                  <a:lnTo>
                    <a:pt x="1670" y="1804"/>
                  </a:lnTo>
                  <a:lnTo>
                    <a:pt x="1670" y="621"/>
                  </a:lnTo>
                  <a:lnTo>
                    <a:pt x="1669" y="480"/>
                  </a:lnTo>
                  <a:lnTo>
                    <a:pt x="1668" y="418"/>
                  </a:lnTo>
                  <a:lnTo>
                    <a:pt x="1667" y="358"/>
                  </a:lnTo>
                  <a:lnTo>
                    <a:pt x="1666" y="304"/>
                  </a:lnTo>
                  <a:lnTo>
                    <a:pt x="1664" y="250"/>
                  </a:lnTo>
                  <a:lnTo>
                    <a:pt x="1661" y="198"/>
                  </a:lnTo>
                  <a:lnTo>
                    <a:pt x="1659" y="144"/>
                  </a:lnTo>
                  <a:lnTo>
                    <a:pt x="1872" y="48"/>
                  </a:lnTo>
                  <a:lnTo>
                    <a:pt x="1875" y="82"/>
                  </a:lnTo>
                  <a:lnTo>
                    <a:pt x="1877" y="118"/>
                  </a:lnTo>
                  <a:lnTo>
                    <a:pt x="1879" y="158"/>
                  </a:lnTo>
                  <a:lnTo>
                    <a:pt x="1880" y="204"/>
                  </a:lnTo>
                  <a:lnTo>
                    <a:pt x="1882" y="256"/>
                  </a:lnTo>
                  <a:lnTo>
                    <a:pt x="1882" y="314"/>
                  </a:lnTo>
                  <a:lnTo>
                    <a:pt x="1883" y="382"/>
                  </a:lnTo>
                  <a:lnTo>
                    <a:pt x="1883" y="460"/>
                  </a:lnTo>
                  <a:lnTo>
                    <a:pt x="1883" y="1696"/>
                  </a:lnTo>
                  <a:lnTo>
                    <a:pt x="1883" y="1786"/>
                  </a:lnTo>
                  <a:lnTo>
                    <a:pt x="1883" y="1860"/>
                  </a:lnTo>
                  <a:lnTo>
                    <a:pt x="1884" y="1916"/>
                  </a:lnTo>
                  <a:lnTo>
                    <a:pt x="1885" y="1958"/>
                  </a:lnTo>
                  <a:lnTo>
                    <a:pt x="1887" y="1990"/>
                  </a:lnTo>
                  <a:lnTo>
                    <a:pt x="1889" y="2014"/>
                  </a:lnTo>
                  <a:lnTo>
                    <a:pt x="1893" y="2032"/>
                  </a:lnTo>
                  <a:lnTo>
                    <a:pt x="1895" y="2040"/>
                  </a:lnTo>
                  <a:lnTo>
                    <a:pt x="1897" y="2048"/>
                  </a:lnTo>
                  <a:lnTo>
                    <a:pt x="1900" y="2058"/>
                  </a:lnTo>
                  <a:lnTo>
                    <a:pt x="1904" y="2068"/>
                  </a:lnTo>
                  <a:lnTo>
                    <a:pt x="1909" y="2074"/>
                  </a:lnTo>
                  <a:lnTo>
                    <a:pt x="1914" y="2080"/>
                  </a:lnTo>
                  <a:lnTo>
                    <a:pt x="1920" y="2086"/>
                  </a:lnTo>
                  <a:lnTo>
                    <a:pt x="1926" y="2090"/>
                  </a:lnTo>
                  <a:lnTo>
                    <a:pt x="1932" y="2092"/>
                  </a:lnTo>
                  <a:lnTo>
                    <a:pt x="1939" y="2092"/>
                  </a:lnTo>
                  <a:lnTo>
                    <a:pt x="1944" y="2092"/>
                  </a:lnTo>
                  <a:lnTo>
                    <a:pt x="1949" y="2092"/>
                  </a:lnTo>
                  <a:lnTo>
                    <a:pt x="1955" y="2090"/>
                  </a:lnTo>
                  <a:lnTo>
                    <a:pt x="1962" y="2086"/>
                  </a:lnTo>
                  <a:lnTo>
                    <a:pt x="1998" y="2334"/>
                  </a:lnTo>
                  <a:lnTo>
                    <a:pt x="1984" y="2344"/>
                  </a:lnTo>
                  <a:lnTo>
                    <a:pt x="1969" y="2352"/>
                  </a:lnTo>
                  <a:lnTo>
                    <a:pt x="1955" y="2360"/>
                  </a:lnTo>
                  <a:lnTo>
                    <a:pt x="1947" y="2362"/>
                  </a:lnTo>
                  <a:lnTo>
                    <a:pt x="1939" y="2366"/>
                  </a:lnTo>
                  <a:lnTo>
                    <a:pt x="1923" y="2370"/>
                  </a:lnTo>
                  <a:lnTo>
                    <a:pt x="1907" y="2374"/>
                  </a:lnTo>
                  <a:lnTo>
                    <a:pt x="1890" y="2376"/>
                  </a:lnTo>
                  <a:lnTo>
                    <a:pt x="1874" y="2378"/>
                  </a:lnTo>
                  <a:close/>
                  <a:moveTo>
                    <a:pt x="2638" y="2420"/>
                  </a:moveTo>
                  <a:lnTo>
                    <a:pt x="2629" y="2412"/>
                  </a:lnTo>
                  <a:lnTo>
                    <a:pt x="2620" y="2404"/>
                  </a:lnTo>
                  <a:lnTo>
                    <a:pt x="2603" y="2384"/>
                  </a:lnTo>
                  <a:lnTo>
                    <a:pt x="2587" y="2364"/>
                  </a:lnTo>
                  <a:lnTo>
                    <a:pt x="2572" y="2340"/>
                  </a:lnTo>
                  <a:lnTo>
                    <a:pt x="2565" y="2326"/>
                  </a:lnTo>
                  <a:lnTo>
                    <a:pt x="2558" y="2314"/>
                  </a:lnTo>
                  <a:lnTo>
                    <a:pt x="2546" y="2286"/>
                  </a:lnTo>
                  <a:lnTo>
                    <a:pt x="2534" y="2258"/>
                  </a:lnTo>
                  <a:lnTo>
                    <a:pt x="2530" y="2244"/>
                  </a:lnTo>
                  <a:lnTo>
                    <a:pt x="2526" y="2228"/>
                  </a:lnTo>
                  <a:lnTo>
                    <a:pt x="2514" y="2252"/>
                  </a:lnTo>
                  <a:lnTo>
                    <a:pt x="2501" y="2274"/>
                  </a:lnTo>
                  <a:lnTo>
                    <a:pt x="2489" y="2294"/>
                  </a:lnTo>
                  <a:lnTo>
                    <a:pt x="2477" y="2312"/>
                  </a:lnTo>
                  <a:lnTo>
                    <a:pt x="2470" y="2322"/>
                  </a:lnTo>
                  <a:lnTo>
                    <a:pt x="2462" y="2332"/>
                  </a:lnTo>
                  <a:lnTo>
                    <a:pt x="2445" y="2350"/>
                  </a:lnTo>
                  <a:lnTo>
                    <a:pt x="2436" y="2356"/>
                  </a:lnTo>
                  <a:lnTo>
                    <a:pt x="2427" y="2364"/>
                  </a:lnTo>
                  <a:lnTo>
                    <a:pt x="2408" y="2376"/>
                  </a:lnTo>
                  <a:lnTo>
                    <a:pt x="2397" y="2382"/>
                  </a:lnTo>
                  <a:lnTo>
                    <a:pt x="2387" y="2386"/>
                  </a:lnTo>
                  <a:lnTo>
                    <a:pt x="2376" y="2390"/>
                  </a:lnTo>
                  <a:lnTo>
                    <a:pt x="2365" y="2394"/>
                  </a:lnTo>
                  <a:lnTo>
                    <a:pt x="2353" y="2396"/>
                  </a:lnTo>
                  <a:lnTo>
                    <a:pt x="2342" y="2398"/>
                  </a:lnTo>
                  <a:lnTo>
                    <a:pt x="2330" y="2398"/>
                  </a:lnTo>
                  <a:lnTo>
                    <a:pt x="2318" y="2398"/>
                  </a:lnTo>
                  <a:lnTo>
                    <a:pt x="2302" y="2398"/>
                  </a:lnTo>
                  <a:lnTo>
                    <a:pt x="2286" y="2396"/>
                  </a:lnTo>
                  <a:lnTo>
                    <a:pt x="2270" y="2394"/>
                  </a:lnTo>
                  <a:lnTo>
                    <a:pt x="2255" y="2390"/>
                  </a:lnTo>
                  <a:lnTo>
                    <a:pt x="2241" y="2386"/>
                  </a:lnTo>
                  <a:lnTo>
                    <a:pt x="2227" y="2380"/>
                  </a:lnTo>
                  <a:lnTo>
                    <a:pt x="2214" y="2374"/>
                  </a:lnTo>
                  <a:lnTo>
                    <a:pt x="2200" y="2366"/>
                  </a:lnTo>
                  <a:lnTo>
                    <a:pt x="2187" y="2358"/>
                  </a:lnTo>
                  <a:lnTo>
                    <a:pt x="2175" y="2348"/>
                  </a:lnTo>
                  <a:lnTo>
                    <a:pt x="2164" y="2336"/>
                  </a:lnTo>
                  <a:lnTo>
                    <a:pt x="2153" y="2326"/>
                  </a:lnTo>
                  <a:lnTo>
                    <a:pt x="2142" y="2312"/>
                  </a:lnTo>
                  <a:lnTo>
                    <a:pt x="2133" y="2300"/>
                  </a:lnTo>
                  <a:lnTo>
                    <a:pt x="2123" y="2284"/>
                  </a:lnTo>
                  <a:lnTo>
                    <a:pt x="2114" y="2270"/>
                  </a:lnTo>
                  <a:lnTo>
                    <a:pt x="2106" y="2254"/>
                  </a:lnTo>
                  <a:lnTo>
                    <a:pt x="2098" y="2236"/>
                  </a:lnTo>
                  <a:lnTo>
                    <a:pt x="2091" y="2218"/>
                  </a:lnTo>
                  <a:lnTo>
                    <a:pt x="2084" y="2198"/>
                  </a:lnTo>
                  <a:lnTo>
                    <a:pt x="2078" y="2178"/>
                  </a:lnTo>
                  <a:lnTo>
                    <a:pt x="2072" y="2158"/>
                  </a:lnTo>
                  <a:lnTo>
                    <a:pt x="2067" y="2136"/>
                  </a:lnTo>
                  <a:lnTo>
                    <a:pt x="2062" y="2114"/>
                  </a:lnTo>
                  <a:lnTo>
                    <a:pt x="2058" y="2090"/>
                  </a:lnTo>
                  <a:lnTo>
                    <a:pt x="2054" y="2066"/>
                  </a:lnTo>
                  <a:lnTo>
                    <a:pt x="2051" y="2040"/>
                  </a:lnTo>
                  <a:lnTo>
                    <a:pt x="2049" y="2014"/>
                  </a:lnTo>
                  <a:lnTo>
                    <a:pt x="2047" y="1988"/>
                  </a:lnTo>
                  <a:lnTo>
                    <a:pt x="2045" y="1960"/>
                  </a:lnTo>
                  <a:lnTo>
                    <a:pt x="2044" y="1932"/>
                  </a:lnTo>
                  <a:lnTo>
                    <a:pt x="2044" y="1902"/>
                  </a:lnTo>
                  <a:lnTo>
                    <a:pt x="2044" y="1868"/>
                  </a:lnTo>
                  <a:lnTo>
                    <a:pt x="2046" y="1836"/>
                  </a:lnTo>
                  <a:lnTo>
                    <a:pt x="2047" y="1804"/>
                  </a:lnTo>
                  <a:lnTo>
                    <a:pt x="2050" y="1772"/>
                  </a:lnTo>
                  <a:lnTo>
                    <a:pt x="2054" y="1744"/>
                  </a:lnTo>
                  <a:lnTo>
                    <a:pt x="2058" y="1714"/>
                  </a:lnTo>
                  <a:lnTo>
                    <a:pt x="2063" y="1688"/>
                  </a:lnTo>
                  <a:lnTo>
                    <a:pt x="2068" y="1660"/>
                  </a:lnTo>
                  <a:lnTo>
                    <a:pt x="2075" y="1636"/>
                  </a:lnTo>
                  <a:lnTo>
                    <a:pt x="2082" y="1612"/>
                  </a:lnTo>
                  <a:lnTo>
                    <a:pt x="2090" y="1588"/>
                  </a:lnTo>
                  <a:lnTo>
                    <a:pt x="2098" y="1566"/>
                  </a:lnTo>
                  <a:lnTo>
                    <a:pt x="2107" y="1547"/>
                  </a:lnTo>
                  <a:lnTo>
                    <a:pt x="2118" y="1527"/>
                  </a:lnTo>
                  <a:lnTo>
                    <a:pt x="2128" y="1509"/>
                  </a:lnTo>
                  <a:lnTo>
                    <a:pt x="2140" y="1491"/>
                  </a:lnTo>
                  <a:lnTo>
                    <a:pt x="2152" y="1475"/>
                  </a:lnTo>
                  <a:lnTo>
                    <a:pt x="2159" y="1467"/>
                  </a:lnTo>
                  <a:lnTo>
                    <a:pt x="2165" y="1461"/>
                  </a:lnTo>
                  <a:lnTo>
                    <a:pt x="2179" y="1447"/>
                  </a:lnTo>
                  <a:lnTo>
                    <a:pt x="2194" y="1433"/>
                  </a:lnTo>
                  <a:lnTo>
                    <a:pt x="2210" y="1421"/>
                  </a:lnTo>
                  <a:lnTo>
                    <a:pt x="2226" y="1411"/>
                  </a:lnTo>
                  <a:lnTo>
                    <a:pt x="2243" y="1401"/>
                  </a:lnTo>
                  <a:lnTo>
                    <a:pt x="2260" y="1391"/>
                  </a:lnTo>
                  <a:lnTo>
                    <a:pt x="2278" y="1383"/>
                  </a:lnTo>
                  <a:lnTo>
                    <a:pt x="2297" y="1377"/>
                  </a:lnTo>
                  <a:lnTo>
                    <a:pt x="2317" y="1371"/>
                  </a:lnTo>
                  <a:lnTo>
                    <a:pt x="2327" y="1369"/>
                  </a:lnTo>
                  <a:lnTo>
                    <a:pt x="2337" y="1367"/>
                  </a:lnTo>
                  <a:lnTo>
                    <a:pt x="2359" y="1363"/>
                  </a:lnTo>
                  <a:lnTo>
                    <a:pt x="2380" y="1361"/>
                  </a:lnTo>
                  <a:lnTo>
                    <a:pt x="2403" y="1359"/>
                  </a:lnTo>
                  <a:lnTo>
                    <a:pt x="2426" y="1359"/>
                  </a:lnTo>
                  <a:lnTo>
                    <a:pt x="2449" y="1359"/>
                  </a:lnTo>
                  <a:lnTo>
                    <a:pt x="2461" y="1359"/>
                  </a:lnTo>
                  <a:lnTo>
                    <a:pt x="2473" y="1361"/>
                  </a:lnTo>
                  <a:lnTo>
                    <a:pt x="2473" y="1297"/>
                  </a:lnTo>
                  <a:lnTo>
                    <a:pt x="2473" y="1265"/>
                  </a:lnTo>
                  <a:lnTo>
                    <a:pt x="2472" y="1249"/>
                  </a:lnTo>
                  <a:lnTo>
                    <a:pt x="2472" y="1235"/>
                  </a:lnTo>
                  <a:lnTo>
                    <a:pt x="2471" y="1209"/>
                  </a:lnTo>
                  <a:lnTo>
                    <a:pt x="2469" y="1185"/>
                  </a:lnTo>
                  <a:lnTo>
                    <a:pt x="2467" y="1163"/>
                  </a:lnTo>
                  <a:lnTo>
                    <a:pt x="2463" y="1145"/>
                  </a:lnTo>
                  <a:lnTo>
                    <a:pt x="2460" y="1127"/>
                  </a:lnTo>
                  <a:lnTo>
                    <a:pt x="2455" y="1113"/>
                  </a:lnTo>
                  <a:lnTo>
                    <a:pt x="2449" y="1099"/>
                  </a:lnTo>
                  <a:lnTo>
                    <a:pt x="2443" y="1089"/>
                  </a:lnTo>
                  <a:lnTo>
                    <a:pt x="2439" y="1085"/>
                  </a:lnTo>
                  <a:lnTo>
                    <a:pt x="2435" y="1079"/>
                  </a:lnTo>
                  <a:lnTo>
                    <a:pt x="2426" y="1073"/>
                  </a:lnTo>
                  <a:lnTo>
                    <a:pt x="2417" y="1067"/>
                  </a:lnTo>
                  <a:lnTo>
                    <a:pt x="2406" y="1063"/>
                  </a:lnTo>
                  <a:lnTo>
                    <a:pt x="2393" y="1061"/>
                  </a:lnTo>
                  <a:lnTo>
                    <a:pt x="2380" y="1061"/>
                  </a:lnTo>
                  <a:lnTo>
                    <a:pt x="2367" y="1061"/>
                  </a:lnTo>
                  <a:lnTo>
                    <a:pt x="2354" y="1063"/>
                  </a:lnTo>
                  <a:lnTo>
                    <a:pt x="2341" y="1067"/>
                  </a:lnTo>
                  <a:lnTo>
                    <a:pt x="2328" y="1073"/>
                  </a:lnTo>
                  <a:lnTo>
                    <a:pt x="2314" y="1079"/>
                  </a:lnTo>
                  <a:lnTo>
                    <a:pt x="2300" y="1087"/>
                  </a:lnTo>
                  <a:lnTo>
                    <a:pt x="2286" y="1097"/>
                  </a:lnTo>
                  <a:lnTo>
                    <a:pt x="2272" y="1107"/>
                  </a:lnTo>
                  <a:lnTo>
                    <a:pt x="2258" y="1119"/>
                  </a:lnTo>
                  <a:lnTo>
                    <a:pt x="2243" y="1133"/>
                  </a:lnTo>
                  <a:lnTo>
                    <a:pt x="2228" y="1149"/>
                  </a:lnTo>
                  <a:lnTo>
                    <a:pt x="2213" y="1165"/>
                  </a:lnTo>
                  <a:lnTo>
                    <a:pt x="2197" y="1181"/>
                  </a:lnTo>
                  <a:lnTo>
                    <a:pt x="2181" y="1201"/>
                  </a:lnTo>
                  <a:lnTo>
                    <a:pt x="2149" y="1241"/>
                  </a:lnTo>
                  <a:lnTo>
                    <a:pt x="2061" y="943"/>
                  </a:lnTo>
                  <a:lnTo>
                    <a:pt x="2076" y="925"/>
                  </a:lnTo>
                  <a:lnTo>
                    <a:pt x="2091" y="907"/>
                  </a:lnTo>
                  <a:lnTo>
                    <a:pt x="2106" y="891"/>
                  </a:lnTo>
                  <a:lnTo>
                    <a:pt x="2120" y="875"/>
                  </a:lnTo>
                  <a:lnTo>
                    <a:pt x="2136" y="861"/>
                  </a:lnTo>
                  <a:lnTo>
                    <a:pt x="2152" y="845"/>
                  </a:lnTo>
                  <a:lnTo>
                    <a:pt x="2190" y="813"/>
                  </a:lnTo>
                  <a:lnTo>
                    <a:pt x="2219" y="791"/>
                  </a:lnTo>
                  <a:lnTo>
                    <a:pt x="2247" y="771"/>
                  </a:lnTo>
                  <a:lnTo>
                    <a:pt x="2274" y="755"/>
                  </a:lnTo>
                  <a:lnTo>
                    <a:pt x="2288" y="749"/>
                  </a:lnTo>
                  <a:lnTo>
                    <a:pt x="2301" y="743"/>
                  </a:lnTo>
                  <a:lnTo>
                    <a:pt x="2314" y="737"/>
                  </a:lnTo>
                  <a:lnTo>
                    <a:pt x="2328" y="733"/>
                  </a:lnTo>
                  <a:lnTo>
                    <a:pt x="2341" y="729"/>
                  </a:lnTo>
                  <a:lnTo>
                    <a:pt x="2354" y="725"/>
                  </a:lnTo>
                  <a:lnTo>
                    <a:pt x="2367" y="723"/>
                  </a:lnTo>
                  <a:lnTo>
                    <a:pt x="2381" y="721"/>
                  </a:lnTo>
                  <a:lnTo>
                    <a:pt x="2408" y="719"/>
                  </a:lnTo>
                  <a:lnTo>
                    <a:pt x="2432" y="721"/>
                  </a:lnTo>
                  <a:lnTo>
                    <a:pt x="2456" y="725"/>
                  </a:lnTo>
                  <a:lnTo>
                    <a:pt x="2478" y="731"/>
                  </a:lnTo>
                  <a:lnTo>
                    <a:pt x="2500" y="739"/>
                  </a:lnTo>
                  <a:lnTo>
                    <a:pt x="2520" y="749"/>
                  </a:lnTo>
                  <a:lnTo>
                    <a:pt x="2530" y="755"/>
                  </a:lnTo>
                  <a:lnTo>
                    <a:pt x="2539" y="761"/>
                  </a:lnTo>
                  <a:lnTo>
                    <a:pt x="2558" y="775"/>
                  </a:lnTo>
                  <a:lnTo>
                    <a:pt x="2567" y="783"/>
                  </a:lnTo>
                  <a:lnTo>
                    <a:pt x="2575" y="791"/>
                  </a:lnTo>
                  <a:lnTo>
                    <a:pt x="2591" y="811"/>
                  </a:lnTo>
                  <a:lnTo>
                    <a:pt x="2605" y="831"/>
                  </a:lnTo>
                  <a:lnTo>
                    <a:pt x="2618" y="853"/>
                  </a:lnTo>
                  <a:lnTo>
                    <a:pt x="2624" y="865"/>
                  </a:lnTo>
                  <a:lnTo>
                    <a:pt x="2630" y="879"/>
                  </a:lnTo>
                  <a:lnTo>
                    <a:pt x="2636" y="891"/>
                  </a:lnTo>
                  <a:lnTo>
                    <a:pt x="2641" y="905"/>
                  </a:lnTo>
                  <a:lnTo>
                    <a:pt x="2646" y="919"/>
                  </a:lnTo>
                  <a:lnTo>
                    <a:pt x="2650" y="933"/>
                  </a:lnTo>
                  <a:lnTo>
                    <a:pt x="2658" y="963"/>
                  </a:lnTo>
                  <a:lnTo>
                    <a:pt x="2661" y="979"/>
                  </a:lnTo>
                  <a:lnTo>
                    <a:pt x="2664" y="995"/>
                  </a:lnTo>
                  <a:lnTo>
                    <a:pt x="2668" y="1019"/>
                  </a:lnTo>
                  <a:lnTo>
                    <a:pt x="2671" y="1043"/>
                  </a:lnTo>
                  <a:lnTo>
                    <a:pt x="2674" y="1069"/>
                  </a:lnTo>
                  <a:lnTo>
                    <a:pt x="2676" y="1099"/>
                  </a:lnTo>
                  <a:lnTo>
                    <a:pt x="2678" y="1133"/>
                  </a:lnTo>
                  <a:lnTo>
                    <a:pt x="2678" y="1153"/>
                  </a:lnTo>
                  <a:lnTo>
                    <a:pt x="2678" y="1173"/>
                  </a:lnTo>
                  <a:lnTo>
                    <a:pt x="2679" y="1223"/>
                  </a:lnTo>
                  <a:lnTo>
                    <a:pt x="2678" y="1281"/>
                  </a:lnTo>
                  <a:lnTo>
                    <a:pt x="2674" y="1814"/>
                  </a:lnTo>
                  <a:lnTo>
                    <a:pt x="2674" y="1874"/>
                  </a:lnTo>
                  <a:lnTo>
                    <a:pt x="2674" y="1902"/>
                  </a:lnTo>
                  <a:lnTo>
                    <a:pt x="2675" y="1926"/>
                  </a:lnTo>
                  <a:lnTo>
                    <a:pt x="2676" y="1950"/>
                  </a:lnTo>
                  <a:lnTo>
                    <a:pt x="2678" y="1974"/>
                  </a:lnTo>
                  <a:lnTo>
                    <a:pt x="2681" y="1994"/>
                  </a:lnTo>
                  <a:lnTo>
                    <a:pt x="2684" y="2016"/>
                  </a:lnTo>
                  <a:lnTo>
                    <a:pt x="2688" y="2034"/>
                  </a:lnTo>
                  <a:lnTo>
                    <a:pt x="2691" y="2044"/>
                  </a:lnTo>
                  <a:lnTo>
                    <a:pt x="2694" y="2054"/>
                  </a:lnTo>
                  <a:lnTo>
                    <a:pt x="2696" y="2064"/>
                  </a:lnTo>
                  <a:lnTo>
                    <a:pt x="2700" y="2072"/>
                  </a:lnTo>
                  <a:lnTo>
                    <a:pt x="2703" y="2082"/>
                  </a:lnTo>
                  <a:lnTo>
                    <a:pt x="2707" y="2092"/>
                  </a:lnTo>
                  <a:lnTo>
                    <a:pt x="2715" y="2110"/>
                  </a:lnTo>
                  <a:lnTo>
                    <a:pt x="2725" y="2128"/>
                  </a:lnTo>
                  <a:lnTo>
                    <a:pt x="2736" y="2146"/>
                  </a:lnTo>
                  <a:lnTo>
                    <a:pt x="2748" y="2166"/>
                  </a:lnTo>
                  <a:lnTo>
                    <a:pt x="2638" y="2420"/>
                  </a:lnTo>
                  <a:close/>
                  <a:moveTo>
                    <a:pt x="2460" y="1646"/>
                  </a:moveTo>
                  <a:lnTo>
                    <a:pt x="2434" y="1646"/>
                  </a:lnTo>
                  <a:lnTo>
                    <a:pt x="2411" y="1648"/>
                  </a:lnTo>
                  <a:lnTo>
                    <a:pt x="2389" y="1652"/>
                  </a:lnTo>
                  <a:lnTo>
                    <a:pt x="2369" y="1656"/>
                  </a:lnTo>
                  <a:lnTo>
                    <a:pt x="2360" y="1660"/>
                  </a:lnTo>
                  <a:lnTo>
                    <a:pt x="2352" y="1664"/>
                  </a:lnTo>
                  <a:lnTo>
                    <a:pt x="2336" y="1672"/>
                  </a:lnTo>
                  <a:lnTo>
                    <a:pt x="2329" y="1678"/>
                  </a:lnTo>
                  <a:lnTo>
                    <a:pt x="2322" y="1682"/>
                  </a:lnTo>
                  <a:lnTo>
                    <a:pt x="2315" y="1690"/>
                  </a:lnTo>
                  <a:lnTo>
                    <a:pt x="2310" y="1696"/>
                  </a:lnTo>
                  <a:lnTo>
                    <a:pt x="2304" y="1702"/>
                  </a:lnTo>
                  <a:lnTo>
                    <a:pt x="2299" y="1710"/>
                  </a:lnTo>
                  <a:lnTo>
                    <a:pt x="2294" y="1718"/>
                  </a:lnTo>
                  <a:lnTo>
                    <a:pt x="2290" y="1728"/>
                  </a:lnTo>
                  <a:lnTo>
                    <a:pt x="2286" y="1738"/>
                  </a:lnTo>
                  <a:lnTo>
                    <a:pt x="2283" y="1748"/>
                  </a:lnTo>
                  <a:lnTo>
                    <a:pt x="2279" y="1758"/>
                  </a:lnTo>
                  <a:lnTo>
                    <a:pt x="2277" y="1770"/>
                  </a:lnTo>
                  <a:lnTo>
                    <a:pt x="2274" y="1782"/>
                  </a:lnTo>
                  <a:lnTo>
                    <a:pt x="2272" y="1794"/>
                  </a:lnTo>
                  <a:lnTo>
                    <a:pt x="2271" y="1808"/>
                  </a:lnTo>
                  <a:lnTo>
                    <a:pt x="2269" y="1822"/>
                  </a:lnTo>
                  <a:lnTo>
                    <a:pt x="2268" y="1838"/>
                  </a:lnTo>
                  <a:lnTo>
                    <a:pt x="2267" y="1854"/>
                  </a:lnTo>
                  <a:lnTo>
                    <a:pt x="2267" y="1870"/>
                  </a:lnTo>
                  <a:lnTo>
                    <a:pt x="2267" y="1888"/>
                  </a:lnTo>
                  <a:lnTo>
                    <a:pt x="2267" y="1910"/>
                  </a:lnTo>
                  <a:lnTo>
                    <a:pt x="2268" y="1932"/>
                  </a:lnTo>
                  <a:lnTo>
                    <a:pt x="2269" y="1942"/>
                  </a:lnTo>
                  <a:lnTo>
                    <a:pt x="2271" y="1952"/>
                  </a:lnTo>
                  <a:lnTo>
                    <a:pt x="2274" y="1972"/>
                  </a:lnTo>
                  <a:lnTo>
                    <a:pt x="2275" y="1982"/>
                  </a:lnTo>
                  <a:lnTo>
                    <a:pt x="2277" y="1990"/>
                  </a:lnTo>
                  <a:lnTo>
                    <a:pt x="2279" y="2000"/>
                  </a:lnTo>
                  <a:lnTo>
                    <a:pt x="2282" y="2008"/>
                  </a:lnTo>
                  <a:lnTo>
                    <a:pt x="2287" y="2024"/>
                  </a:lnTo>
                  <a:lnTo>
                    <a:pt x="2293" y="2038"/>
                  </a:lnTo>
                  <a:lnTo>
                    <a:pt x="2299" y="2050"/>
                  </a:lnTo>
                  <a:lnTo>
                    <a:pt x="2306" y="2062"/>
                  </a:lnTo>
                  <a:lnTo>
                    <a:pt x="2314" y="2072"/>
                  </a:lnTo>
                  <a:lnTo>
                    <a:pt x="2322" y="2080"/>
                  </a:lnTo>
                  <a:lnTo>
                    <a:pt x="2330" y="2086"/>
                  </a:lnTo>
                  <a:lnTo>
                    <a:pt x="2339" y="2092"/>
                  </a:lnTo>
                  <a:lnTo>
                    <a:pt x="2348" y="2094"/>
                  </a:lnTo>
                  <a:lnTo>
                    <a:pt x="2358" y="2096"/>
                  </a:lnTo>
                  <a:lnTo>
                    <a:pt x="2365" y="2094"/>
                  </a:lnTo>
                  <a:lnTo>
                    <a:pt x="2373" y="2094"/>
                  </a:lnTo>
                  <a:lnTo>
                    <a:pt x="2380" y="2090"/>
                  </a:lnTo>
                  <a:lnTo>
                    <a:pt x="2387" y="2088"/>
                  </a:lnTo>
                  <a:lnTo>
                    <a:pt x="2401" y="2078"/>
                  </a:lnTo>
                  <a:lnTo>
                    <a:pt x="2408" y="2072"/>
                  </a:lnTo>
                  <a:lnTo>
                    <a:pt x="2415" y="2066"/>
                  </a:lnTo>
                  <a:lnTo>
                    <a:pt x="2422" y="2060"/>
                  </a:lnTo>
                  <a:lnTo>
                    <a:pt x="2429" y="2050"/>
                  </a:lnTo>
                  <a:lnTo>
                    <a:pt x="2436" y="2042"/>
                  </a:lnTo>
                  <a:lnTo>
                    <a:pt x="2442" y="2032"/>
                  </a:lnTo>
                  <a:lnTo>
                    <a:pt x="2448" y="2022"/>
                  </a:lnTo>
                  <a:lnTo>
                    <a:pt x="2455" y="2010"/>
                  </a:lnTo>
                  <a:lnTo>
                    <a:pt x="2467" y="1986"/>
                  </a:lnTo>
                  <a:lnTo>
                    <a:pt x="2470" y="1646"/>
                  </a:lnTo>
                  <a:lnTo>
                    <a:pt x="2460" y="1646"/>
                  </a:lnTo>
                  <a:close/>
                  <a:moveTo>
                    <a:pt x="3818" y="520"/>
                  </a:moveTo>
                  <a:lnTo>
                    <a:pt x="3475" y="520"/>
                  </a:lnTo>
                  <a:lnTo>
                    <a:pt x="3475" y="1013"/>
                  </a:lnTo>
                  <a:lnTo>
                    <a:pt x="3750" y="1013"/>
                  </a:lnTo>
                  <a:lnTo>
                    <a:pt x="3750" y="1365"/>
                  </a:lnTo>
                  <a:lnTo>
                    <a:pt x="3475" y="1365"/>
                  </a:lnTo>
                  <a:lnTo>
                    <a:pt x="3475" y="2322"/>
                  </a:lnTo>
                  <a:lnTo>
                    <a:pt x="3258" y="2322"/>
                  </a:lnTo>
                  <a:lnTo>
                    <a:pt x="3258" y="1245"/>
                  </a:lnTo>
                  <a:lnTo>
                    <a:pt x="3258" y="170"/>
                  </a:lnTo>
                  <a:lnTo>
                    <a:pt x="3843" y="170"/>
                  </a:lnTo>
                  <a:lnTo>
                    <a:pt x="3818" y="520"/>
                  </a:lnTo>
                  <a:close/>
                  <a:moveTo>
                    <a:pt x="4498" y="2176"/>
                  </a:moveTo>
                  <a:lnTo>
                    <a:pt x="4487" y="2198"/>
                  </a:lnTo>
                  <a:lnTo>
                    <a:pt x="4482" y="2208"/>
                  </a:lnTo>
                  <a:lnTo>
                    <a:pt x="4476" y="2218"/>
                  </a:lnTo>
                  <a:lnTo>
                    <a:pt x="4465" y="2236"/>
                  </a:lnTo>
                  <a:lnTo>
                    <a:pt x="4454" y="2254"/>
                  </a:lnTo>
                  <a:lnTo>
                    <a:pt x="4442" y="2270"/>
                  </a:lnTo>
                  <a:lnTo>
                    <a:pt x="4429" y="2284"/>
                  </a:lnTo>
                  <a:lnTo>
                    <a:pt x="4417" y="2298"/>
                  </a:lnTo>
                  <a:lnTo>
                    <a:pt x="4404" y="2310"/>
                  </a:lnTo>
                  <a:lnTo>
                    <a:pt x="4390" y="2320"/>
                  </a:lnTo>
                  <a:lnTo>
                    <a:pt x="4376" y="2330"/>
                  </a:lnTo>
                  <a:lnTo>
                    <a:pt x="4362" y="2338"/>
                  </a:lnTo>
                  <a:lnTo>
                    <a:pt x="4347" y="2344"/>
                  </a:lnTo>
                  <a:lnTo>
                    <a:pt x="4332" y="2350"/>
                  </a:lnTo>
                  <a:lnTo>
                    <a:pt x="4317" y="2354"/>
                  </a:lnTo>
                  <a:lnTo>
                    <a:pt x="4301" y="2356"/>
                  </a:lnTo>
                  <a:lnTo>
                    <a:pt x="4285" y="2356"/>
                  </a:lnTo>
                  <a:lnTo>
                    <a:pt x="4262" y="2356"/>
                  </a:lnTo>
                  <a:lnTo>
                    <a:pt x="4239" y="2350"/>
                  </a:lnTo>
                  <a:lnTo>
                    <a:pt x="4227" y="2348"/>
                  </a:lnTo>
                  <a:lnTo>
                    <a:pt x="4216" y="2344"/>
                  </a:lnTo>
                  <a:lnTo>
                    <a:pt x="4206" y="2340"/>
                  </a:lnTo>
                  <a:lnTo>
                    <a:pt x="4195" y="2334"/>
                  </a:lnTo>
                  <a:lnTo>
                    <a:pt x="4185" y="2328"/>
                  </a:lnTo>
                  <a:lnTo>
                    <a:pt x="4174" y="2322"/>
                  </a:lnTo>
                  <a:lnTo>
                    <a:pt x="4164" y="2316"/>
                  </a:lnTo>
                  <a:lnTo>
                    <a:pt x="4155" y="2308"/>
                  </a:lnTo>
                  <a:lnTo>
                    <a:pt x="4145" y="2300"/>
                  </a:lnTo>
                  <a:lnTo>
                    <a:pt x="4136" y="2292"/>
                  </a:lnTo>
                  <a:lnTo>
                    <a:pt x="4119" y="2272"/>
                  </a:lnTo>
                  <a:lnTo>
                    <a:pt x="4120" y="2302"/>
                  </a:lnTo>
                  <a:lnTo>
                    <a:pt x="4121" y="2334"/>
                  </a:lnTo>
                  <a:lnTo>
                    <a:pt x="4122" y="2368"/>
                  </a:lnTo>
                  <a:lnTo>
                    <a:pt x="4122" y="2404"/>
                  </a:lnTo>
                  <a:lnTo>
                    <a:pt x="4122" y="2897"/>
                  </a:lnTo>
                  <a:lnTo>
                    <a:pt x="3922" y="3003"/>
                  </a:lnTo>
                  <a:lnTo>
                    <a:pt x="3922" y="2086"/>
                  </a:lnTo>
                  <a:lnTo>
                    <a:pt x="3922" y="1171"/>
                  </a:lnTo>
                  <a:lnTo>
                    <a:pt x="3922" y="1099"/>
                  </a:lnTo>
                  <a:lnTo>
                    <a:pt x="3921" y="1039"/>
                  </a:lnTo>
                  <a:lnTo>
                    <a:pt x="3921" y="1013"/>
                  </a:lnTo>
                  <a:lnTo>
                    <a:pt x="3921" y="987"/>
                  </a:lnTo>
                  <a:lnTo>
                    <a:pt x="3920" y="943"/>
                  </a:lnTo>
                  <a:lnTo>
                    <a:pt x="3918" y="901"/>
                  </a:lnTo>
                  <a:lnTo>
                    <a:pt x="3916" y="861"/>
                  </a:lnTo>
                  <a:lnTo>
                    <a:pt x="3913" y="817"/>
                  </a:lnTo>
                  <a:lnTo>
                    <a:pt x="3909" y="771"/>
                  </a:lnTo>
                  <a:lnTo>
                    <a:pt x="4094" y="705"/>
                  </a:lnTo>
                  <a:lnTo>
                    <a:pt x="4099" y="745"/>
                  </a:lnTo>
                  <a:lnTo>
                    <a:pt x="4101" y="765"/>
                  </a:lnTo>
                  <a:lnTo>
                    <a:pt x="4103" y="783"/>
                  </a:lnTo>
                  <a:lnTo>
                    <a:pt x="4106" y="817"/>
                  </a:lnTo>
                  <a:lnTo>
                    <a:pt x="4108" y="855"/>
                  </a:lnTo>
                  <a:lnTo>
                    <a:pt x="4115" y="839"/>
                  </a:lnTo>
                  <a:lnTo>
                    <a:pt x="4123" y="823"/>
                  </a:lnTo>
                  <a:lnTo>
                    <a:pt x="4132" y="809"/>
                  </a:lnTo>
                  <a:lnTo>
                    <a:pt x="4142" y="795"/>
                  </a:lnTo>
                  <a:lnTo>
                    <a:pt x="4152" y="781"/>
                  </a:lnTo>
                  <a:lnTo>
                    <a:pt x="4164" y="769"/>
                  </a:lnTo>
                  <a:lnTo>
                    <a:pt x="4176" y="757"/>
                  </a:lnTo>
                  <a:lnTo>
                    <a:pt x="4188" y="747"/>
                  </a:lnTo>
                  <a:lnTo>
                    <a:pt x="4202" y="739"/>
                  </a:lnTo>
                  <a:lnTo>
                    <a:pt x="4215" y="729"/>
                  </a:lnTo>
                  <a:lnTo>
                    <a:pt x="4229" y="723"/>
                  </a:lnTo>
                  <a:lnTo>
                    <a:pt x="4244" y="717"/>
                  </a:lnTo>
                  <a:lnTo>
                    <a:pt x="4259" y="711"/>
                  </a:lnTo>
                  <a:lnTo>
                    <a:pt x="4274" y="709"/>
                  </a:lnTo>
                  <a:lnTo>
                    <a:pt x="4289" y="707"/>
                  </a:lnTo>
                  <a:lnTo>
                    <a:pt x="4304" y="705"/>
                  </a:lnTo>
                  <a:lnTo>
                    <a:pt x="4325" y="707"/>
                  </a:lnTo>
                  <a:lnTo>
                    <a:pt x="4335" y="709"/>
                  </a:lnTo>
                  <a:lnTo>
                    <a:pt x="4346" y="713"/>
                  </a:lnTo>
                  <a:lnTo>
                    <a:pt x="4356" y="715"/>
                  </a:lnTo>
                  <a:lnTo>
                    <a:pt x="4367" y="721"/>
                  </a:lnTo>
                  <a:lnTo>
                    <a:pt x="4377" y="725"/>
                  </a:lnTo>
                  <a:lnTo>
                    <a:pt x="4387" y="731"/>
                  </a:lnTo>
                  <a:lnTo>
                    <a:pt x="4397" y="739"/>
                  </a:lnTo>
                  <a:lnTo>
                    <a:pt x="4407" y="745"/>
                  </a:lnTo>
                  <a:lnTo>
                    <a:pt x="4416" y="753"/>
                  </a:lnTo>
                  <a:lnTo>
                    <a:pt x="4426" y="761"/>
                  </a:lnTo>
                  <a:lnTo>
                    <a:pt x="4435" y="771"/>
                  </a:lnTo>
                  <a:lnTo>
                    <a:pt x="4444" y="781"/>
                  </a:lnTo>
                  <a:lnTo>
                    <a:pt x="4452" y="791"/>
                  </a:lnTo>
                  <a:lnTo>
                    <a:pt x="4460" y="801"/>
                  </a:lnTo>
                  <a:lnTo>
                    <a:pt x="4476" y="825"/>
                  </a:lnTo>
                  <a:lnTo>
                    <a:pt x="4484" y="837"/>
                  </a:lnTo>
                  <a:lnTo>
                    <a:pt x="4491" y="849"/>
                  </a:lnTo>
                  <a:lnTo>
                    <a:pt x="4495" y="855"/>
                  </a:lnTo>
                  <a:lnTo>
                    <a:pt x="4499" y="863"/>
                  </a:lnTo>
                  <a:lnTo>
                    <a:pt x="4506" y="877"/>
                  </a:lnTo>
                  <a:lnTo>
                    <a:pt x="4519" y="905"/>
                  </a:lnTo>
                  <a:lnTo>
                    <a:pt x="4532" y="937"/>
                  </a:lnTo>
                  <a:lnTo>
                    <a:pt x="4539" y="955"/>
                  </a:lnTo>
                  <a:lnTo>
                    <a:pt x="4544" y="973"/>
                  </a:lnTo>
                  <a:lnTo>
                    <a:pt x="4550" y="991"/>
                  </a:lnTo>
                  <a:lnTo>
                    <a:pt x="4556" y="1009"/>
                  </a:lnTo>
                  <a:lnTo>
                    <a:pt x="4566" y="1049"/>
                  </a:lnTo>
                  <a:lnTo>
                    <a:pt x="4575" y="1093"/>
                  </a:lnTo>
                  <a:lnTo>
                    <a:pt x="4581" y="1115"/>
                  </a:lnTo>
                  <a:lnTo>
                    <a:pt x="4585" y="1139"/>
                  </a:lnTo>
                  <a:lnTo>
                    <a:pt x="4592" y="1189"/>
                  </a:lnTo>
                  <a:lnTo>
                    <a:pt x="4595" y="1215"/>
                  </a:lnTo>
                  <a:lnTo>
                    <a:pt x="4598" y="1241"/>
                  </a:lnTo>
                  <a:lnTo>
                    <a:pt x="4602" y="1297"/>
                  </a:lnTo>
                  <a:lnTo>
                    <a:pt x="4606" y="1357"/>
                  </a:lnTo>
                  <a:lnTo>
                    <a:pt x="4607" y="1387"/>
                  </a:lnTo>
                  <a:lnTo>
                    <a:pt x="4608" y="1419"/>
                  </a:lnTo>
                  <a:lnTo>
                    <a:pt x="4608" y="1453"/>
                  </a:lnTo>
                  <a:lnTo>
                    <a:pt x="4609" y="1487"/>
                  </a:lnTo>
                  <a:lnTo>
                    <a:pt x="4608" y="1549"/>
                  </a:lnTo>
                  <a:lnTo>
                    <a:pt x="4607" y="1606"/>
                  </a:lnTo>
                  <a:lnTo>
                    <a:pt x="4606" y="1660"/>
                  </a:lnTo>
                  <a:lnTo>
                    <a:pt x="4603" y="1712"/>
                  </a:lnTo>
                  <a:lnTo>
                    <a:pt x="4600" y="1762"/>
                  </a:lnTo>
                  <a:lnTo>
                    <a:pt x="4595" y="1808"/>
                  </a:lnTo>
                  <a:lnTo>
                    <a:pt x="4590" y="1852"/>
                  </a:lnTo>
                  <a:lnTo>
                    <a:pt x="4588" y="1872"/>
                  </a:lnTo>
                  <a:lnTo>
                    <a:pt x="4584" y="1892"/>
                  </a:lnTo>
                  <a:lnTo>
                    <a:pt x="4576" y="1932"/>
                  </a:lnTo>
                  <a:lnTo>
                    <a:pt x="4569" y="1970"/>
                  </a:lnTo>
                  <a:lnTo>
                    <a:pt x="4564" y="1988"/>
                  </a:lnTo>
                  <a:lnTo>
                    <a:pt x="4560" y="2006"/>
                  </a:lnTo>
                  <a:lnTo>
                    <a:pt x="4549" y="2042"/>
                  </a:lnTo>
                  <a:lnTo>
                    <a:pt x="4538" y="2076"/>
                  </a:lnTo>
                  <a:lnTo>
                    <a:pt x="4526" y="2110"/>
                  </a:lnTo>
                  <a:lnTo>
                    <a:pt x="4512" y="2144"/>
                  </a:lnTo>
                  <a:lnTo>
                    <a:pt x="4498" y="2176"/>
                  </a:lnTo>
                  <a:close/>
                  <a:moveTo>
                    <a:pt x="4361" y="1177"/>
                  </a:moveTo>
                  <a:lnTo>
                    <a:pt x="4358" y="1161"/>
                  </a:lnTo>
                  <a:lnTo>
                    <a:pt x="4355" y="1147"/>
                  </a:lnTo>
                  <a:lnTo>
                    <a:pt x="4351" y="1133"/>
                  </a:lnTo>
                  <a:lnTo>
                    <a:pt x="4346" y="1119"/>
                  </a:lnTo>
                  <a:lnTo>
                    <a:pt x="4342" y="1107"/>
                  </a:lnTo>
                  <a:lnTo>
                    <a:pt x="4337" y="1097"/>
                  </a:lnTo>
                  <a:lnTo>
                    <a:pt x="4331" y="1087"/>
                  </a:lnTo>
                  <a:lnTo>
                    <a:pt x="4325" y="1077"/>
                  </a:lnTo>
                  <a:lnTo>
                    <a:pt x="4319" y="1069"/>
                  </a:lnTo>
                  <a:lnTo>
                    <a:pt x="4312" y="1063"/>
                  </a:lnTo>
                  <a:lnTo>
                    <a:pt x="4305" y="1057"/>
                  </a:lnTo>
                  <a:lnTo>
                    <a:pt x="4297" y="1051"/>
                  </a:lnTo>
                  <a:lnTo>
                    <a:pt x="4289" y="1049"/>
                  </a:lnTo>
                  <a:lnTo>
                    <a:pt x="4280" y="1045"/>
                  </a:lnTo>
                  <a:lnTo>
                    <a:pt x="4271" y="1043"/>
                  </a:lnTo>
                  <a:lnTo>
                    <a:pt x="4262" y="1043"/>
                  </a:lnTo>
                  <a:lnTo>
                    <a:pt x="4253" y="1043"/>
                  </a:lnTo>
                  <a:lnTo>
                    <a:pt x="4243" y="1045"/>
                  </a:lnTo>
                  <a:lnTo>
                    <a:pt x="4223" y="1051"/>
                  </a:lnTo>
                  <a:lnTo>
                    <a:pt x="4214" y="1055"/>
                  </a:lnTo>
                  <a:lnTo>
                    <a:pt x="4205" y="1061"/>
                  </a:lnTo>
                  <a:lnTo>
                    <a:pt x="4187" y="1075"/>
                  </a:lnTo>
                  <a:lnTo>
                    <a:pt x="4178" y="1083"/>
                  </a:lnTo>
                  <a:lnTo>
                    <a:pt x="4170" y="1091"/>
                  </a:lnTo>
                  <a:lnTo>
                    <a:pt x="4161" y="1101"/>
                  </a:lnTo>
                  <a:lnTo>
                    <a:pt x="4153" y="1113"/>
                  </a:lnTo>
                  <a:lnTo>
                    <a:pt x="4145" y="1125"/>
                  </a:lnTo>
                  <a:lnTo>
                    <a:pt x="4138" y="1137"/>
                  </a:lnTo>
                  <a:lnTo>
                    <a:pt x="4130" y="1151"/>
                  </a:lnTo>
                  <a:lnTo>
                    <a:pt x="4123" y="1165"/>
                  </a:lnTo>
                  <a:lnTo>
                    <a:pt x="4123" y="1934"/>
                  </a:lnTo>
                  <a:lnTo>
                    <a:pt x="4134" y="1952"/>
                  </a:lnTo>
                  <a:lnTo>
                    <a:pt x="4147" y="1970"/>
                  </a:lnTo>
                  <a:lnTo>
                    <a:pt x="4161" y="1984"/>
                  </a:lnTo>
                  <a:lnTo>
                    <a:pt x="4175" y="1998"/>
                  </a:lnTo>
                  <a:lnTo>
                    <a:pt x="4183" y="2006"/>
                  </a:lnTo>
                  <a:lnTo>
                    <a:pt x="4191" y="2010"/>
                  </a:lnTo>
                  <a:lnTo>
                    <a:pt x="4206" y="2020"/>
                  </a:lnTo>
                  <a:lnTo>
                    <a:pt x="4222" y="2026"/>
                  </a:lnTo>
                  <a:lnTo>
                    <a:pt x="4230" y="2028"/>
                  </a:lnTo>
                  <a:lnTo>
                    <a:pt x="4238" y="2028"/>
                  </a:lnTo>
                  <a:lnTo>
                    <a:pt x="4248" y="2028"/>
                  </a:lnTo>
                  <a:lnTo>
                    <a:pt x="4257" y="2026"/>
                  </a:lnTo>
                  <a:lnTo>
                    <a:pt x="4266" y="2024"/>
                  </a:lnTo>
                  <a:lnTo>
                    <a:pt x="4274" y="2022"/>
                  </a:lnTo>
                  <a:lnTo>
                    <a:pt x="4282" y="2018"/>
                  </a:lnTo>
                  <a:lnTo>
                    <a:pt x="4290" y="2012"/>
                  </a:lnTo>
                  <a:lnTo>
                    <a:pt x="4297" y="2008"/>
                  </a:lnTo>
                  <a:lnTo>
                    <a:pt x="4304" y="2000"/>
                  </a:lnTo>
                  <a:lnTo>
                    <a:pt x="4311" y="1994"/>
                  </a:lnTo>
                  <a:lnTo>
                    <a:pt x="4317" y="1984"/>
                  </a:lnTo>
                  <a:lnTo>
                    <a:pt x="4323" y="1976"/>
                  </a:lnTo>
                  <a:lnTo>
                    <a:pt x="4329" y="1964"/>
                  </a:lnTo>
                  <a:lnTo>
                    <a:pt x="4334" y="1954"/>
                  </a:lnTo>
                  <a:lnTo>
                    <a:pt x="4339" y="1940"/>
                  </a:lnTo>
                  <a:lnTo>
                    <a:pt x="4344" y="1928"/>
                  </a:lnTo>
                  <a:lnTo>
                    <a:pt x="4348" y="1912"/>
                  </a:lnTo>
                  <a:lnTo>
                    <a:pt x="4356" y="1880"/>
                  </a:lnTo>
                  <a:lnTo>
                    <a:pt x="4360" y="1862"/>
                  </a:lnTo>
                  <a:lnTo>
                    <a:pt x="4363" y="1844"/>
                  </a:lnTo>
                  <a:lnTo>
                    <a:pt x="4369" y="1804"/>
                  </a:lnTo>
                  <a:lnTo>
                    <a:pt x="4371" y="1780"/>
                  </a:lnTo>
                  <a:lnTo>
                    <a:pt x="4373" y="1758"/>
                  </a:lnTo>
                  <a:lnTo>
                    <a:pt x="4377" y="1706"/>
                  </a:lnTo>
                  <a:lnTo>
                    <a:pt x="4379" y="1652"/>
                  </a:lnTo>
                  <a:lnTo>
                    <a:pt x="4380" y="1622"/>
                  </a:lnTo>
                  <a:lnTo>
                    <a:pt x="4381" y="1592"/>
                  </a:lnTo>
                  <a:lnTo>
                    <a:pt x="4381" y="1527"/>
                  </a:lnTo>
                  <a:lnTo>
                    <a:pt x="4381" y="1471"/>
                  </a:lnTo>
                  <a:lnTo>
                    <a:pt x="4380" y="1419"/>
                  </a:lnTo>
                  <a:lnTo>
                    <a:pt x="4379" y="1369"/>
                  </a:lnTo>
                  <a:lnTo>
                    <a:pt x="4378" y="1347"/>
                  </a:lnTo>
                  <a:lnTo>
                    <a:pt x="4377" y="1323"/>
                  </a:lnTo>
                  <a:lnTo>
                    <a:pt x="4374" y="1281"/>
                  </a:lnTo>
                  <a:lnTo>
                    <a:pt x="4370" y="1243"/>
                  </a:lnTo>
                  <a:lnTo>
                    <a:pt x="4366" y="1207"/>
                  </a:lnTo>
                  <a:lnTo>
                    <a:pt x="4361" y="1177"/>
                  </a:lnTo>
                  <a:close/>
                </a:path>
              </a:pathLst>
            </a:custGeom>
            <a:solidFill>
              <a:srgbClr val="00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4E57583-9C5F-8955-6366-4DEF193D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064" y="1700808"/>
            <a:ext cx="4537274" cy="1152128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CD7735-2689-0869-87EB-95AF407D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2064" y="2996951"/>
            <a:ext cx="4537274" cy="72008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07185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5328096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98750-E97A-544E-39BA-63836B02C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00213"/>
            <a:ext cx="5328096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741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A5844-5DFB-0209-5427-74360CE14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00213"/>
            <a:ext cx="5328096" cy="6486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01828-1DFF-F866-99C3-3E65CBAA5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348880"/>
            <a:ext cx="5328096" cy="352804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548AB-60CE-7F99-7F6D-55478F845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700213"/>
            <a:ext cx="5328097" cy="6486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18919-6B8C-3EF0-73A4-2A99644C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348880"/>
            <a:ext cx="5328097" cy="352804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117A2-E6AA-0BEE-C262-7597EBF2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0B63A-4B3E-732F-39AB-43421AE7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33DB3-3425-C2BD-A872-A4846B84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C66326-D4EB-F86A-1B31-C53154C9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57406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A5844-5DFB-0209-5427-74360CE14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031" y="692696"/>
            <a:ext cx="5184081" cy="72017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01828-1DFF-F866-99C3-3E65CBAA5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1700214"/>
            <a:ext cx="5184079" cy="381701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18919-6B8C-3EF0-73A4-2A99644C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4032" y="1700214"/>
            <a:ext cx="5184080" cy="381701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117A2-E6AA-0BEE-C262-7597EBF2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0B63A-4B3E-732F-39AB-43421AE7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33DB3-3425-C2BD-A872-A4846B84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C66326-D4EB-F86A-1B31-C53154C9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696"/>
            <a:ext cx="5184081" cy="72007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fi-FI" sz="2400" noProof="0"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Muokkaa ots. perustyyl. napsautt.</a:t>
            </a:r>
          </a:p>
        </p:txBody>
      </p:sp>
      <p:cxnSp>
        <p:nvCxnSpPr>
          <p:cNvPr id="2" name="Suora yhdysviiva 9">
            <a:extLst>
              <a:ext uri="{FF2B5EF4-FFF2-40B4-BE49-F238E27FC236}">
                <a16:creationId xmlns:a16="http://schemas.microsoft.com/office/drawing/2014/main" id="{43D896E3-6F24-A46E-1DD6-4F43675D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692696"/>
            <a:ext cx="0" cy="482453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81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0EBA6F-CA41-B097-62FC-36EE74CD217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333374"/>
            <a:ext cx="4824041" cy="107940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88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96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93FF95-78B9-0AF2-66D3-B652418BB8E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333374"/>
            <a:ext cx="4824041" cy="107940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4520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8C9E0-1D80-0EB1-7F0A-49428C2A066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333374"/>
            <a:ext cx="4824041" cy="107940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6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8C9E0-1D80-0EB1-7F0A-49428C2A066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333374"/>
            <a:ext cx="4824041" cy="107940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48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3374"/>
            <a:ext cx="4824041" cy="107940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10CB71E-0AFC-8F1A-DE73-F4FA127B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66314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10CB71E-0AFC-8F1A-DE73-F4FA127B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B23D-78F4-9B33-4CCA-7497323F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7" y="333374"/>
            <a:ext cx="4824041" cy="107940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C730-4FD3-01BB-0C0B-B5E0E667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4568" y="1700213"/>
            <a:ext cx="4824040" cy="41767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C903-3B43-AC58-EA5E-72D2F1F0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AD99-AACE-E4DA-C015-5C9010C1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0E7D-1575-8FE8-99E8-4C8E1EA4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718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s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DE0D-926D-EA04-967A-3317A49B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0CE5-8819-1B39-F95E-F33773FA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1B605-737B-4F47-EDC7-7C751206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23D74-AC81-4FCC-729B-C3418439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4EC4D-8F8B-1680-3EB0-C9C3EA13730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82662" y="1700213"/>
            <a:ext cx="936943" cy="936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/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99F9EBE-7B34-B8A5-CE9F-5DDF7BADA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07567" y="1700213"/>
            <a:ext cx="9360545" cy="93669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C10910-9B0F-32EA-1AA5-3BCB883C926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82662" y="2780928"/>
            <a:ext cx="936943" cy="936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/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F4AC1E6-64F6-DECF-CA9D-9BED36E6573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982663" y="3861048"/>
            <a:ext cx="936943" cy="936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/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F71CC8-3CE6-2FEB-F3DF-22854E25EDA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82663" y="4940925"/>
            <a:ext cx="936943" cy="936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/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2F2E799-4C16-3BCA-C050-7568D6CE6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7567" y="2780928"/>
            <a:ext cx="9360545" cy="93669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E93BABF-01A6-53C7-817B-61ACBC3279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7567" y="3861048"/>
            <a:ext cx="9360545" cy="93669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41990A-1A27-0B20-17C3-1E1497196B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7567" y="4940226"/>
            <a:ext cx="9360545" cy="936699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916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ses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DE0D-926D-EA04-967A-3317A49B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0CE5-8819-1B39-F95E-F33773FA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1B605-737B-4F47-EDC7-7C751206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23D74-AC81-4FCC-729B-C3418439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4EC4D-8F8B-1680-3EB0-C9C3EA13730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82662" y="1700213"/>
            <a:ext cx="1081087" cy="10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99F9EBE-7B34-B8A5-CE9F-5DDF7BADA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1584" y="1700212"/>
            <a:ext cx="3456384" cy="10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C10910-9B0F-32EA-1AA5-3BCB883C926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384032" y="1700213"/>
            <a:ext cx="1081087" cy="10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F4AC1E6-64F6-DECF-CA9D-9BED36E6573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982663" y="3861643"/>
            <a:ext cx="1081087" cy="10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F71CC8-3CE6-2FEB-F3DF-22854E25EDA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384032" y="3861643"/>
            <a:ext cx="1081087" cy="10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400"/>
            </a:lvl2pPr>
            <a:lvl3pPr marL="0" indent="0" algn="ctr">
              <a:spcBef>
                <a:spcPts val="0"/>
              </a:spcBef>
              <a:buFontTx/>
              <a:buNone/>
              <a:defRPr sz="2400"/>
            </a:lvl3pPr>
            <a:lvl4pPr marL="0" indent="0" algn="ctr">
              <a:spcBef>
                <a:spcPts val="0"/>
              </a:spcBef>
              <a:buFontTx/>
              <a:buNone/>
              <a:defRPr sz="2400"/>
            </a:lvl4pPr>
            <a:lvl5pPr marL="0" indent="0" algn="ctr">
              <a:spcBef>
                <a:spcPts val="0"/>
              </a:spcBef>
              <a:buFontTx/>
              <a:buNone/>
              <a:defRPr sz="2400"/>
            </a:lvl5pPr>
            <a:lvl6pPr marL="0" indent="0" algn="ctr">
              <a:spcBef>
                <a:spcPts val="0"/>
              </a:spcBef>
              <a:buFontTx/>
              <a:buNone/>
              <a:defRPr sz="2400"/>
            </a:lvl6pPr>
            <a:lvl7pPr marL="0" indent="0" algn="ctr">
              <a:spcBef>
                <a:spcPts val="0"/>
              </a:spcBef>
              <a:buFontTx/>
              <a:buNone/>
              <a:defRPr sz="2400"/>
            </a:lvl7pPr>
            <a:lvl8pPr marL="0" indent="0" algn="ctr">
              <a:spcBef>
                <a:spcPts val="0"/>
              </a:spcBef>
              <a:buFontTx/>
              <a:buNone/>
              <a:defRPr sz="2400"/>
            </a:lvl8pPr>
            <a:lvl9pPr marL="0" indent="0" algn="ctr">
              <a:spcBef>
                <a:spcPts val="0"/>
              </a:spcBef>
              <a:buFontTx/>
              <a:buNone/>
              <a:defRPr sz="2400"/>
            </a:lvl9pPr>
          </a:lstStyle>
          <a:p>
            <a:pPr lvl="0"/>
            <a:r>
              <a:rPr lang="en-US"/>
              <a:t>#</a:t>
            </a:r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2F2E799-4C16-3BCA-C050-7568D6CE6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52184" y="1718062"/>
            <a:ext cx="3457154" cy="10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E93BABF-01A6-53C7-817B-61ACBC3279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51584" y="3861643"/>
            <a:ext cx="3456384" cy="10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41990A-1A27-0B20-17C3-1E1497196B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52184" y="3861048"/>
            <a:ext cx="3457154" cy="10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uora yhdysviiva 9">
            <a:extLst>
              <a:ext uri="{FF2B5EF4-FFF2-40B4-BE49-F238E27FC236}">
                <a16:creationId xmlns:a16="http://schemas.microsoft.com/office/drawing/2014/main" id="{2E347774-08C5-DACC-F0A1-C8477B919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700213"/>
            <a:ext cx="0" cy="3817019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9">
            <a:extLst>
              <a:ext uri="{FF2B5EF4-FFF2-40B4-BE49-F238E27FC236}">
                <a16:creationId xmlns:a16="http://schemas.microsoft.com/office/drawing/2014/main" id="{6DE84442-22B1-6495-D999-BCEA890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82663" y="3573016"/>
            <a:ext cx="10226675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745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578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5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1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95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75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5">
    <p:bg>
      <p:bgPr>
        <a:solidFill>
          <a:srgbClr val="C6C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440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5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8">
    <p:bg>
      <p:bgPr>
        <a:solidFill>
          <a:srgbClr val="FED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1700213"/>
            <a:ext cx="8064501" cy="2952923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25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Kuvalla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D5AF5C8-A5C5-F105-F8C2-8664C41BC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749" y="2930453"/>
            <a:ext cx="8064501" cy="492443"/>
          </a:xfrm>
        </p:spPr>
        <p:txBody>
          <a:bodyPr anchor="ctr" anchorCtr="0">
            <a:spAutoFit/>
          </a:bodyPr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4A3D9A12-27B1-24B5-97C6-7CBCDED61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09973" y="6057336"/>
            <a:ext cx="1246667" cy="39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902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753297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568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825305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00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753297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315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1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753297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83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13">
    <p:bg>
      <p:bgPr>
        <a:solidFill>
          <a:srgbClr val="C6C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825305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7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604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1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825305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825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15">
    <p:bg>
      <p:bgPr>
        <a:solidFill>
          <a:srgbClr val="FED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825305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C1656C-DC9E-0C1D-D929-B95B428AA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6057188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200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Kuvall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67662947-E7DD-784B-67EE-07744932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C60E1-548C-6EE5-9CD5-BA63E68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C50A-7872-F40E-E94C-C844D1C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9E57-7CF4-9244-B534-08E30E30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86CD-9857-1F0E-B04E-6734F5351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00213"/>
            <a:ext cx="4753297" cy="2952923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A6713E9C-33F4-655F-360A-E56D32DDE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09973" y="6057336"/>
            <a:ext cx="1246667" cy="39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7858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ECD3-C824-13F3-5A67-DE57409F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D1165-8AAE-B610-BA75-15DC181B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B5069-C728-A14F-53C1-FE7E0E06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FE21E-FC7F-29B8-7E15-A117E99E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1677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28219-0883-A2FB-2F77-62836103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E1127-19BF-984B-6979-DA4E30FE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176A9-BFBD-2543-9155-29B6F6B9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377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1412776"/>
            <a:ext cx="4752612" cy="1152128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kiitosteksti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641B-E01F-C316-B6CB-A429ACE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4" y="2708919"/>
            <a:ext cx="4752612" cy="72008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7E890-6A9D-034F-998F-CF0EA83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3573016"/>
            <a:ext cx="4753297" cy="86404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err="1"/>
              <a:t>Yhteystiedot</a:t>
            </a:r>
            <a:endParaRPr lang="en-US"/>
          </a:p>
          <a:p>
            <a:pPr lvl="8"/>
            <a:endParaRPr lang="fi-FI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BBD4B11-9479-67D3-988E-A24CBCB9A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361367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024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726" y="1412776"/>
            <a:ext cx="4752612" cy="1152128"/>
          </a:xfrm>
        </p:spPr>
        <p:txBody>
          <a:bodyPr anchor="b" anchorCtr="0"/>
          <a:lstStyle>
            <a:lvl1pPr>
              <a:defRPr sz="4000"/>
            </a:lvl1pPr>
          </a:lstStyle>
          <a:p>
            <a:r>
              <a:rPr lang="fi-FI"/>
              <a:t>Lisää kiitosteksti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641B-E01F-C316-B6CB-A429ACE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6726" y="2708919"/>
            <a:ext cx="4752612" cy="72008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7E890-6A9D-034F-998F-CF0EA83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725" y="3573016"/>
            <a:ext cx="4753297" cy="864047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 err="1"/>
              <a:t>Yhteystiedot</a:t>
            </a:r>
            <a:endParaRPr lang="en-US"/>
          </a:p>
          <a:p>
            <a:pPr lvl="8"/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FE747A8-416E-1619-DFB5-6E92AC80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9587" y="361367"/>
            <a:ext cx="1247053" cy="396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948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3">
    <p:bg>
      <p:bgPr>
        <a:solidFill>
          <a:srgbClr val="C6C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337EFB6-B02F-C9EA-A631-900A1002D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75686" y="4581128"/>
            <a:ext cx="2040628" cy="648000"/>
            <a:chOff x="5075686" y="4581128"/>
            <a:chExt cx="2040628" cy="648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B8ABF5-1B46-1F59-4F06-937E17FC9DB8}"/>
                </a:ext>
              </a:extLst>
            </p:cNvPr>
            <p:cNvSpPr/>
            <p:nvPr userDrawn="1"/>
          </p:nvSpPr>
          <p:spPr>
            <a:xfrm>
              <a:off x="6879826" y="4586636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5A2BD7E-DFD9-1C61-5741-316791F85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075686" y="4581128"/>
              <a:ext cx="2040628" cy="648000"/>
              <a:chOff x="1249363" y="1887538"/>
              <a:chExt cx="9688513" cy="3076576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8C3063AB-1E80-7C99-BCBA-C1A0BCF033F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83763" y="1887538"/>
                <a:ext cx="1154113" cy="1150938"/>
              </a:xfrm>
              <a:custGeom>
                <a:avLst/>
                <a:gdLst>
                  <a:gd name="T0" fmla="*/ 419 w 727"/>
                  <a:gd name="T1" fmla="*/ 10 h 1451"/>
                  <a:gd name="T2" fmla="*/ 471 w 727"/>
                  <a:gd name="T3" fmla="*/ 34 h 1451"/>
                  <a:gd name="T4" fmla="*/ 536 w 727"/>
                  <a:gd name="T5" fmla="*/ 88 h 1451"/>
                  <a:gd name="T6" fmla="*/ 595 w 727"/>
                  <a:gd name="T7" fmla="*/ 166 h 1451"/>
                  <a:gd name="T8" fmla="*/ 644 w 727"/>
                  <a:gd name="T9" fmla="*/ 264 h 1451"/>
                  <a:gd name="T10" fmla="*/ 684 w 727"/>
                  <a:gd name="T11" fmla="*/ 380 h 1451"/>
                  <a:gd name="T12" fmla="*/ 711 w 727"/>
                  <a:gd name="T13" fmla="*/ 509 h 1451"/>
                  <a:gd name="T14" fmla="*/ 724 w 727"/>
                  <a:gd name="T15" fmla="*/ 633 h 1451"/>
                  <a:gd name="T16" fmla="*/ 727 w 727"/>
                  <a:gd name="T17" fmla="*/ 763 h 1451"/>
                  <a:gd name="T18" fmla="*/ 716 w 727"/>
                  <a:gd name="T19" fmla="*/ 907 h 1451"/>
                  <a:gd name="T20" fmla="*/ 699 w 727"/>
                  <a:gd name="T21" fmla="*/ 1009 h 1451"/>
                  <a:gd name="T22" fmla="*/ 665 w 727"/>
                  <a:gd name="T23" fmla="*/ 1131 h 1451"/>
                  <a:gd name="T24" fmla="*/ 621 w 727"/>
                  <a:gd name="T25" fmla="*/ 1239 h 1451"/>
                  <a:gd name="T26" fmla="*/ 567 w 727"/>
                  <a:gd name="T27" fmla="*/ 1327 h 1451"/>
                  <a:gd name="T28" fmla="*/ 505 w 727"/>
                  <a:gd name="T29" fmla="*/ 1395 h 1451"/>
                  <a:gd name="T30" fmla="*/ 437 w 727"/>
                  <a:gd name="T31" fmla="*/ 1437 h 1451"/>
                  <a:gd name="T32" fmla="*/ 382 w 727"/>
                  <a:gd name="T33" fmla="*/ 1451 h 1451"/>
                  <a:gd name="T34" fmla="*/ 308 w 727"/>
                  <a:gd name="T35" fmla="*/ 1443 h 1451"/>
                  <a:gd name="T36" fmla="*/ 256 w 727"/>
                  <a:gd name="T37" fmla="*/ 1419 h 1451"/>
                  <a:gd name="T38" fmla="*/ 190 w 727"/>
                  <a:gd name="T39" fmla="*/ 1363 h 1451"/>
                  <a:gd name="T40" fmla="*/ 132 w 727"/>
                  <a:gd name="T41" fmla="*/ 1285 h 1451"/>
                  <a:gd name="T42" fmla="*/ 82 w 727"/>
                  <a:gd name="T43" fmla="*/ 1187 h 1451"/>
                  <a:gd name="T44" fmla="*/ 43 w 727"/>
                  <a:gd name="T45" fmla="*/ 1071 h 1451"/>
                  <a:gd name="T46" fmla="*/ 16 w 727"/>
                  <a:gd name="T47" fmla="*/ 941 h 1451"/>
                  <a:gd name="T48" fmla="*/ 3 w 727"/>
                  <a:gd name="T49" fmla="*/ 817 h 1451"/>
                  <a:gd name="T50" fmla="*/ 0 w 727"/>
                  <a:gd name="T51" fmla="*/ 689 h 1451"/>
                  <a:gd name="T52" fmla="*/ 11 w 727"/>
                  <a:gd name="T53" fmla="*/ 545 h 1451"/>
                  <a:gd name="T54" fmla="*/ 28 w 727"/>
                  <a:gd name="T55" fmla="*/ 444 h 1451"/>
                  <a:gd name="T56" fmla="*/ 62 w 727"/>
                  <a:gd name="T57" fmla="*/ 320 h 1451"/>
                  <a:gd name="T58" fmla="*/ 106 w 727"/>
                  <a:gd name="T59" fmla="*/ 214 h 1451"/>
                  <a:gd name="T60" fmla="*/ 160 w 727"/>
                  <a:gd name="T61" fmla="*/ 124 h 1451"/>
                  <a:gd name="T62" fmla="*/ 222 w 727"/>
                  <a:gd name="T63" fmla="*/ 58 h 1451"/>
                  <a:gd name="T64" fmla="*/ 290 w 727"/>
                  <a:gd name="T65" fmla="*/ 16 h 1451"/>
                  <a:gd name="T66" fmla="*/ 345 w 727"/>
                  <a:gd name="T67" fmla="*/ 2 h 1451"/>
                  <a:gd name="T68" fmla="*/ 567 w 727"/>
                  <a:gd name="T69" fmla="*/ 172 h 1451"/>
                  <a:gd name="T70" fmla="*/ 403 w 727"/>
                  <a:gd name="T71" fmla="*/ 172 h 1451"/>
                  <a:gd name="T72" fmla="*/ 237 w 727"/>
                  <a:gd name="T73" fmla="*/ 172 h 1451"/>
                  <a:gd name="T74" fmla="*/ 288 w 727"/>
                  <a:gd name="T75" fmla="*/ 969 h 1451"/>
                  <a:gd name="T76" fmla="*/ 296 w 727"/>
                  <a:gd name="T77" fmla="*/ 919 h 1451"/>
                  <a:gd name="T78" fmla="*/ 312 w 727"/>
                  <a:gd name="T79" fmla="*/ 879 h 1451"/>
                  <a:gd name="T80" fmla="*/ 339 w 727"/>
                  <a:gd name="T81" fmla="*/ 847 h 1451"/>
                  <a:gd name="T82" fmla="*/ 363 w 727"/>
                  <a:gd name="T83" fmla="*/ 839 h 1451"/>
                  <a:gd name="T84" fmla="*/ 388 w 727"/>
                  <a:gd name="T85" fmla="*/ 847 h 1451"/>
                  <a:gd name="T86" fmla="*/ 407 w 727"/>
                  <a:gd name="T87" fmla="*/ 867 h 1451"/>
                  <a:gd name="T88" fmla="*/ 425 w 727"/>
                  <a:gd name="T89" fmla="*/ 901 h 1451"/>
                  <a:gd name="T90" fmla="*/ 436 w 727"/>
                  <a:gd name="T91" fmla="*/ 947 h 1451"/>
                  <a:gd name="T92" fmla="*/ 440 w 727"/>
                  <a:gd name="T93" fmla="*/ 537 h 1451"/>
                  <a:gd name="T94" fmla="*/ 434 w 727"/>
                  <a:gd name="T95" fmla="*/ 597 h 1451"/>
                  <a:gd name="T96" fmla="*/ 418 w 727"/>
                  <a:gd name="T97" fmla="*/ 645 h 1451"/>
                  <a:gd name="T98" fmla="*/ 393 w 727"/>
                  <a:gd name="T99" fmla="*/ 677 h 1451"/>
                  <a:gd name="T100" fmla="*/ 363 w 727"/>
                  <a:gd name="T101" fmla="*/ 689 h 1451"/>
                  <a:gd name="T102" fmla="*/ 334 w 727"/>
                  <a:gd name="T103" fmla="*/ 677 h 1451"/>
                  <a:gd name="T104" fmla="*/ 309 w 727"/>
                  <a:gd name="T105" fmla="*/ 645 h 1451"/>
                  <a:gd name="T106" fmla="*/ 293 w 727"/>
                  <a:gd name="T107" fmla="*/ 597 h 1451"/>
                  <a:gd name="T108" fmla="*/ 287 w 727"/>
                  <a:gd name="T109" fmla="*/ 537 h 1451"/>
                  <a:gd name="T110" fmla="*/ 293 w 727"/>
                  <a:gd name="T111" fmla="*/ 478 h 1451"/>
                  <a:gd name="T112" fmla="*/ 309 w 727"/>
                  <a:gd name="T113" fmla="*/ 430 h 1451"/>
                  <a:gd name="T114" fmla="*/ 334 w 727"/>
                  <a:gd name="T115" fmla="*/ 396 h 1451"/>
                  <a:gd name="T116" fmla="*/ 363 w 727"/>
                  <a:gd name="T117" fmla="*/ 384 h 1451"/>
                  <a:gd name="T118" fmla="*/ 393 w 727"/>
                  <a:gd name="T119" fmla="*/ 396 h 1451"/>
                  <a:gd name="T120" fmla="*/ 418 w 727"/>
                  <a:gd name="T121" fmla="*/ 430 h 1451"/>
                  <a:gd name="T122" fmla="*/ 434 w 727"/>
                  <a:gd name="T123" fmla="*/ 478 h 1451"/>
                  <a:gd name="T124" fmla="*/ 440 w 727"/>
                  <a:gd name="T125" fmla="*/ 537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7" h="1451">
                    <a:moveTo>
                      <a:pt x="363" y="0"/>
                    </a:moveTo>
                    <a:lnTo>
                      <a:pt x="382" y="2"/>
                    </a:lnTo>
                    <a:lnTo>
                      <a:pt x="401" y="4"/>
                    </a:lnTo>
                    <a:lnTo>
                      <a:pt x="419" y="10"/>
                    </a:lnTo>
                    <a:lnTo>
                      <a:pt x="437" y="16"/>
                    </a:lnTo>
                    <a:lnTo>
                      <a:pt x="454" y="24"/>
                    </a:lnTo>
                    <a:lnTo>
                      <a:pt x="463" y="28"/>
                    </a:lnTo>
                    <a:lnTo>
                      <a:pt x="471" y="34"/>
                    </a:lnTo>
                    <a:lnTo>
                      <a:pt x="488" y="44"/>
                    </a:lnTo>
                    <a:lnTo>
                      <a:pt x="505" y="58"/>
                    </a:lnTo>
                    <a:lnTo>
                      <a:pt x="521" y="72"/>
                    </a:lnTo>
                    <a:lnTo>
                      <a:pt x="536" y="88"/>
                    </a:lnTo>
                    <a:lnTo>
                      <a:pt x="552" y="106"/>
                    </a:lnTo>
                    <a:lnTo>
                      <a:pt x="567" y="124"/>
                    </a:lnTo>
                    <a:lnTo>
                      <a:pt x="582" y="146"/>
                    </a:lnTo>
                    <a:lnTo>
                      <a:pt x="595" y="166"/>
                    </a:lnTo>
                    <a:lnTo>
                      <a:pt x="608" y="190"/>
                    </a:lnTo>
                    <a:lnTo>
                      <a:pt x="621" y="214"/>
                    </a:lnTo>
                    <a:lnTo>
                      <a:pt x="633" y="238"/>
                    </a:lnTo>
                    <a:lnTo>
                      <a:pt x="644" y="264"/>
                    </a:lnTo>
                    <a:lnTo>
                      <a:pt x="655" y="292"/>
                    </a:lnTo>
                    <a:lnTo>
                      <a:pt x="665" y="320"/>
                    </a:lnTo>
                    <a:lnTo>
                      <a:pt x="675" y="350"/>
                    </a:lnTo>
                    <a:lnTo>
                      <a:pt x="684" y="380"/>
                    </a:lnTo>
                    <a:lnTo>
                      <a:pt x="692" y="412"/>
                    </a:lnTo>
                    <a:lnTo>
                      <a:pt x="699" y="444"/>
                    </a:lnTo>
                    <a:lnTo>
                      <a:pt x="705" y="478"/>
                    </a:lnTo>
                    <a:lnTo>
                      <a:pt x="711" y="509"/>
                    </a:lnTo>
                    <a:lnTo>
                      <a:pt x="716" y="545"/>
                    </a:lnTo>
                    <a:lnTo>
                      <a:pt x="720" y="579"/>
                    </a:lnTo>
                    <a:lnTo>
                      <a:pt x="723" y="615"/>
                    </a:lnTo>
                    <a:lnTo>
                      <a:pt x="724" y="633"/>
                    </a:lnTo>
                    <a:lnTo>
                      <a:pt x="725" y="651"/>
                    </a:lnTo>
                    <a:lnTo>
                      <a:pt x="727" y="689"/>
                    </a:lnTo>
                    <a:lnTo>
                      <a:pt x="727" y="725"/>
                    </a:lnTo>
                    <a:lnTo>
                      <a:pt x="727" y="763"/>
                    </a:lnTo>
                    <a:lnTo>
                      <a:pt x="725" y="799"/>
                    </a:lnTo>
                    <a:lnTo>
                      <a:pt x="723" y="837"/>
                    </a:lnTo>
                    <a:lnTo>
                      <a:pt x="720" y="871"/>
                    </a:lnTo>
                    <a:lnTo>
                      <a:pt x="716" y="907"/>
                    </a:lnTo>
                    <a:lnTo>
                      <a:pt x="714" y="925"/>
                    </a:lnTo>
                    <a:lnTo>
                      <a:pt x="711" y="941"/>
                    </a:lnTo>
                    <a:lnTo>
                      <a:pt x="705" y="975"/>
                    </a:lnTo>
                    <a:lnTo>
                      <a:pt x="699" y="1009"/>
                    </a:lnTo>
                    <a:lnTo>
                      <a:pt x="692" y="1041"/>
                    </a:lnTo>
                    <a:lnTo>
                      <a:pt x="684" y="1071"/>
                    </a:lnTo>
                    <a:lnTo>
                      <a:pt x="675" y="1101"/>
                    </a:lnTo>
                    <a:lnTo>
                      <a:pt x="665" y="1131"/>
                    </a:lnTo>
                    <a:lnTo>
                      <a:pt x="655" y="1159"/>
                    </a:lnTo>
                    <a:lnTo>
                      <a:pt x="644" y="1187"/>
                    </a:lnTo>
                    <a:lnTo>
                      <a:pt x="633" y="1213"/>
                    </a:lnTo>
                    <a:lnTo>
                      <a:pt x="621" y="1239"/>
                    </a:lnTo>
                    <a:lnTo>
                      <a:pt x="608" y="1263"/>
                    </a:lnTo>
                    <a:lnTo>
                      <a:pt x="595" y="1285"/>
                    </a:lnTo>
                    <a:lnTo>
                      <a:pt x="582" y="1307"/>
                    </a:lnTo>
                    <a:lnTo>
                      <a:pt x="567" y="1327"/>
                    </a:lnTo>
                    <a:lnTo>
                      <a:pt x="552" y="1347"/>
                    </a:lnTo>
                    <a:lnTo>
                      <a:pt x="536" y="1363"/>
                    </a:lnTo>
                    <a:lnTo>
                      <a:pt x="521" y="1379"/>
                    </a:lnTo>
                    <a:lnTo>
                      <a:pt x="505" y="1395"/>
                    </a:lnTo>
                    <a:lnTo>
                      <a:pt x="488" y="1407"/>
                    </a:lnTo>
                    <a:lnTo>
                      <a:pt x="471" y="1419"/>
                    </a:lnTo>
                    <a:lnTo>
                      <a:pt x="454" y="1429"/>
                    </a:lnTo>
                    <a:lnTo>
                      <a:pt x="437" y="1437"/>
                    </a:lnTo>
                    <a:lnTo>
                      <a:pt x="419" y="1443"/>
                    </a:lnTo>
                    <a:lnTo>
                      <a:pt x="410" y="1445"/>
                    </a:lnTo>
                    <a:lnTo>
                      <a:pt x="401" y="1447"/>
                    </a:lnTo>
                    <a:lnTo>
                      <a:pt x="382" y="1451"/>
                    </a:lnTo>
                    <a:lnTo>
                      <a:pt x="363" y="1451"/>
                    </a:lnTo>
                    <a:lnTo>
                      <a:pt x="345" y="1451"/>
                    </a:lnTo>
                    <a:lnTo>
                      <a:pt x="326" y="1447"/>
                    </a:lnTo>
                    <a:lnTo>
                      <a:pt x="308" y="1443"/>
                    </a:lnTo>
                    <a:lnTo>
                      <a:pt x="290" y="1437"/>
                    </a:lnTo>
                    <a:lnTo>
                      <a:pt x="273" y="1429"/>
                    </a:lnTo>
                    <a:lnTo>
                      <a:pt x="264" y="1423"/>
                    </a:lnTo>
                    <a:lnTo>
                      <a:pt x="256" y="1419"/>
                    </a:lnTo>
                    <a:lnTo>
                      <a:pt x="239" y="1407"/>
                    </a:lnTo>
                    <a:lnTo>
                      <a:pt x="222" y="1395"/>
                    </a:lnTo>
                    <a:lnTo>
                      <a:pt x="205" y="1379"/>
                    </a:lnTo>
                    <a:lnTo>
                      <a:pt x="190" y="1363"/>
                    </a:lnTo>
                    <a:lnTo>
                      <a:pt x="174" y="1347"/>
                    </a:lnTo>
                    <a:lnTo>
                      <a:pt x="160" y="1327"/>
                    </a:lnTo>
                    <a:lnTo>
                      <a:pt x="145" y="1307"/>
                    </a:lnTo>
                    <a:lnTo>
                      <a:pt x="132" y="1285"/>
                    </a:lnTo>
                    <a:lnTo>
                      <a:pt x="118" y="1263"/>
                    </a:lnTo>
                    <a:lnTo>
                      <a:pt x="106" y="1239"/>
                    </a:lnTo>
                    <a:lnTo>
                      <a:pt x="94" y="1213"/>
                    </a:lnTo>
                    <a:lnTo>
                      <a:pt x="82" y="1187"/>
                    </a:lnTo>
                    <a:lnTo>
                      <a:pt x="72" y="1159"/>
                    </a:lnTo>
                    <a:lnTo>
                      <a:pt x="62" y="1131"/>
                    </a:lnTo>
                    <a:lnTo>
                      <a:pt x="52" y="1101"/>
                    </a:lnTo>
                    <a:lnTo>
                      <a:pt x="43" y="1071"/>
                    </a:lnTo>
                    <a:lnTo>
                      <a:pt x="35" y="1041"/>
                    </a:lnTo>
                    <a:lnTo>
                      <a:pt x="28" y="1009"/>
                    </a:lnTo>
                    <a:lnTo>
                      <a:pt x="22" y="975"/>
                    </a:lnTo>
                    <a:lnTo>
                      <a:pt x="16" y="941"/>
                    </a:lnTo>
                    <a:lnTo>
                      <a:pt x="11" y="907"/>
                    </a:lnTo>
                    <a:lnTo>
                      <a:pt x="7" y="871"/>
                    </a:lnTo>
                    <a:lnTo>
                      <a:pt x="4" y="837"/>
                    </a:lnTo>
                    <a:lnTo>
                      <a:pt x="3" y="817"/>
                    </a:lnTo>
                    <a:lnTo>
                      <a:pt x="2" y="799"/>
                    </a:lnTo>
                    <a:lnTo>
                      <a:pt x="0" y="763"/>
                    </a:lnTo>
                    <a:lnTo>
                      <a:pt x="0" y="725"/>
                    </a:lnTo>
                    <a:lnTo>
                      <a:pt x="0" y="689"/>
                    </a:lnTo>
                    <a:lnTo>
                      <a:pt x="2" y="651"/>
                    </a:lnTo>
                    <a:lnTo>
                      <a:pt x="4" y="615"/>
                    </a:lnTo>
                    <a:lnTo>
                      <a:pt x="7" y="579"/>
                    </a:lnTo>
                    <a:lnTo>
                      <a:pt x="11" y="545"/>
                    </a:lnTo>
                    <a:lnTo>
                      <a:pt x="13" y="527"/>
                    </a:lnTo>
                    <a:lnTo>
                      <a:pt x="16" y="509"/>
                    </a:lnTo>
                    <a:lnTo>
                      <a:pt x="22" y="478"/>
                    </a:lnTo>
                    <a:lnTo>
                      <a:pt x="28" y="444"/>
                    </a:lnTo>
                    <a:lnTo>
                      <a:pt x="35" y="412"/>
                    </a:lnTo>
                    <a:lnTo>
                      <a:pt x="43" y="380"/>
                    </a:lnTo>
                    <a:lnTo>
                      <a:pt x="52" y="350"/>
                    </a:lnTo>
                    <a:lnTo>
                      <a:pt x="62" y="320"/>
                    </a:lnTo>
                    <a:lnTo>
                      <a:pt x="72" y="292"/>
                    </a:lnTo>
                    <a:lnTo>
                      <a:pt x="82" y="264"/>
                    </a:lnTo>
                    <a:lnTo>
                      <a:pt x="94" y="238"/>
                    </a:lnTo>
                    <a:lnTo>
                      <a:pt x="106" y="214"/>
                    </a:lnTo>
                    <a:lnTo>
                      <a:pt x="118" y="190"/>
                    </a:lnTo>
                    <a:lnTo>
                      <a:pt x="132" y="166"/>
                    </a:lnTo>
                    <a:lnTo>
                      <a:pt x="145" y="146"/>
                    </a:lnTo>
                    <a:lnTo>
                      <a:pt x="160" y="124"/>
                    </a:lnTo>
                    <a:lnTo>
                      <a:pt x="174" y="106"/>
                    </a:lnTo>
                    <a:lnTo>
                      <a:pt x="190" y="88"/>
                    </a:lnTo>
                    <a:lnTo>
                      <a:pt x="205" y="72"/>
                    </a:lnTo>
                    <a:lnTo>
                      <a:pt x="222" y="58"/>
                    </a:lnTo>
                    <a:lnTo>
                      <a:pt x="239" y="44"/>
                    </a:lnTo>
                    <a:lnTo>
                      <a:pt x="256" y="34"/>
                    </a:lnTo>
                    <a:lnTo>
                      <a:pt x="273" y="24"/>
                    </a:lnTo>
                    <a:lnTo>
                      <a:pt x="290" y="16"/>
                    </a:lnTo>
                    <a:lnTo>
                      <a:pt x="308" y="10"/>
                    </a:lnTo>
                    <a:lnTo>
                      <a:pt x="317" y="6"/>
                    </a:lnTo>
                    <a:lnTo>
                      <a:pt x="326" y="4"/>
                    </a:lnTo>
                    <a:lnTo>
                      <a:pt x="345" y="2"/>
                    </a:lnTo>
                    <a:lnTo>
                      <a:pt x="363" y="0"/>
                    </a:lnTo>
                    <a:close/>
                    <a:moveTo>
                      <a:pt x="450" y="1209"/>
                    </a:moveTo>
                    <a:lnTo>
                      <a:pt x="615" y="1209"/>
                    </a:lnTo>
                    <a:lnTo>
                      <a:pt x="567" y="172"/>
                    </a:lnTo>
                    <a:lnTo>
                      <a:pt x="490" y="172"/>
                    </a:lnTo>
                    <a:lnTo>
                      <a:pt x="490" y="236"/>
                    </a:lnTo>
                    <a:lnTo>
                      <a:pt x="403" y="236"/>
                    </a:lnTo>
                    <a:lnTo>
                      <a:pt x="403" y="172"/>
                    </a:lnTo>
                    <a:lnTo>
                      <a:pt x="324" y="172"/>
                    </a:lnTo>
                    <a:lnTo>
                      <a:pt x="324" y="236"/>
                    </a:lnTo>
                    <a:lnTo>
                      <a:pt x="237" y="236"/>
                    </a:lnTo>
                    <a:lnTo>
                      <a:pt x="237" y="172"/>
                    </a:lnTo>
                    <a:lnTo>
                      <a:pt x="160" y="172"/>
                    </a:lnTo>
                    <a:lnTo>
                      <a:pt x="111" y="1207"/>
                    </a:lnTo>
                    <a:lnTo>
                      <a:pt x="277" y="1207"/>
                    </a:lnTo>
                    <a:lnTo>
                      <a:pt x="288" y="969"/>
                    </a:lnTo>
                    <a:lnTo>
                      <a:pt x="289" y="957"/>
                    </a:lnTo>
                    <a:lnTo>
                      <a:pt x="291" y="947"/>
                    </a:lnTo>
                    <a:lnTo>
                      <a:pt x="294" y="929"/>
                    </a:lnTo>
                    <a:lnTo>
                      <a:pt x="296" y="919"/>
                    </a:lnTo>
                    <a:lnTo>
                      <a:pt x="299" y="911"/>
                    </a:lnTo>
                    <a:lnTo>
                      <a:pt x="302" y="901"/>
                    </a:lnTo>
                    <a:lnTo>
                      <a:pt x="305" y="893"/>
                    </a:lnTo>
                    <a:lnTo>
                      <a:pt x="312" y="879"/>
                    </a:lnTo>
                    <a:lnTo>
                      <a:pt x="320" y="867"/>
                    </a:lnTo>
                    <a:lnTo>
                      <a:pt x="324" y="861"/>
                    </a:lnTo>
                    <a:lnTo>
                      <a:pt x="329" y="855"/>
                    </a:lnTo>
                    <a:lnTo>
                      <a:pt x="339" y="847"/>
                    </a:lnTo>
                    <a:lnTo>
                      <a:pt x="342" y="845"/>
                    </a:lnTo>
                    <a:lnTo>
                      <a:pt x="348" y="843"/>
                    </a:lnTo>
                    <a:lnTo>
                      <a:pt x="355" y="841"/>
                    </a:lnTo>
                    <a:lnTo>
                      <a:pt x="363" y="839"/>
                    </a:lnTo>
                    <a:lnTo>
                      <a:pt x="372" y="841"/>
                    </a:lnTo>
                    <a:lnTo>
                      <a:pt x="379" y="843"/>
                    </a:lnTo>
                    <a:lnTo>
                      <a:pt x="385" y="845"/>
                    </a:lnTo>
                    <a:lnTo>
                      <a:pt x="388" y="847"/>
                    </a:lnTo>
                    <a:lnTo>
                      <a:pt x="393" y="851"/>
                    </a:lnTo>
                    <a:lnTo>
                      <a:pt x="398" y="855"/>
                    </a:lnTo>
                    <a:lnTo>
                      <a:pt x="402" y="861"/>
                    </a:lnTo>
                    <a:lnTo>
                      <a:pt x="407" y="867"/>
                    </a:lnTo>
                    <a:lnTo>
                      <a:pt x="411" y="873"/>
                    </a:lnTo>
                    <a:lnTo>
                      <a:pt x="415" y="879"/>
                    </a:lnTo>
                    <a:lnTo>
                      <a:pt x="422" y="893"/>
                    </a:lnTo>
                    <a:lnTo>
                      <a:pt x="425" y="901"/>
                    </a:lnTo>
                    <a:lnTo>
                      <a:pt x="428" y="911"/>
                    </a:lnTo>
                    <a:lnTo>
                      <a:pt x="433" y="929"/>
                    </a:lnTo>
                    <a:lnTo>
                      <a:pt x="435" y="937"/>
                    </a:lnTo>
                    <a:lnTo>
                      <a:pt x="436" y="947"/>
                    </a:lnTo>
                    <a:lnTo>
                      <a:pt x="438" y="957"/>
                    </a:lnTo>
                    <a:lnTo>
                      <a:pt x="439" y="969"/>
                    </a:lnTo>
                    <a:lnTo>
                      <a:pt x="450" y="1209"/>
                    </a:lnTo>
                    <a:close/>
                    <a:moveTo>
                      <a:pt x="440" y="537"/>
                    </a:moveTo>
                    <a:lnTo>
                      <a:pt x="440" y="553"/>
                    </a:lnTo>
                    <a:lnTo>
                      <a:pt x="438" y="567"/>
                    </a:lnTo>
                    <a:lnTo>
                      <a:pt x="437" y="581"/>
                    </a:lnTo>
                    <a:lnTo>
                      <a:pt x="434" y="597"/>
                    </a:lnTo>
                    <a:lnTo>
                      <a:pt x="431" y="609"/>
                    </a:lnTo>
                    <a:lnTo>
                      <a:pt x="427" y="623"/>
                    </a:lnTo>
                    <a:lnTo>
                      <a:pt x="423" y="633"/>
                    </a:lnTo>
                    <a:lnTo>
                      <a:pt x="418" y="645"/>
                    </a:lnTo>
                    <a:lnTo>
                      <a:pt x="412" y="655"/>
                    </a:lnTo>
                    <a:lnTo>
                      <a:pt x="406" y="663"/>
                    </a:lnTo>
                    <a:lnTo>
                      <a:pt x="400" y="671"/>
                    </a:lnTo>
                    <a:lnTo>
                      <a:pt x="393" y="677"/>
                    </a:lnTo>
                    <a:lnTo>
                      <a:pt x="386" y="683"/>
                    </a:lnTo>
                    <a:lnTo>
                      <a:pt x="379" y="687"/>
                    </a:lnTo>
                    <a:lnTo>
                      <a:pt x="371" y="689"/>
                    </a:lnTo>
                    <a:lnTo>
                      <a:pt x="363" y="689"/>
                    </a:lnTo>
                    <a:lnTo>
                      <a:pt x="356" y="689"/>
                    </a:lnTo>
                    <a:lnTo>
                      <a:pt x="348" y="687"/>
                    </a:lnTo>
                    <a:lnTo>
                      <a:pt x="341" y="683"/>
                    </a:lnTo>
                    <a:lnTo>
                      <a:pt x="334" y="677"/>
                    </a:lnTo>
                    <a:lnTo>
                      <a:pt x="327" y="671"/>
                    </a:lnTo>
                    <a:lnTo>
                      <a:pt x="321" y="663"/>
                    </a:lnTo>
                    <a:lnTo>
                      <a:pt x="315" y="655"/>
                    </a:lnTo>
                    <a:lnTo>
                      <a:pt x="309" y="645"/>
                    </a:lnTo>
                    <a:lnTo>
                      <a:pt x="304" y="633"/>
                    </a:lnTo>
                    <a:lnTo>
                      <a:pt x="300" y="623"/>
                    </a:lnTo>
                    <a:lnTo>
                      <a:pt x="296" y="609"/>
                    </a:lnTo>
                    <a:lnTo>
                      <a:pt x="293" y="597"/>
                    </a:lnTo>
                    <a:lnTo>
                      <a:pt x="290" y="581"/>
                    </a:lnTo>
                    <a:lnTo>
                      <a:pt x="288" y="567"/>
                    </a:lnTo>
                    <a:lnTo>
                      <a:pt x="287" y="553"/>
                    </a:lnTo>
                    <a:lnTo>
                      <a:pt x="287" y="537"/>
                    </a:lnTo>
                    <a:lnTo>
                      <a:pt x="287" y="521"/>
                    </a:lnTo>
                    <a:lnTo>
                      <a:pt x="288" y="505"/>
                    </a:lnTo>
                    <a:lnTo>
                      <a:pt x="290" y="492"/>
                    </a:lnTo>
                    <a:lnTo>
                      <a:pt x="293" y="478"/>
                    </a:lnTo>
                    <a:lnTo>
                      <a:pt x="296" y="464"/>
                    </a:lnTo>
                    <a:lnTo>
                      <a:pt x="300" y="452"/>
                    </a:lnTo>
                    <a:lnTo>
                      <a:pt x="304" y="440"/>
                    </a:lnTo>
                    <a:lnTo>
                      <a:pt x="309" y="430"/>
                    </a:lnTo>
                    <a:lnTo>
                      <a:pt x="315" y="420"/>
                    </a:lnTo>
                    <a:lnTo>
                      <a:pt x="321" y="410"/>
                    </a:lnTo>
                    <a:lnTo>
                      <a:pt x="327" y="402"/>
                    </a:lnTo>
                    <a:lnTo>
                      <a:pt x="334" y="396"/>
                    </a:lnTo>
                    <a:lnTo>
                      <a:pt x="341" y="392"/>
                    </a:lnTo>
                    <a:lnTo>
                      <a:pt x="348" y="388"/>
                    </a:lnTo>
                    <a:lnTo>
                      <a:pt x="356" y="386"/>
                    </a:lnTo>
                    <a:lnTo>
                      <a:pt x="363" y="384"/>
                    </a:lnTo>
                    <a:lnTo>
                      <a:pt x="371" y="386"/>
                    </a:lnTo>
                    <a:lnTo>
                      <a:pt x="379" y="388"/>
                    </a:lnTo>
                    <a:lnTo>
                      <a:pt x="386" y="392"/>
                    </a:lnTo>
                    <a:lnTo>
                      <a:pt x="393" y="396"/>
                    </a:lnTo>
                    <a:lnTo>
                      <a:pt x="400" y="402"/>
                    </a:lnTo>
                    <a:lnTo>
                      <a:pt x="406" y="410"/>
                    </a:lnTo>
                    <a:lnTo>
                      <a:pt x="412" y="420"/>
                    </a:lnTo>
                    <a:lnTo>
                      <a:pt x="418" y="430"/>
                    </a:lnTo>
                    <a:lnTo>
                      <a:pt x="423" y="440"/>
                    </a:lnTo>
                    <a:lnTo>
                      <a:pt x="427" y="452"/>
                    </a:lnTo>
                    <a:lnTo>
                      <a:pt x="431" y="464"/>
                    </a:lnTo>
                    <a:lnTo>
                      <a:pt x="434" y="478"/>
                    </a:lnTo>
                    <a:lnTo>
                      <a:pt x="437" y="492"/>
                    </a:lnTo>
                    <a:lnTo>
                      <a:pt x="438" y="505"/>
                    </a:lnTo>
                    <a:lnTo>
                      <a:pt x="440" y="521"/>
                    </a:lnTo>
                    <a:lnTo>
                      <a:pt x="440" y="537"/>
                    </a:lnTo>
                    <a:close/>
                  </a:path>
                </a:pathLst>
              </a:custGeom>
              <a:solidFill>
                <a:srgbClr val="FDB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B8CE3325-77EF-9373-2C90-1328800462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249363" y="2581276"/>
                <a:ext cx="8605838" cy="2382838"/>
              </a:xfrm>
              <a:custGeom>
                <a:avLst/>
                <a:gdLst>
                  <a:gd name="T0" fmla="*/ 4959 w 5421"/>
                  <a:gd name="T1" fmla="*/ 1720 h 3003"/>
                  <a:gd name="T2" fmla="*/ 4948 w 5421"/>
                  <a:gd name="T3" fmla="*/ 1964 h 3003"/>
                  <a:gd name="T4" fmla="*/ 5060 w 5421"/>
                  <a:gd name="T5" fmla="*/ 2070 h 3003"/>
                  <a:gd name="T6" fmla="*/ 5260 w 5421"/>
                  <a:gd name="T7" fmla="*/ 2346 h 3003"/>
                  <a:gd name="T8" fmla="*/ 5081 w 5421"/>
                  <a:gd name="T9" fmla="*/ 2358 h 3003"/>
                  <a:gd name="T10" fmla="*/ 4860 w 5421"/>
                  <a:gd name="T11" fmla="*/ 2340 h 3003"/>
                  <a:gd name="T12" fmla="*/ 4727 w 5421"/>
                  <a:gd name="T13" fmla="*/ 2048 h 3003"/>
                  <a:gd name="T14" fmla="*/ 4763 w 5421"/>
                  <a:gd name="T15" fmla="*/ 1572 h 3003"/>
                  <a:gd name="T16" fmla="*/ 4990 w 5421"/>
                  <a:gd name="T17" fmla="*/ 1353 h 3003"/>
                  <a:gd name="T18" fmla="*/ 5136 w 5421"/>
                  <a:gd name="T19" fmla="*/ 1127 h 3003"/>
                  <a:gd name="T20" fmla="*/ 4974 w 5421"/>
                  <a:gd name="T21" fmla="*/ 1071 h 3003"/>
                  <a:gd name="T22" fmla="*/ 4863 w 5421"/>
                  <a:gd name="T23" fmla="*/ 795 h 3003"/>
                  <a:gd name="T24" fmla="*/ 5193 w 5421"/>
                  <a:gd name="T25" fmla="*/ 731 h 3003"/>
                  <a:gd name="T26" fmla="*/ 5337 w 5421"/>
                  <a:gd name="T27" fmla="*/ 979 h 3003"/>
                  <a:gd name="T28" fmla="*/ 5357 w 5421"/>
                  <a:gd name="T29" fmla="*/ 1998 h 3003"/>
                  <a:gd name="T30" fmla="*/ 2908 w 5421"/>
                  <a:gd name="T31" fmla="*/ 2981 h 3003"/>
                  <a:gd name="T32" fmla="*/ 1062 w 5421"/>
                  <a:gd name="T33" fmla="*/ 1690 h 3003"/>
                  <a:gd name="T34" fmla="*/ 1129 w 5421"/>
                  <a:gd name="T35" fmla="*/ 2016 h 3003"/>
                  <a:gd name="T36" fmla="*/ 1296 w 5421"/>
                  <a:gd name="T37" fmla="*/ 2058 h 3003"/>
                  <a:gd name="T38" fmla="*/ 1425 w 5421"/>
                  <a:gd name="T39" fmla="*/ 2280 h 3003"/>
                  <a:gd name="T40" fmla="*/ 1093 w 5421"/>
                  <a:gd name="T41" fmla="*/ 2350 h 3003"/>
                  <a:gd name="T42" fmla="*/ 896 w 5421"/>
                  <a:gd name="T43" fmla="*/ 2042 h 3003"/>
                  <a:gd name="T44" fmla="*/ 839 w 5421"/>
                  <a:gd name="T45" fmla="*/ 1413 h 3003"/>
                  <a:gd name="T46" fmla="*/ 974 w 5421"/>
                  <a:gd name="T47" fmla="*/ 859 h 3003"/>
                  <a:gd name="T48" fmla="*/ 1221 w 5421"/>
                  <a:gd name="T49" fmla="*/ 723 h 3003"/>
                  <a:gd name="T50" fmla="*/ 1441 w 5421"/>
                  <a:gd name="T51" fmla="*/ 947 h 3003"/>
                  <a:gd name="T52" fmla="*/ 1521 w 5421"/>
                  <a:gd name="T53" fmla="*/ 1676 h 3003"/>
                  <a:gd name="T54" fmla="*/ 1254 w 5421"/>
                  <a:gd name="T55" fmla="*/ 1061 h 3003"/>
                  <a:gd name="T56" fmla="*/ 1125 w 5421"/>
                  <a:gd name="T57" fmla="*/ 1059 h 3003"/>
                  <a:gd name="T58" fmla="*/ 1065 w 5421"/>
                  <a:gd name="T59" fmla="*/ 1373 h 3003"/>
                  <a:gd name="T60" fmla="*/ 1734 w 5421"/>
                  <a:gd name="T61" fmla="*/ 2288 h 3003"/>
                  <a:gd name="T62" fmla="*/ 1670 w 5421"/>
                  <a:gd name="T63" fmla="*/ 1880 h 3003"/>
                  <a:gd name="T64" fmla="*/ 1883 w 5421"/>
                  <a:gd name="T65" fmla="*/ 382 h 3003"/>
                  <a:gd name="T66" fmla="*/ 1926 w 5421"/>
                  <a:gd name="T67" fmla="*/ 2090 h 3003"/>
                  <a:gd name="T68" fmla="*/ 2638 w 5421"/>
                  <a:gd name="T69" fmla="*/ 2420 h 3003"/>
                  <a:gd name="T70" fmla="*/ 2462 w 5421"/>
                  <a:gd name="T71" fmla="*/ 2332 h 3003"/>
                  <a:gd name="T72" fmla="*/ 2241 w 5421"/>
                  <a:gd name="T73" fmla="*/ 2386 h 3003"/>
                  <a:gd name="T74" fmla="*/ 2072 w 5421"/>
                  <a:gd name="T75" fmla="*/ 2158 h 3003"/>
                  <a:gd name="T76" fmla="*/ 2063 w 5421"/>
                  <a:gd name="T77" fmla="*/ 1688 h 3003"/>
                  <a:gd name="T78" fmla="*/ 2243 w 5421"/>
                  <a:gd name="T79" fmla="*/ 1401 h 3003"/>
                  <a:gd name="T80" fmla="*/ 2472 w 5421"/>
                  <a:gd name="T81" fmla="*/ 1235 h 3003"/>
                  <a:gd name="T82" fmla="*/ 2354 w 5421"/>
                  <a:gd name="T83" fmla="*/ 1063 h 3003"/>
                  <a:gd name="T84" fmla="*/ 2106 w 5421"/>
                  <a:gd name="T85" fmla="*/ 891 h 3003"/>
                  <a:gd name="T86" fmla="*/ 2432 w 5421"/>
                  <a:gd name="T87" fmla="*/ 721 h 3003"/>
                  <a:gd name="T88" fmla="*/ 2646 w 5421"/>
                  <a:gd name="T89" fmla="*/ 919 h 3003"/>
                  <a:gd name="T90" fmla="*/ 2675 w 5421"/>
                  <a:gd name="T91" fmla="*/ 1926 h 3003"/>
                  <a:gd name="T92" fmla="*/ 2460 w 5421"/>
                  <a:gd name="T93" fmla="*/ 1646 h 3003"/>
                  <a:gd name="T94" fmla="*/ 2283 w 5421"/>
                  <a:gd name="T95" fmla="*/ 1748 h 3003"/>
                  <a:gd name="T96" fmla="*/ 2277 w 5421"/>
                  <a:gd name="T97" fmla="*/ 1990 h 3003"/>
                  <a:gd name="T98" fmla="*/ 2401 w 5421"/>
                  <a:gd name="T99" fmla="*/ 2078 h 3003"/>
                  <a:gd name="T100" fmla="*/ 3475 w 5421"/>
                  <a:gd name="T101" fmla="*/ 1365 h 3003"/>
                  <a:gd name="T102" fmla="*/ 4390 w 5421"/>
                  <a:gd name="T103" fmla="*/ 2320 h 3003"/>
                  <a:gd name="T104" fmla="*/ 4155 w 5421"/>
                  <a:gd name="T105" fmla="*/ 2308 h 3003"/>
                  <a:gd name="T106" fmla="*/ 3918 w 5421"/>
                  <a:gd name="T107" fmla="*/ 901 h 3003"/>
                  <a:gd name="T108" fmla="*/ 4188 w 5421"/>
                  <a:gd name="T109" fmla="*/ 747 h 3003"/>
                  <a:gd name="T110" fmla="*/ 4407 w 5421"/>
                  <a:gd name="T111" fmla="*/ 745 h 3003"/>
                  <a:gd name="T112" fmla="*/ 4550 w 5421"/>
                  <a:gd name="T113" fmla="*/ 991 h 3003"/>
                  <a:gd name="T114" fmla="*/ 4606 w 5421"/>
                  <a:gd name="T115" fmla="*/ 1660 h 3003"/>
                  <a:gd name="T116" fmla="*/ 4358 w 5421"/>
                  <a:gd name="T117" fmla="*/ 1161 h 3003"/>
                  <a:gd name="T118" fmla="*/ 4243 w 5421"/>
                  <a:gd name="T119" fmla="*/ 1045 h 3003"/>
                  <a:gd name="T120" fmla="*/ 4175 w 5421"/>
                  <a:gd name="T121" fmla="*/ 1998 h 3003"/>
                  <a:gd name="T122" fmla="*/ 4323 w 5421"/>
                  <a:gd name="T123" fmla="*/ 1976 h 3003"/>
                  <a:gd name="T124" fmla="*/ 4381 w 5421"/>
                  <a:gd name="T125" fmla="*/ 1471 h 3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21" h="3003">
                    <a:moveTo>
                      <a:pt x="5133" y="1628"/>
                    </a:moveTo>
                    <a:lnTo>
                      <a:pt x="5108" y="1628"/>
                    </a:lnTo>
                    <a:lnTo>
                      <a:pt x="5084" y="1630"/>
                    </a:lnTo>
                    <a:lnTo>
                      <a:pt x="5062" y="1634"/>
                    </a:lnTo>
                    <a:lnTo>
                      <a:pt x="5042" y="1640"/>
                    </a:lnTo>
                    <a:lnTo>
                      <a:pt x="5033" y="1642"/>
                    </a:lnTo>
                    <a:lnTo>
                      <a:pt x="5025" y="1646"/>
                    </a:lnTo>
                    <a:lnTo>
                      <a:pt x="5009" y="1654"/>
                    </a:lnTo>
                    <a:lnTo>
                      <a:pt x="5002" y="1660"/>
                    </a:lnTo>
                    <a:lnTo>
                      <a:pt x="4995" y="1666"/>
                    </a:lnTo>
                    <a:lnTo>
                      <a:pt x="4989" y="1672"/>
                    </a:lnTo>
                    <a:lnTo>
                      <a:pt x="4983" y="1678"/>
                    </a:lnTo>
                    <a:lnTo>
                      <a:pt x="4977" y="1686"/>
                    </a:lnTo>
                    <a:lnTo>
                      <a:pt x="4972" y="1694"/>
                    </a:lnTo>
                    <a:lnTo>
                      <a:pt x="4967" y="1702"/>
                    </a:lnTo>
                    <a:lnTo>
                      <a:pt x="4963" y="1710"/>
                    </a:lnTo>
                    <a:lnTo>
                      <a:pt x="4959" y="1720"/>
                    </a:lnTo>
                    <a:lnTo>
                      <a:pt x="4956" y="1730"/>
                    </a:lnTo>
                    <a:lnTo>
                      <a:pt x="4953" y="1740"/>
                    </a:lnTo>
                    <a:lnTo>
                      <a:pt x="4950" y="1752"/>
                    </a:lnTo>
                    <a:lnTo>
                      <a:pt x="4947" y="1764"/>
                    </a:lnTo>
                    <a:lnTo>
                      <a:pt x="4945" y="1778"/>
                    </a:lnTo>
                    <a:lnTo>
                      <a:pt x="4944" y="1790"/>
                    </a:lnTo>
                    <a:lnTo>
                      <a:pt x="4942" y="1806"/>
                    </a:lnTo>
                    <a:lnTo>
                      <a:pt x="4941" y="1820"/>
                    </a:lnTo>
                    <a:lnTo>
                      <a:pt x="4940" y="1836"/>
                    </a:lnTo>
                    <a:lnTo>
                      <a:pt x="4940" y="1852"/>
                    </a:lnTo>
                    <a:lnTo>
                      <a:pt x="4940" y="1870"/>
                    </a:lnTo>
                    <a:lnTo>
                      <a:pt x="4940" y="1892"/>
                    </a:lnTo>
                    <a:lnTo>
                      <a:pt x="4942" y="1914"/>
                    </a:lnTo>
                    <a:lnTo>
                      <a:pt x="4943" y="1924"/>
                    </a:lnTo>
                    <a:lnTo>
                      <a:pt x="4944" y="1936"/>
                    </a:lnTo>
                    <a:lnTo>
                      <a:pt x="4947" y="1954"/>
                    </a:lnTo>
                    <a:lnTo>
                      <a:pt x="4948" y="1964"/>
                    </a:lnTo>
                    <a:lnTo>
                      <a:pt x="4950" y="1972"/>
                    </a:lnTo>
                    <a:lnTo>
                      <a:pt x="4953" y="1982"/>
                    </a:lnTo>
                    <a:lnTo>
                      <a:pt x="4955" y="1990"/>
                    </a:lnTo>
                    <a:lnTo>
                      <a:pt x="4960" y="2006"/>
                    </a:lnTo>
                    <a:lnTo>
                      <a:pt x="4966" y="2020"/>
                    </a:lnTo>
                    <a:lnTo>
                      <a:pt x="4972" y="2034"/>
                    </a:lnTo>
                    <a:lnTo>
                      <a:pt x="4979" y="2044"/>
                    </a:lnTo>
                    <a:lnTo>
                      <a:pt x="4987" y="2054"/>
                    </a:lnTo>
                    <a:lnTo>
                      <a:pt x="4995" y="2062"/>
                    </a:lnTo>
                    <a:lnTo>
                      <a:pt x="5003" y="2070"/>
                    </a:lnTo>
                    <a:lnTo>
                      <a:pt x="5012" y="2074"/>
                    </a:lnTo>
                    <a:lnTo>
                      <a:pt x="5022" y="2076"/>
                    </a:lnTo>
                    <a:lnTo>
                      <a:pt x="5031" y="2078"/>
                    </a:lnTo>
                    <a:lnTo>
                      <a:pt x="5038" y="2078"/>
                    </a:lnTo>
                    <a:lnTo>
                      <a:pt x="5046" y="2076"/>
                    </a:lnTo>
                    <a:lnTo>
                      <a:pt x="5053" y="2074"/>
                    </a:lnTo>
                    <a:lnTo>
                      <a:pt x="5060" y="2070"/>
                    </a:lnTo>
                    <a:lnTo>
                      <a:pt x="5074" y="2062"/>
                    </a:lnTo>
                    <a:lnTo>
                      <a:pt x="5081" y="2056"/>
                    </a:lnTo>
                    <a:lnTo>
                      <a:pt x="5088" y="2048"/>
                    </a:lnTo>
                    <a:lnTo>
                      <a:pt x="5095" y="2042"/>
                    </a:lnTo>
                    <a:lnTo>
                      <a:pt x="5102" y="2034"/>
                    </a:lnTo>
                    <a:lnTo>
                      <a:pt x="5109" y="2024"/>
                    </a:lnTo>
                    <a:lnTo>
                      <a:pt x="5115" y="2014"/>
                    </a:lnTo>
                    <a:lnTo>
                      <a:pt x="5121" y="2004"/>
                    </a:lnTo>
                    <a:lnTo>
                      <a:pt x="5128" y="1994"/>
                    </a:lnTo>
                    <a:lnTo>
                      <a:pt x="5140" y="1970"/>
                    </a:lnTo>
                    <a:lnTo>
                      <a:pt x="5143" y="1628"/>
                    </a:lnTo>
                    <a:lnTo>
                      <a:pt x="5133" y="1628"/>
                    </a:lnTo>
                    <a:close/>
                    <a:moveTo>
                      <a:pt x="5311" y="2404"/>
                    </a:moveTo>
                    <a:lnTo>
                      <a:pt x="5302" y="2396"/>
                    </a:lnTo>
                    <a:lnTo>
                      <a:pt x="5293" y="2386"/>
                    </a:lnTo>
                    <a:lnTo>
                      <a:pt x="5276" y="2368"/>
                    </a:lnTo>
                    <a:lnTo>
                      <a:pt x="5260" y="2346"/>
                    </a:lnTo>
                    <a:lnTo>
                      <a:pt x="5244" y="2322"/>
                    </a:lnTo>
                    <a:lnTo>
                      <a:pt x="5237" y="2310"/>
                    </a:lnTo>
                    <a:lnTo>
                      <a:pt x="5230" y="2296"/>
                    </a:lnTo>
                    <a:lnTo>
                      <a:pt x="5218" y="2270"/>
                    </a:lnTo>
                    <a:lnTo>
                      <a:pt x="5207" y="2240"/>
                    </a:lnTo>
                    <a:lnTo>
                      <a:pt x="5203" y="2226"/>
                    </a:lnTo>
                    <a:lnTo>
                      <a:pt x="5199" y="2210"/>
                    </a:lnTo>
                    <a:lnTo>
                      <a:pt x="5187" y="2234"/>
                    </a:lnTo>
                    <a:lnTo>
                      <a:pt x="5175" y="2256"/>
                    </a:lnTo>
                    <a:lnTo>
                      <a:pt x="5162" y="2276"/>
                    </a:lnTo>
                    <a:lnTo>
                      <a:pt x="5151" y="2294"/>
                    </a:lnTo>
                    <a:lnTo>
                      <a:pt x="5143" y="2304"/>
                    </a:lnTo>
                    <a:lnTo>
                      <a:pt x="5135" y="2314"/>
                    </a:lnTo>
                    <a:lnTo>
                      <a:pt x="5118" y="2332"/>
                    </a:lnTo>
                    <a:lnTo>
                      <a:pt x="5109" y="2340"/>
                    </a:lnTo>
                    <a:lnTo>
                      <a:pt x="5100" y="2346"/>
                    </a:lnTo>
                    <a:lnTo>
                      <a:pt x="5081" y="2358"/>
                    </a:lnTo>
                    <a:lnTo>
                      <a:pt x="5070" y="2364"/>
                    </a:lnTo>
                    <a:lnTo>
                      <a:pt x="5060" y="2368"/>
                    </a:lnTo>
                    <a:lnTo>
                      <a:pt x="5049" y="2372"/>
                    </a:lnTo>
                    <a:lnTo>
                      <a:pt x="5038" y="2376"/>
                    </a:lnTo>
                    <a:lnTo>
                      <a:pt x="5026" y="2378"/>
                    </a:lnTo>
                    <a:lnTo>
                      <a:pt x="5015" y="2380"/>
                    </a:lnTo>
                    <a:lnTo>
                      <a:pt x="5003" y="2380"/>
                    </a:lnTo>
                    <a:lnTo>
                      <a:pt x="4991" y="2382"/>
                    </a:lnTo>
                    <a:lnTo>
                      <a:pt x="4975" y="2380"/>
                    </a:lnTo>
                    <a:lnTo>
                      <a:pt x="4959" y="2380"/>
                    </a:lnTo>
                    <a:lnTo>
                      <a:pt x="4943" y="2376"/>
                    </a:lnTo>
                    <a:lnTo>
                      <a:pt x="4928" y="2372"/>
                    </a:lnTo>
                    <a:lnTo>
                      <a:pt x="4913" y="2368"/>
                    </a:lnTo>
                    <a:lnTo>
                      <a:pt x="4899" y="2362"/>
                    </a:lnTo>
                    <a:lnTo>
                      <a:pt x="4886" y="2356"/>
                    </a:lnTo>
                    <a:lnTo>
                      <a:pt x="4873" y="2348"/>
                    </a:lnTo>
                    <a:lnTo>
                      <a:pt x="4860" y="2340"/>
                    </a:lnTo>
                    <a:lnTo>
                      <a:pt x="4848" y="2330"/>
                    </a:lnTo>
                    <a:lnTo>
                      <a:pt x="4837" y="2320"/>
                    </a:lnTo>
                    <a:lnTo>
                      <a:pt x="4826" y="2308"/>
                    </a:lnTo>
                    <a:lnTo>
                      <a:pt x="4816" y="2296"/>
                    </a:lnTo>
                    <a:lnTo>
                      <a:pt x="4806" y="2282"/>
                    </a:lnTo>
                    <a:lnTo>
                      <a:pt x="4796" y="2268"/>
                    </a:lnTo>
                    <a:lnTo>
                      <a:pt x="4787" y="2252"/>
                    </a:lnTo>
                    <a:lnTo>
                      <a:pt x="4779" y="2236"/>
                    </a:lnTo>
                    <a:lnTo>
                      <a:pt x="4771" y="2218"/>
                    </a:lnTo>
                    <a:lnTo>
                      <a:pt x="4764" y="2200"/>
                    </a:lnTo>
                    <a:lnTo>
                      <a:pt x="4757" y="2182"/>
                    </a:lnTo>
                    <a:lnTo>
                      <a:pt x="4751" y="2162"/>
                    </a:lnTo>
                    <a:lnTo>
                      <a:pt x="4745" y="2140"/>
                    </a:lnTo>
                    <a:lnTo>
                      <a:pt x="4740" y="2118"/>
                    </a:lnTo>
                    <a:lnTo>
                      <a:pt x="4735" y="2096"/>
                    </a:lnTo>
                    <a:lnTo>
                      <a:pt x="4731" y="2072"/>
                    </a:lnTo>
                    <a:lnTo>
                      <a:pt x="4727" y="2048"/>
                    </a:lnTo>
                    <a:lnTo>
                      <a:pt x="4724" y="2024"/>
                    </a:lnTo>
                    <a:lnTo>
                      <a:pt x="4722" y="1998"/>
                    </a:lnTo>
                    <a:lnTo>
                      <a:pt x="4720" y="1970"/>
                    </a:lnTo>
                    <a:lnTo>
                      <a:pt x="4718" y="1944"/>
                    </a:lnTo>
                    <a:lnTo>
                      <a:pt x="4717" y="1914"/>
                    </a:lnTo>
                    <a:lnTo>
                      <a:pt x="4717" y="1886"/>
                    </a:lnTo>
                    <a:lnTo>
                      <a:pt x="4718" y="1852"/>
                    </a:lnTo>
                    <a:lnTo>
                      <a:pt x="4719" y="1818"/>
                    </a:lnTo>
                    <a:lnTo>
                      <a:pt x="4721" y="1786"/>
                    </a:lnTo>
                    <a:lnTo>
                      <a:pt x="4723" y="1756"/>
                    </a:lnTo>
                    <a:lnTo>
                      <a:pt x="4727" y="1726"/>
                    </a:lnTo>
                    <a:lnTo>
                      <a:pt x="4731" y="1696"/>
                    </a:lnTo>
                    <a:lnTo>
                      <a:pt x="4736" y="1670"/>
                    </a:lnTo>
                    <a:lnTo>
                      <a:pt x="4741" y="1644"/>
                    </a:lnTo>
                    <a:lnTo>
                      <a:pt x="4748" y="1618"/>
                    </a:lnTo>
                    <a:lnTo>
                      <a:pt x="4755" y="1594"/>
                    </a:lnTo>
                    <a:lnTo>
                      <a:pt x="4763" y="1572"/>
                    </a:lnTo>
                    <a:lnTo>
                      <a:pt x="4771" y="1551"/>
                    </a:lnTo>
                    <a:lnTo>
                      <a:pt x="4781" y="1529"/>
                    </a:lnTo>
                    <a:lnTo>
                      <a:pt x="4791" y="1511"/>
                    </a:lnTo>
                    <a:lnTo>
                      <a:pt x="4801" y="1491"/>
                    </a:lnTo>
                    <a:lnTo>
                      <a:pt x="4813" y="1475"/>
                    </a:lnTo>
                    <a:lnTo>
                      <a:pt x="4825" y="1457"/>
                    </a:lnTo>
                    <a:lnTo>
                      <a:pt x="4832" y="1451"/>
                    </a:lnTo>
                    <a:lnTo>
                      <a:pt x="4838" y="1443"/>
                    </a:lnTo>
                    <a:lnTo>
                      <a:pt x="4852" y="1429"/>
                    </a:lnTo>
                    <a:lnTo>
                      <a:pt x="4867" y="1415"/>
                    </a:lnTo>
                    <a:lnTo>
                      <a:pt x="4882" y="1403"/>
                    </a:lnTo>
                    <a:lnTo>
                      <a:pt x="4898" y="1393"/>
                    </a:lnTo>
                    <a:lnTo>
                      <a:pt x="4915" y="1383"/>
                    </a:lnTo>
                    <a:lnTo>
                      <a:pt x="4933" y="1373"/>
                    </a:lnTo>
                    <a:lnTo>
                      <a:pt x="4951" y="1367"/>
                    </a:lnTo>
                    <a:lnTo>
                      <a:pt x="4970" y="1359"/>
                    </a:lnTo>
                    <a:lnTo>
                      <a:pt x="4990" y="1353"/>
                    </a:lnTo>
                    <a:lnTo>
                      <a:pt x="5000" y="1351"/>
                    </a:lnTo>
                    <a:lnTo>
                      <a:pt x="5010" y="1349"/>
                    </a:lnTo>
                    <a:lnTo>
                      <a:pt x="5032" y="1345"/>
                    </a:lnTo>
                    <a:lnTo>
                      <a:pt x="5053" y="1343"/>
                    </a:lnTo>
                    <a:lnTo>
                      <a:pt x="5076" y="1341"/>
                    </a:lnTo>
                    <a:lnTo>
                      <a:pt x="5099" y="1341"/>
                    </a:lnTo>
                    <a:lnTo>
                      <a:pt x="5122" y="1341"/>
                    </a:lnTo>
                    <a:lnTo>
                      <a:pt x="5134" y="1343"/>
                    </a:lnTo>
                    <a:lnTo>
                      <a:pt x="5146" y="1343"/>
                    </a:lnTo>
                    <a:lnTo>
                      <a:pt x="5146" y="1279"/>
                    </a:lnTo>
                    <a:lnTo>
                      <a:pt x="5146" y="1247"/>
                    </a:lnTo>
                    <a:lnTo>
                      <a:pt x="5145" y="1233"/>
                    </a:lnTo>
                    <a:lnTo>
                      <a:pt x="5145" y="1219"/>
                    </a:lnTo>
                    <a:lnTo>
                      <a:pt x="5144" y="1191"/>
                    </a:lnTo>
                    <a:lnTo>
                      <a:pt x="5142" y="1167"/>
                    </a:lnTo>
                    <a:lnTo>
                      <a:pt x="5140" y="1147"/>
                    </a:lnTo>
                    <a:lnTo>
                      <a:pt x="5136" y="1127"/>
                    </a:lnTo>
                    <a:lnTo>
                      <a:pt x="5133" y="1109"/>
                    </a:lnTo>
                    <a:lnTo>
                      <a:pt x="5128" y="1095"/>
                    </a:lnTo>
                    <a:lnTo>
                      <a:pt x="5122" y="1083"/>
                    </a:lnTo>
                    <a:lnTo>
                      <a:pt x="5116" y="1071"/>
                    </a:lnTo>
                    <a:lnTo>
                      <a:pt x="5112" y="1067"/>
                    </a:lnTo>
                    <a:lnTo>
                      <a:pt x="5108" y="1063"/>
                    </a:lnTo>
                    <a:lnTo>
                      <a:pt x="5099" y="1055"/>
                    </a:lnTo>
                    <a:lnTo>
                      <a:pt x="5090" y="1049"/>
                    </a:lnTo>
                    <a:lnTo>
                      <a:pt x="5079" y="1047"/>
                    </a:lnTo>
                    <a:lnTo>
                      <a:pt x="5066" y="1045"/>
                    </a:lnTo>
                    <a:lnTo>
                      <a:pt x="5053" y="1043"/>
                    </a:lnTo>
                    <a:lnTo>
                      <a:pt x="5040" y="1045"/>
                    </a:lnTo>
                    <a:lnTo>
                      <a:pt x="5027" y="1047"/>
                    </a:lnTo>
                    <a:lnTo>
                      <a:pt x="5014" y="1051"/>
                    </a:lnTo>
                    <a:lnTo>
                      <a:pt x="5001" y="1055"/>
                    </a:lnTo>
                    <a:lnTo>
                      <a:pt x="4987" y="1061"/>
                    </a:lnTo>
                    <a:lnTo>
                      <a:pt x="4974" y="1071"/>
                    </a:lnTo>
                    <a:lnTo>
                      <a:pt x="4959" y="1079"/>
                    </a:lnTo>
                    <a:lnTo>
                      <a:pt x="4945" y="1091"/>
                    </a:lnTo>
                    <a:lnTo>
                      <a:pt x="4931" y="1103"/>
                    </a:lnTo>
                    <a:lnTo>
                      <a:pt x="4915" y="1115"/>
                    </a:lnTo>
                    <a:lnTo>
                      <a:pt x="4900" y="1131"/>
                    </a:lnTo>
                    <a:lnTo>
                      <a:pt x="4885" y="1147"/>
                    </a:lnTo>
                    <a:lnTo>
                      <a:pt x="4870" y="1163"/>
                    </a:lnTo>
                    <a:lnTo>
                      <a:pt x="4854" y="1183"/>
                    </a:lnTo>
                    <a:lnTo>
                      <a:pt x="4823" y="1223"/>
                    </a:lnTo>
                    <a:lnTo>
                      <a:pt x="4734" y="925"/>
                    </a:lnTo>
                    <a:lnTo>
                      <a:pt x="4749" y="907"/>
                    </a:lnTo>
                    <a:lnTo>
                      <a:pt x="4764" y="889"/>
                    </a:lnTo>
                    <a:lnTo>
                      <a:pt x="4779" y="873"/>
                    </a:lnTo>
                    <a:lnTo>
                      <a:pt x="4793" y="859"/>
                    </a:lnTo>
                    <a:lnTo>
                      <a:pt x="4809" y="843"/>
                    </a:lnTo>
                    <a:lnTo>
                      <a:pt x="4825" y="827"/>
                    </a:lnTo>
                    <a:lnTo>
                      <a:pt x="4863" y="795"/>
                    </a:lnTo>
                    <a:lnTo>
                      <a:pt x="4891" y="773"/>
                    </a:lnTo>
                    <a:lnTo>
                      <a:pt x="4920" y="753"/>
                    </a:lnTo>
                    <a:lnTo>
                      <a:pt x="4947" y="737"/>
                    </a:lnTo>
                    <a:lnTo>
                      <a:pt x="4961" y="731"/>
                    </a:lnTo>
                    <a:lnTo>
                      <a:pt x="4974" y="725"/>
                    </a:lnTo>
                    <a:lnTo>
                      <a:pt x="4987" y="719"/>
                    </a:lnTo>
                    <a:lnTo>
                      <a:pt x="5001" y="715"/>
                    </a:lnTo>
                    <a:lnTo>
                      <a:pt x="5014" y="711"/>
                    </a:lnTo>
                    <a:lnTo>
                      <a:pt x="5027" y="707"/>
                    </a:lnTo>
                    <a:lnTo>
                      <a:pt x="5040" y="705"/>
                    </a:lnTo>
                    <a:lnTo>
                      <a:pt x="5054" y="703"/>
                    </a:lnTo>
                    <a:lnTo>
                      <a:pt x="5081" y="703"/>
                    </a:lnTo>
                    <a:lnTo>
                      <a:pt x="5105" y="703"/>
                    </a:lnTo>
                    <a:lnTo>
                      <a:pt x="5129" y="707"/>
                    </a:lnTo>
                    <a:lnTo>
                      <a:pt x="5151" y="713"/>
                    </a:lnTo>
                    <a:lnTo>
                      <a:pt x="5173" y="721"/>
                    </a:lnTo>
                    <a:lnTo>
                      <a:pt x="5193" y="731"/>
                    </a:lnTo>
                    <a:lnTo>
                      <a:pt x="5203" y="737"/>
                    </a:lnTo>
                    <a:lnTo>
                      <a:pt x="5212" y="743"/>
                    </a:lnTo>
                    <a:lnTo>
                      <a:pt x="5230" y="757"/>
                    </a:lnTo>
                    <a:lnTo>
                      <a:pt x="5239" y="765"/>
                    </a:lnTo>
                    <a:lnTo>
                      <a:pt x="5247" y="775"/>
                    </a:lnTo>
                    <a:lnTo>
                      <a:pt x="5264" y="793"/>
                    </a:lnTo>
                    <a:lnTo>
                      <a:pt x="5278" y="813"/>
                    </a:lnTo>
                    <a:lnTo>
                      <a:pt x="5291" y="837"/>
                    </a:lnTo>
                    <a:lnTo>
                      <a:pt x="5297" y="849"/>
                    </a:lnTo>
                    <a:lnTo>
                      <a:pt x="5303" y="861"/>
                    </a:lnTo>
                    <a:lnTo>
                      <a:pt x="5309" y="873"/>
                    </a:lnTo>
                    <a:lnTo>
                      <a:pt x="5314" y="887"/>
                    </a:lnTo>
                    <a:lnTo>
                      <a:pt x="5319" y="901"/>
                    </a:lnTo>
                    <a:lnTo>
                      <a:pt x="5323" y="915"/>
                    </a:lnTo>
                    <a:lnTo>
                      <a:pt x="5331" y="947"/>
                    </a:lnTo>
                    <a:lnTo>
                      <a:pt x="5334" y="961"/>
                    </a:lnTo>
                    <a:lnTo>
                      <a:pt x="5337" y="979"/>
                    </a:lnTo>
                    <a:lnTo>
                      <a:pt x="5341" y="1003"/>
                    </a:lnTo>
                    <a:lnTo>
                      <a:pt x="5344" y="1027"/>
                    </a:lnTo>
                    <a:lnTo>
                      <a:pt x="5347" y="1053"/>
                    </a:lnTo>
                    <a:lnTo>
                      <a:pt x="5349" y="1081"/>
                    </a:lnTo>
                    <a:lnTo>
                      <a:pt x="5351" y="1115"/>
                    </a:lnTo>
                    <a:lnTo>
                      <a:pt x="5351" y="1135"/>
                    </a:lnTo>
                    <a:lnTo>
                      <a:pt x="5351" y="1157"/>
                    </a:lnTo>
                    <a:lnTo>
                      <a:pt x="5352" y="1205"/>
                    </a:lnTo>
                    <a:lnTo>
                      <a:pt x="5351" y="1263"/>
                    </a:lnTo>
                    <a:lnTo>
                      <a:pt x="5347" y="1796"/>
                    </a:lnTo>
                    <a:lnTo>
                      <a:pt x="5347" y="1856"/>
                    </a:lnTo>
                    <a:lnTo>
                      <a:pt x="5347" y="1884"/>
                    </a:lnTo>
                    <a:lnTo>
                      <a:pt x="5348" y="1910"/>
                    </a:lnTo>
                    <a:lnTo>
                      <a:pt x="5349" y="1934"/>
                    </a:lnTo>
                    <a:lnTo>
                      <a:pt x="5351" y="1956"/>
                    </a:lnTo>
                    <a:lnTo>
                      <a:pt x="5354" y="1978"/>
                    </a:lnTo>
                    <a:lnTo>
                      <a:pt x="5357" y="1998"/>
                    </a:lnTo>
                    <a:lnTo>
                      <a:pt x="5361" y="2018"/>
                    </a:lnTo>
                    <a:lnTo>
                      <a:pt x="5364" y="2028"/>
                    </a:lnTo>
                    <a:lnTo>
                      <a:pt x="5367" y="2036"/>
                    </a:lnTo>
                    <a:lnTo>
                      <a:pt x="5370" y="2046"/>
                    </a:lnTo>
                    <a:lnTo>
                      <a:pt x="5373" y="2056"/>
                    </a:lnTo>
                    <a:lnTo>
                      <a:pt x="5376" y="2064"/>
                    </a:lnTo>
                    <a:lnTo>
                      <a:pt x="5380" y="2074"/>
                    </a:lnTo>
                    <a:lnTo>
                      <a:pt x="5388" y="2092"/>
                    </a:lnTo>
                    <a:lnTo>
                      <a:pt x="5398" y="2110"/>
                    </a:lnTo>
                    <a:lnTo>
                      <a:pt x="5409" y="2130"/>
                    </a:lnTo>
                    <a:lnTo>
                      <a:pt x="5421" y="2148"/>
                    </a:lnTo>
                    <a:lnTo>
                      <a:pt x="5311" y="2404"/>
                    </a:lnTo>
                    <a:close/>
                    <a:moveTo>
                      <a:pt x="2908" y="0"/>
                    </a:moveTo>
                    <a:lnTo>
                      <a:pt x="3010" y="0"/>
                    </a:lnTo>
                    <a:lnTo>
                      <a:pt x="3010" y="1491"/>
                    </a:lnTo>
                    <a:lnTo>
                      <a:pt x="3010" y="2981"/>
                    </a:lnTo>
                    <a:lnTo>
                      <a:pt x="2908" y="2981"/>
                    </a:lnTo>
                    <a:lnTo>
                      <a:pt x="2908" y="1491"/>
                    </a:lnTo>
                    <a:lnTo>
                      <a:pt x="2908" y="0"/>
                    </a:lnTo>
                    <a:close/>
                    <a:moveTo>
                      <a:pt x="551" y="2340"/>
                    </a:moveTo>
                    <a:lnTo>
                      <a:pt x="223" y="1215"/>
                    </a:lnTo>
                    <a:lnTo>
                      <a:pt x="223" y="2340"/>
                    </a:lnTo>
                    <a:lnTo>
                      <a:pt x="0" y="2340"/>
                    </a:lnTo>
                    <a:lnTo>
                      <a:pt x="0" y="1263"/>
                    </a:lnTo>
                    <a:lnTo>
                      <a:pt x="0" y="188"/>
                    </a:lnTo>
                    <a:lnTo>
                      <a:pt x="223" y="188"/>
                    </a:lnTo>
                    <a:lnTo>
                      <a:pt x="223" y="1169"/>
                    </a:lnTo>
                    <a:lnTo>
                      <a:pt x="531" y="188"/>
                    </a:lnTo>
                    <a:lnTo>
                      <a:pt x="797" y="188"/>
                    </a:lnTo>
                    <a:lnTo>
                      <a:pt x="452" y="1185"/>
                    </a:lnTo>
                    <a:lnTo>
                      <a:pt x="836" y="2340"/>
                    </a:lnTo>
                    <a:lnTo>
                      <a:pt x="551" y="2340"/>
                    </a:lnTo>
                    <a:close/>
                    <a:moveTo>
                      <a:pt x="1062" y="1676"/>
                    </a:moveTo>
                    <a:lnTo>
                      <a:pt x="1062" y="1690"/>
                    </a:lnTo>
                    <a:lnTo>
                      <a:pt x="1062" y="1712"/>
                    </a:lnTo>
                    <a:lnTo>
                      <a:pt x="1062" y="1734"/>
                    </a:lnTo>
                    <a:lnTo>
                      <a:pt x="1064" y="1776"/>
                    </a:lnTo>
                    <a:lnTo>
                      <a:pt x="1066" y="1796"/>
                    </a:lnTo>
                    <a:lnTo>
                      <a:pt x="1068" y="1816"/>
                    </a:lnTo>
                    <a:lnTo>
                      <a:pt x="1073" y="1852"/>
                    </a:lnTo>
                    <a:lnTo>
                      <a:pt x="1076" y="1870"/>
                    </a:lnTo>
                    <a:lnTo>
                      <a:pt x="1079" y="1886"/>
                    </a:lnTo>
                    <a:lnTo>
                      <a:pt x="1082" y="1902"/>
                    </a:lnTo>
                    <a:lnTo>
                      <a:pt x="1086" y="1918"/>
                    </a:lnTo>
                    <a:lnTo>
                      <a:pt x="1095" y="1948"/>
                    </a:lnTo>
                    <a:lnTo>
                      <a:pt x="1100" y="1960"/>
                    </a:lnTo>
                    <a:lnTo>
                      <a:pt x="1105" y="1974"/>
                    </a:lnTo>
                    <a:lnTo>
                      <a:pt x="1111" y="1984"/>
                    </a:lnTo>
                    <a:lnTo>
                      <a:pt x="1117" y="1996"/>
                    </a:lnTo>
                    <a:lnTo>
                      <a:pt x="1123" y="2006"/>
                    </a:lnTo>
                    <a:lnTo>
                      <a:pt x="1129" y="2016"/>
                    </a:lnTo>
                    <a:lnTo>
                      <a:pt x="1136" y="2026"/>
                    </a:lnTo>
                    <a:lnTo>
                      <a:pt x="1143" y="2034"/>
                    </a:lnTo>
                    <a:lnTo>
                      <a:pt x="1150" y="2042"/>
                    </a:lnTo>
                    <a:lnTo>
                      <a:pt x="1158" y="2048"/>
                    </a:lnTo>
                    <a:lnTo>
                      <a:pt x="1166" y="2054"/>
                    </a:lnTo>
                    <a:lnTo>
                      <a:pt x="1174" y="2058"/>
                    </a:lnTo>
                    <a:lnTo>
                      <a:pt x="1182" y="2064"/>
                    </a:lnTo>
                    <a:lnTo>
                      <a:pt x="1192" y="2066"/>
                    </a:lnTo>
                    <a:lnTo>
                      <a:pt x="1201" y="2070"/>
                    </a:lnTo>
                    <a:lnTo>
                      <a:pt x="1210" y="2072"/>
                    </a:lnTo>
                    <a:lnTo>
                      <a:pt x="1220" y="2072"/>
                    </a:lnTo>
                    <a:lnTo>
                      <a:pt x="1230" y="2074"/>
                    </a:lnTo>
                    <a:lnTo>
                      <a:pt x="1243" y="2072"/>
                    </a:lnTo>
                    <a:lnTo>
                      <a:pt x="1257" y="2070"/>
                    </a:lnTo>
                    <a:lnTo>
                      <a:pt x="1270" y="2068"/>
                    </a:lnTo>
                    <a:lnTo>
                      <a:pt x="1283" y="2064"/>
                    </a:lnTo>
                    <a:lnTo>
                      <a:pt x="1296" y="2058"/>
                    </a:lnTo>
                    <a:lnTo>
                      <a:pt x="1308" y="2052"/>
                    </a:lnTo>
                    <a:lnTo>
                      <a:pt x="1321" y="2044"/>
                    </a:lnTo>
                    <a:lnTo>
                      <a:pt x="1334" y="2034"/>
                    </a:lnTo>
                    <a:lnTo>
                      <a:pt x="1346" y="2024"/>
                    </a:lnTo>
                    <a:lnTo>
                      <a:pt x="1359" y="2012"/>
                    </a:lnTo>
                    <a:lnTo>
                      <a:pt x="1371" y="1998"/>
                    </a:lnTo>
                    <a:lnTo>
                      <a:pt x="1383" y="1984"/>
                    </a:lnTo>
                    <a:lnTo>
                      <a:pt x="1395" y="1970"/>
                    </a:lnTo>
                    <a:lnTo>
                      <a:pt x="1407" y="1952"/>
                    </a:lnTo>
                    <a:lnTo>
                      <a:pt x="1420" y="1934"/>
                    </a:lnTo>
                    <a:lnTo>
                      <a:pt x="1431" y="1916"/>
                    </a:lnTo>
                    <a:lnTo>
                      <a:pt x="1512" y="2164"/>
                    </a:lnTo>
                    <a:lnTo>
                      <a:pt x="1495" y="2190"/>
                    </a:lnTo>
                    <a:lnTo>
                      <a:pt x="1478" y="2216"/>
                    </a:lnTo>
                    <a:lnTo>
                      <a:pt x="1460" y="2238"/>
                    </a:lnTo>
                    <a:lnTo>
                      <a:pt x="1442" y="2260"/>
                    </a:lnTo>
                    <a:lnTo>
                      <a:pt x="1425" y="2280"/>
                    </a:lnTo>
                    <a:lnTo>
                      <a:pt x="1407" y="2298"/>
                    </a:lnTo>
                    <a:lnTo>
                      <a:pt x="1388" y="2314"/>
                    </a:lnTo>
                    <a:lnTo>
                      <a:pt x="1370" y="2330"/>
                    </a:lnTo>
                    <a:lnTo>
                      <a:pt x="1351" y="2342"/>
                    </a:lnTo>
                    <a:lnTo>
                      <a:pt x="1333" y="2352"/>
                    </a:lnTo>
                    <a:lnTo>
                      <a:pt x="1313" y="2362"/>
                    </a:lnTo>
                    <a:lnTo>
                      <a:pt x="1294" y="2370"/>
                    </a:lnTo>
                    <a:lnTo>
                      <a:pt x="1274" y="2376"/>
                    </a:lnTo>
                    <a:lnTo>
                      <a:pt x="1254" y="2380"/>
                    </a:lnTo>
                    <a:lnTo>
                      <a:pt x="1234" y="2382"/>
                    </a:lnTo>
                    <a:lnTo>
                      <a:pt x="1213" y="2384"/>
                    </a:lnTo>
                    <a:lnTo>
                      <a:pt x="1192" y="2382"/>
                    </a:lnTo>
                    <a:lnTo>
                      <a:pt x="1170" y="2380"/>
                    </a:lnTo>
                    <a:lnTo>
                      <a:pt x="1150" y="2374"/>
                    </a:lnTo>
                    <a:lnTo>
                      <a:pt x="1130" y="2368"/>
                    </a:lnTo>
                    <a:lnTo>
                      <a:pt x="1111" y="2360"/>
                    </a:lnTo>
                    <a:lnTo>
                      <a:pt x="1093" y="2350"/>
                    </a:lnTo>
                    <a:lnTo>
                      <a:pt x="1075" y="2338"/>
                    </a:lnTo>
                    <a:lnTo>
                      <a:pt x="1066" y="2332"/>
                    </a:lnTo>
                    <a:lnTo>
                      <a:pt x="1057" y="2326"/>
                    </a:lnTo>
                    <a:lnTo>
                      <a:pt x="1040" y="2310"/>
                    </a:lnTo>
                    <a:lnTo>
                      <a:pt x="1024" y="2294"/>
                    </a:lnTo>
                    <a:lnTo>
                      <a:pt x="1008" y="2274"/>
                    </a:lnTo>
                    <a:lnTo>
                      <a:pt x="993" y="2256"/>
                    </a:lnTo>
                    <a:lnTo>
                      <a:pt x="979" y="2234"/>
                    </a:lnTo>
                    <a:lnTo>
                      <a:pt x="965" y="2210"/>
                    </a:lnTo>
                    <a:lnTo>
                      <a:pt x="952" y="2186"/>
                    </a:lnTo>
                    <a:lnTo>
                      <a:pt x="939" y="2160"/>
                    </a:lnTo>
                    <a:lnTo>
                      <a:pt x="927" y="2132"/>
                    </a:lnTo>
                    <a:lnTo>
                      <a:pt x="916" y="2104"/>
                    </a:lnTo>
                    <a:lnTo>
                      <a:pt x="911" y="2088"/>
                    </a:lnTo>
                    <a:lnTo>
                      <a:pt x="905" y="2072"/>
                    </a:lnTo>
                    <a:lnTo>
                      <a:pt x="900" y="2058"/>
                    </a:lnTo>
                    <a:lnTo>
                      <a:pt x="896" y="2042"/>
                    </a:lnTo>
                    <a:lnTo>
                      <a:pt x="886" y="2008"/>
                    </a:lnTo>
                    <a:lnTo>
                      <a:pt x="878" y="1974"/>
                    </a:lnTo>
                    <a:lnTo>
                      <a:pt x="870" y="1938"/>
                    </a:lnTo>
                    <a:lnTo>
                      <a:pt x="863" y="1900"/>
                    </a:lnTo>
                    <a:lnTo>
                      <a:pt x="857" y="1862"/>
                    </a:lnTo>
                    <a:lnTo>
                      <a:pt x="855" y="1842"/>
                    </a:lnTo>
                    <a:lnTo>
                      <a:pt x="852" y="1824"/>
                    </a:lnTo>
                    <a:lnTo>
                      <a:pt x="846" y="1782"/>
                    </a:lnTo>
                    <a:lnTo>
                      <a:pt x="844" y="1762"/>
                    </a:lnTo>
                    <a:lnTo>
                      <a:pt x="843" y="1740"/>
                    </a:lnTo>
                    <a:lnTo>
                      <a:pt x="840" y="1698"/>
                    </a:lnTo>
                    <a:lnTo>
                      <a:pt x="838" y="1654"/>
                    </a:lnTo>
                    <a:lnTo>
                      <a:pt x="836" y="1608"/>
                    </a:lnTo>
                    <a:lnTo>
                      <a:pt x="836" y="1562"/>
                    </a:lnTo>
                    <a:lnTo>
                      <a:pt x="836" y="1511"/>
                    </a:lnTo>
                    <a:lnTo>
                      <a:pt x="837" y="1461"/>
                    </a:lnTo>
                    <a:lnTo>
                      <a:pt x="839" y="1413"/>
                    </a:lnTo>
                    <a:lnTo>
                      <a:pt x="842" y="1367"/>
                    </a:lnTo>
                    <a:lnTo>
                      <a:pt x="845" y="1321"/>
                    </a:lnTo>
                    <a:lnTo>
                      <a:pt x="850" y="1279"/>
                    </a:lnTo>
                    <a:lnTo>
                      <a:pt x="855" y="1239"/>
                    </a:lnTo>
                    <a:lnTo>
                      <a:pt x="860" y="1199"/>
                    </a:lnTo>
                    <a:lnTo>
                      <a:pt x="867" y="1161"/>
                    </a:lnTo>
                    <a:lnTo>
                      <a:pt x="874" y="1125"/>
                    </a:lnTo>
                    <a:lnTo>
                      <a:pt x="882" y="1091"/>
                    </a:lnTo>
                    <a:lnTo>
                      <a:pt x="887" y="1075"/>
                    </a:lnTo>
                    <a:lnTo>
                      <a:pt x="891" y="1057"/>
                    </a:lnTo>
                    <a:lnTo>
                      <a:pt x="901" y="1025"/>
                    </a:lnTo>
                    <a:lnTo>
                      <a:pt x="912" y="993"/>
                    </a:lnTo>
                    <a:lnTo>
                      <a:pt x="923" y="963"/>
                    </a:lnTo>
                    <a:lnTo>
                      <a:pt x="936" y="933"/>
                    </a:lnTo>
                    <a:lnTo>
                      <a:pt x="948" y="907"/>
                    </a:lnTo>
                    <a:lnTo>
                      <a:pt x="961" y="883"/>
                    </a:lnTo>
                    <a:lnTo>
                      <a:pt x="974" y="859"/>
                    </a:lnTo>
                    <a:lnTo>
                      <a:pt x="988" y="839"/>
                    </a:lnTo>
                    <a:lnTo>
                      <a:pt x="1002" y="819"/>
                    </a:lnTo>
                    <a:lnTo>
                      <a:pt x="1016" y="803"/>
                    </a:lnTo>
                    <a:lnTo>
                      <a:pt x="1031" y="787"/>
                    </a:lnTo>
                    <a:lnTo>
                      <a:pt x="1046" y="773"/>
                    </a:lnTo>
                    <a:lnTo>
                      <a:pt x="1061" y="759"/>
                    </a:lnTo>
                    <a:lnTo>
                      <a:pt x="1069" y="755"/>
                    </a:lnTo>
                    <a:lnTo>
                      <a:pt x="1078" y="749"/>
                    </a:lnTo>
                    <a:lnTo>
                      <a:pt x="1086" y="745"/>
                    </a:lnTo>
                    <a:lnTo>
                      <a:pt x="1094" y="741"/>
                    </a:lnTo>
                    <a:lnTo>
                      <a:pt x="1111" y="733"/>
                    </a:lnTo>
                    <a:lnTo>
                      <a:pt x="1129" y="727"/>
                    </a:lnTo>
                    <a:lnTo>
                      <a:pt x="1147" y="723"/>
                    </a:lnTo>
                    <a:lnTo>
                      <a:pt x="1166" y="721"/>
                    </a:lnTo>
                    <a:lnTo>
                      <a:pt x="1186" y="719"/>
                    </a:lnTo>
                    <a:lnTo>
                      <a:pt x="1204" y="721"/>
                    </a:lnTo>
                    <a:lnTo>
                      <a:pt x="1221" y="723"/>
                    </a:lnTo>
                    <a:lnTo>
                      <a:pt x="1237" y="727"/>
                    </a:lnTo>
                    <a:lnTo>
                      <a:pt x="1254" y="731"/>
                    </a:lnTo>
                    <a:lnTo>
                      <a:pt x="1270" y="737"/>
                    </a:lnTo>
                    <a:lnTo>
                      <a:pt x="1286" y="745"/>
                    </a:lnTo>
                    <a:lnTo>
                      <a:pt x="1294" y="749"/>
                    </a:lnTo>
                    <a:lnTo>
                      <a:pt x="1301" y="755"/>
                    </a:lnTo>
                    <a:lnTo>
                      <a:pt x="1316" y="765"/>
                    </a:lnTo>
                    <a:lnTo>
                      <a:pt x="1331" y="775"/>
                    </a:lnTo>
                    <a:lnTo>
                      <a:pt x="1345" y="789"/>
                    </a:lnTo>
                    <a:lnTo>
                      <a:pt x="1359" y="801"/>
                    </a:lnTo>
                    <a:lnTo>
                      <a:pt x="1371" y="817"/>
                    </a:lnTo>
                    <a:lnTo>
                      <a:pt x="1384" y="833"/>
                    </a:lnTo>
                    <a:lnTo>
                      <a:pt x="1395" y="849"/>
                    </a:lnTo>
                    <a:lnTo>
                      <a:pt x="1406" y="869"/>
                    </a:lnTo>
                    <a:lnTo>
                      <a:pt x="1416" y="887"/>
                    </a:lnTo>
                    <a:lnTo>
                      <a:pt x="1429" y="917"/>
                    </a:lnTo>
                    <a:lnTo>
                      <a:pt x="1441" y="947"/>
                    </a:lnTo>
                    <a:lnTo>
                      <a:pt x="1447" y="963"/>
                    </a:lnTo>
                    <a:lnTo>
                      <a:pt x="1453" y="979"/>
                    </a:lnTo>
                    <a:lnTo>
                      <a:pt x="1463" y="1011"/>
                    </a:lnTo>
                    <a:lnTo>
                      <a:pt x="1473" y="1047"/>
                    </a:lnTo>
                    <a:lnTo>
                      <a:pt x="1481" y="1085"/>
                    </a:lnTo>
                    <a:lnTo>
                      <a:pt x="1489" y="1125"/>
                    </a:lnTo>
                    <a:lnTo>
                      <a:pt x="1496" y="1165"/>
                    </a:lnTo>
                    <a:lnTo>
                      <a:pt x="1499" y="1187"/>
                    </a:lnTo>
                    <a:lnTo>
                      <a:pt x="1502" y="1209"/>
                    </a:lnTo>
                    <a:lnTo>
                      <a:pt x="1507" y="1255"/>
                    </a:lnTo>
                    <a:lnTo>
                      <a:pt x="1512" y="1303"/>
                    </a:lnTo>
                    <a:lnTo>
                      <a:pt x="1515" y="1355"/>
                    </a:lnTo>
                    <a:lnTo>
                      <a:pt x="1518" y="1407"/>
                    </a:lnTo>
                    <a:lnTo>
                      <a:pt x="1520" y="1463"/>
                    </a:lnTo>
                    <a:lnTo>
                      <a:pt x="1521" y="1521"/>
                    </a:lnTo>
                    <a:lnTo>
                      <a:pt x="1521" y="1580"/>
                    </a:lnTo>
                    <a:lnTo>
                      <a:pt x="1521" y="1676"/>
                    </a:lnTo>
                    <a:lnTo>
                      <a:pt x="1062" y="1676"/>
                    </a:lnTo>
                    <a:close/>
                    <a:moveTo>
                      <a:pt x="1306" y="1355"/>
                    </a:moveTo>
                    <a:lnTo>
                      <a:pt x="1306" y="1313"/>
                    </a:lnTo>
                    <a:lnTo>
                      <a:pt x="1305" y="1277"/>
                    </a:lnTo>
                    <a:lnTo>
                      <a:pt x="1303" y="1243"/>
                    </a:lnTo>
                    <a:lnTo>
                      <a:pt x="1300" y="1213"/>
                    </a:lnTo>
                    <a:lnTo>
                      <a:pt x="1297" y="1187"/>
                    </a:lnTo>
                    <a:lnTo>
                      <a:pt x="1293" y="1163"/>
                    </a:lnTo>
                    <a:lnTo>
                      <a:pt x="1290" y="1151"/>
                    </a:lnTo>
                    <a:lnTo>
                      <a:pt x="1288" y="1139"/>
                    </a:lnTo>
                    <a:lnTo>
                      <a:pt x="1284" y="1127"/>
                    </a:lnTo>
                    <a:lnTo>
                      <a:pt x="1281" y="1117"/>
                    </a:lnTo>
                    <a:lnTo>
                      <a:pt x="1273" y="1095"/>
                    </a:lnTo>
                    <a:lnTo>
                      <a:pt x="1269" y="1085"/>
                    </a:lnTo>
                    <a:lnTo>
                      <a:pt x="1264" y="1077"/>
                    </a:lnTo>
                    <a:lnTo>
                      <a:pt x="1259" y="1067"/>
                    </a:lnTo>
                    <a:lnTo>
                      <a:pt x="1254" y="1061"/>
                    </a:lnTo>
                    <a:lnTo>
                      <a:pt x="1249" y="1053"/>
                    </a:lnTo>
                    <a:lnTo>
                      <a:pt x="1244" y="1047"/>
                    </a:lnTo>
                    <a:lnTo>
                      <a:pt x="1238" y="1041"/>
                    </a:lnTo>
                    <a:lnTo>
                      <a:pt x="1232" y="1037"/>
                    </a:lnTo>
                    <a:lnTo>
                      <a:pt x="1225" y="1033"/>
                    </a:lnTo>
                    <a:lnTo>
                      <a:pt x="1219" y="1029"/>
                    </a:lnTo>
                    <a:lnTo>
                      <a:pt x="1212" y="1027"/>
                    </a:lnTo>
                    <a:lnTo>
                      <a:pt x="1205" y="1025"/>
                    </a:lnTo>
                    <a:lnTo>
                      <a:pt x="1197" y="1025"/>
                    </a:lnTo>
                    <a:lnTo>
                      <a:pt x="1190" y="1023"/>
                    </a:lnTo>
                    <a:lnTo>
                      <a:pt x="1174" y="1025"/>
                    </a:lnTo>
                    <a:lnTo>
                      <a:pt x="1167" y="1027"/>
                    </a:lnTo>
                    <a:lnTo>
                      <a:pt x="1161" y="1029"/>
                    </a:lnTo>
                    <a:lnTo>
                      <a:pt x="1148" y="1037"/>
                    </a:lnTo>
                    <a:lnTo>
                      <a:pt x="1142" y="1041"/>
                    </a:lnTo>
                    <a:lnTo>
                      <a:pt x="1136" y="1047"/>
                    </a:lnTo>
                    <a:lnTo>
                      <a:pt x="1125" y="1059"/>
                    </a:lnTo>
                    <a:lnTo>
                      <a:pt x="1120" y="1067"/>
                    </a:lnTo>
                    <a:lnTo>
                      <a:pt x="1115" y="1075"/>
                    </a:lnTo>
                    <a:lnTo>
                      <a:pt x="1110" y="1083"/>
                    </a:lnTo>
                    <a:lnTo>
                      <a:pt x="1105" y="1093"/>
                    </a:lnTo>
                    <a:lnTo>
                      <a:pt x="1097" y="1113"/>
                    </a:lnTo>
                    <a:lnTo>
                      <a:pt x="1090" y="1137"/>
                    </a:lnTo>
                    <a:lnTo>
                      <a:pt x="1083" y="1163"/>
                    </a:lnTo>
                    <a:lnTo>
                      <a:pt x="1078" y="1191"/>
                    </a:lnTo>
                    <a:lnTo>
                      <a:pt x="1075" y="1205"/>
                    </a:lnTo>
                    <a:lnTo>
                      <a:pt x="1073" y="1221"/>
                    </a:lnTo>
                    <a:lnTo>
                      <a:pt x="1069" y="1255"/>
                    </a:lnTo>
                    <a:lnTo>
                      <a:pt x="1068" y="1271"/>
                    </a:lnTo>
                    <a:lnTo>
                      <a:pt x="1067" y="1289"/>
                    </a:lnTo>
                    <a:lnTo>
                      <a:pt x="1066" y="1309"/>
                    </a:lnTo>
                    <a:lnTo>
                      <a:pt x="1065" y="1327"/>
                    </a:lnTo>
                    <a:lnTo>
                      <a:pt x="1065" y="1367"/>
                    </a:lnTo>
                    <a:lnTo>
                      <a:pt x="1065" y="1373"/>
                    </a:lnTo>
                    <a:lnTo>
                      <a:pt x="1306" y="1373"/>
                    </a:lnTo>
                    <a:lnTo>
                      <a:pt x="1306" y="1355"/>
                    </a:lnTo>
                    <a:close/>
                    <a:moveTo>
                      <a:pt x="1874" y="2378"/>
                    </a:moveTo>
                    <a:lnTo>
                      <a:pt x="1856" y="2376"/>
                    </a:lnTo>
                    <a:lnTo>
                      <a:pt x="1848" y="2374"/>
                    </a:lnTo>
                    <a:lnTo>
                      <a:pt x="1840" y="2374"/>
                    </a:lnTo>
                    <a:lnTo>
                      <a:pt x="1825" y="2368"/>
                    </a:lnTo>
                    <a:lnTo>
                      <a:pt x="1810" y="2362"/>
                    </a:lnTo>
                    <a:lnTo>
                      <a:pt x="1796" y="2354"/>
                    </a:lnTo>
                    <a:lnTo>
                      <a:pt x="1782" y="2344"/>
                    </a:lnTo>
                    <a:lnTo>
                      <a:pt x="1769" y="2332"/>
                    </a:lnTo>
                    <a:lnTo>
                      <a:pt x="1763" y="2326"/>
                    </a:lnTo>
                    <a:lnTo>
                      <a:pt x="1757" y="2318"/>
                    </a:lnTo>
                    <a:lnTo>
                      <a:pt x="1751" y="2312"/>
                    </a:lnTo>
                    <a:lnTo>
                      <a:pt x="1745" y="2304"/>
                    </a:lnTo>
                    <a:lnTo>
                      <a:pt x="1739" y="2296"/>
                    </a:lnTo>
                    <a:lnTo>
                      <a:pt x="1734" y="2288"/>
                    </a:lnTo>
                    <a:lnTo>
                      <a:pt x="1729" y="2278"/>
                    </a:lnTo>
                    <a:lnTo>
                      <a:pt x="1724" y="2270"/>
                    </a:lnTo>
                    <a:lnTo>
                      <a:pt x="1719" y="2260"/>
                    </a:lnTo>
                    <a:lnTo>
                      <a:pt x="1715" y="2250"/>
                    </a:lnTo>
                    <a:lnTo>
                      <a:pt x="1711" y="2240"/>
                    </a:lnTo>
                    <a:lnTo>
                      <a:pt x="1707" y="2230"/>
                    </a:lnTo>
                    <a:lnTo>
                      <a:pt x="1700" y="2208"/>
                    </a:lnTo>
                    <a:lnTo>
                      <a:pt x="1693" y="2184"/>
                    </a:lnTo>
                    <a:lnTo>
                      <a:pt x="1691" y="2172"/>
                    </a:lnTo>
                    <a:lnTo>
                      <a:pt x="1688" y="2160"/>
                    </a:lnTo>
                    <a:lnTo>
                      <a:pt x="1683" y="2130"/>
                    </a:lnTo>
                    <a:lnTo>
                      <a:pt x="1679" y="2102"/>
                    </a:lnTo>
                    <a:lnTo>
                      <a:pt x="1676" y="2072"/>
                    </a:lnTo>
                    <a:lnTo>
                      <a:pt x="1673" y="2036"/>
                    </a:lnTo>
                    <a:lnTo>
                      <a:pt x="1671" y="1994"/>
                    </a:lnTo>
                    <a:lnTo>
                      <a:pt x="1670" y="1944"/>
                    </a:lnTo>
                    <a:lnTo>
                      <a:pt x="1670" y="1880"/>
                    </a:lnTo>
                    <a:lnTo>
                      <a:pt x="1670" y="1804"/>
                    </a:lnTo>
                    <a:lnTo>
                      <a:pt x="1670" y="621"/>
                    </a:lnTo>
                    <a:lnTo>
                      <a:pt x="1669" y="480"/>
                    </a:lnTo>
                    <a:lnTo>
                      <a:pt x="1668" y="418"/>
                    </a:lnTo>
                    <a:lnTo>
                      <a:pt x="1667" y="358"/>
                    </a:lnTo>
                    <a:lnTo>
                      <a:pt x="1666" y="304"/>
                    </a:lnTo>
                    <a:lnTo>
                      <a:pt x="1664" y="250"/>
                    </a:lnTo>
                    <a:lnTo>
                      <a:pt x="1661" y="198"/>
                    </a:lnTo>
                    <a:lnTo>
                      <a:pt x="1659" y="144"/>
                    </a:lnTo>
                    <a:lnTo>
                      <a:pt x="1872" y="48"/>
                    </a:lnTo>
                    <a:lnTo>
                      <a:pt x="1875" y="82"/>
                    </a:lnTo>
                    <a:lnTo>
                      <a:pt x="1877" y="118"/>
                    </a:lnTo>
                    <a:lnTo>
                      <a:pt x="1879" y="158"/>
                    </a:lnTo>
                    <a:lnTo>
                      <a:pt x="1880" y="204"/>
                    </a:lnTo>
                    <a:lnTo>
                      <a:pt x="1882" y="256"/>
                    </a:lnTo>
                    <a:lnTo>
                      <a:pt x="1882" y="314"/>
                    </a:lnTo>
                    <a:lnTo>
                      <a:pt x="1883" y="382"/>
                    </a:lnTo>
                    <a:lnTo>
                      <a:pt x="1883" y="460"/>
                    </a:lnTo>
                    <a:lnTo>
                      <a:pt x="1883" y="1696"/>
                    </a:lnTo>
                    <a:lnTo>
                      <a:pt x="1883" y="1786"/>
                    </a:lnTo>
                    <a:lnTo>
                      <a:pt x="1883" y="1860"/>
                    </a:lnTo>
                    <a:lnTo>
                      <a:pt x="1884" y="1916"/>
                    </a:lnTo>
                    <a:lnTo>
                      <a:pt x="1885" y="1958"/>
                    </a:lnTo>
                    <a:lnTo>
                      <a:pt x="1887" y="1990"/>
                    </a:lnTo>
                    <a:lnTo>
                      <a:pt x="1889" y="2014"/>
                    </a:lnTo>
                    <a:lnTo>
                      <a:pt x="1893" y="2032"/>
                    </a:lnTo>
                    <a:lnTo>
                      <a:pt x="1895" y="2040"/>
                    </a:lnTo>
                    <a:lnTo>
                      <a:pt x="1897" y="2048"/>
                    </a:lnTo>
                    <a:lnTo>
                      <a:pt x="1900" y="2058"/>
                    </a:lnTo>
                    <a:lnTo>
                      <a:pt x="1904" y="2068"/>
                    </a:lnTo>
                    <a:lnTo>
                      <a:pt x="1909" y="2074"/>
                    </a:lnTo>
                    <a:lnTo>
                      <a:pt x="1914" y="2080"/>
                    </a:lnTo>
                    <a:lnTo>
                      <a:pt x="1920" y="2086"/>
                    </a:lnTo>
                    <a:lnTo>
                      <a:pt x="1926" y="2090"/>
                    </a:lnTo>
                    <a:lnTo>
                      <a:pt x="1932" y="2092"/>
                    </a:lnTo>
                    <a:lnTo>
                      <a:pt x="1939" y="2092"/>
                    </a:lnTo>
                    <a:lnTo>
                      <a:pt x="1944" y="2092"/>
                    </a:lnTo>
                    <a:lnTo>
                      <a:pt x="1949" y="2092"/>
                    </a:lnTo>
                    <a:lnTo>
                      <a:pt x="1955" y="2090"/>
                    </a:lnTo>
                    <a:lnTo>
                      <a:pt x="1962" y="2086"/>
                    </a:lnTo>
                    <a:lnTo>
                      <a:pt x="1998" y="2334"/>
                    </a:lnTo>
                    <a:lnTo>
                      <a:pt x="1984" y="2344"/>
                    </a:lnTo>
                    <a:lnTo>
                      <a:pt x="1969" y="2352"/>
                    </a:lnTo>
                    <a:lnTo>
                      <a:pt x="1955" y="2360"/>
                    </a:lnTo>
                    <a:lnTo>
                      <a:pt x="1947" y="2362"/>
                    </a:lnTo>
                    <a:lnTo>
                      <a:pt x="1939" y="2366"/>
                    </a:lnTo>
                    <a:lnTo>
                      <a:pt x="1923" y="2370"/>
                    </a:lnTo>
                    <a:lnTo>
                      <a:pt x="1907" y="2374"/>
                    </a:lnTo>
                    <a:lnTo>
                      <a:pt x="1890" y="2376"/>
                    </a:lnTo>
                    <a:lnTo>
                      <a:pt x="1874" y="2378"/>
                    </a:lnTo>
                    <a:close/>
                    <a:moveTo>
                      <a:pt x="2638" y="2420"/>
                    </a:moveTo>
                    <a:lnTo>
                      <a:pt x="2629" y="2412"/>
                    </a:lnTo>
                    <a:lnTo>
                      <a:pt x="2620" y="2404"/>
                    </a:lnTo>
                    <a:lnTo>
                      <a:pt x="2603" y="2384"/>
                    </a:lnTo>
                    <a:lnTo>
                      <a:pt x="2587" y="2364"/>
                    </a:lnTo>
                    <a:lnTo>
                      <a:pt x="2572" y="2340"/>
                    </a:lnTo>
                    <a:lnTo>
                      <a:pt x="2565" y="2326"/>
                    </a:lnTo>
                    <a:lnTo>
                      <a:pt x="2558" y="2314"/>
                    </a:lnTo>
                    <a:lnTo>
                      <a:pt x="2546" y="2286"/>
                    </a:lnTo>
                    <a:lnTo>
                      <a:pt x="2534" y="2258"/>
                    </a:lnTo>
                    <a:lnTo>
                      <a:pt x="2530" y="2244"/>
                    </a:lnTo>
                    <a:lnTo>
                      <a:pt x="2526" y="2228"/>
                    </a:lnTo>
                    <a:lnTo>
                      <a:pt x="2514" y="2252"/>
                    </a:lnTo>
                    <a:lnTo>
                      <a:pt x="2501" y="2274"/>
                    </a:lnTo>
                    <a:lnTo>
                      <a:pt x="2489" y="2294"/>
                    </a:lnTo>
                    <a:lnTo>
                      <a:pt x="2477" y="2312"/>
                    </a:lnTo>
                    <a:lnTo>
                      <a:pt x="2470" y="2322"/>
                    </a:lnTo>
                    <a:lnTo>
                      <a:pt x="2462" y="2332"/>
                    </a:lnTo>
                    <a:lnTo>
                      <a:pt x="2445" y="2350"/>
                    </a:lnTo>
                    <a:lnTo>
                      <a:pt x="2436" y="2356"/>
                    </a:lnTo>
                    <a:lnTo>
                      <a:pt x="2427" y="2364"/>
                    </a:lnTo>
                    <a:lnTo>
                      <a:pt x="2408" y="2376"/>
                    </a:lnTo>
                    <a:lnTo>
                      <a:pt x="2397" y="2382"/>
                    </a:lnTo>
                    <a:lnTo>
                      <a:pt x="2387" y="2386"/>
                    </a:lnTo>
                    <a:lnTo>
                      <a:pt x="2376" y="2390"/>
                    </a:lnTo>
                    <a:lnTo>
                      <a:pt x="2365" y="2394"/>
                    </a:lnTo>
                    <a:lnTo>
                      <a:pt x="2353" y="2396"/>
                    </a:lnTo>
                    <a:lnTo>
                      <a:pt x="2342" y="2398"/>
                    </a:lnTo>
                    <a:lnTo>
                      <a:pt x="2330" y="2398"/>
                    </a:lnTo>
                    <a:lnTo>
                      <a:pt x="2318" y="2398"/>
                    </a:lnTo>
                    <a:lnTo>
                      <a:pt x="2302" y="2398"/>
                    </a:lnTo>
                    <a:lnTo>
                      <a:pt x="2286" y="2396"/>
                    </a:lnTo>
                    <a:lnTo>
                      <a:pt x="2270" y="2394"/>
                    </a:lnTo>
                    <a:lnTo>
                      <a:pt x="2255" y="2390"/>
                    </a:lnTo>
                    <a:lnTo>
                      <a:pt x="2241" y="2386"/>
                    </a:lnTo>
                    <a:lnTo>
                      <a:pt x="2227" y="2380"/>
                    </a:lnTo>
                    <a:lnTo>
                      <a:pt x="2214" y="2374"/>
                    </a:lnTo>
                    <a:lnTo>
                      <a:pt x="2200" y="2366"/>
                    </a:lnTo>
                    <a:lnTo>
                      <a:pt x="2187" y="2358"/>
                    </a:lnTo>
                    <a:lnTo>
                      <a:pt x="2175" y="2348"/>
                    </a:lnTo>
                    <a:lnTo>
                      <a:pt x="2164" y="2336"/>
                    </a:lnTo>
                    <a:lnTo>
                      <a:pt x="2153" y="2326"/>
                    </a:lnTo>
                    <a:lnTo>
                      <a:pt x="2142" y="2312"/>
                    </a:lnTo>
                    <a:lnTo>
                      <a:pt x="2133" y="2300"/>
                    </a:lnTo>
                    <a:lnTo>
                      <a:pt x="2123" y="2284"/>
                    </a:lnTo>
                    <a:lnTo>
                      <a:pt x="2114" y="2270"/>
                    </a:lnTo>
                    <a:lnTo>
                      <a:pt x="2106" y="2254"/>
                    </a:lnTo>
                    <a:lnTo>
                      <a:pt x="2098" y="2236"/>
                    </a:lnTo>
                    <a:lnTo>
                      <a:pt x="2091" y="2218"/>
                    </a:lnTo>
                    <a:lnTo>
                      <a:pt x="2084" y="2198"/>
                    </a:lnTo>
                    <a:lnTo>
                      <a:pt x="2078" y="2178"/>
                    </a:lnTo>
                    <a:lnTo>
                      <a:pt x="2072" y="2158"/>
                    </a:lnTo>
                    <a:lnTo>
                      <a:pt x="2067" y="2136"/>
                    </a:lnTo>
                    <a:lnTo>
                      <a:pt x="2062" y="2114"/>
                    </a:lnTo>
                    <a:lnTo>
                      <a:pt x="2058" y="2090"/>
                    </a:lnTo>
                    <a:lnTo>
                      <a:pt x="2054" y="2066"/>
                    </a:lnTo>
                    <a:lnTo>
                      <a:pt x="2051" y="2040"/>
                    </a:lnTo>
                    <a:lnTo>
                      <a:pt x="2049" y="2014"/>
                    </a:lnTo>
                    <a:lnTo>
                      <a:pt x="2047" y="1988"/>
                    </a:lnTo>
                    <a:lnTo>
                      <a:pt x="2045" y="1960"/>
                    </a:lnTo>
                    <a:lnTo>
                      <a:pt x="2044" y="1932"/>
                    </a:lnTo>
                    <a:lnTo>
                      <a:pt x="2044" y="1902"/>
                    </a:lnTo>
                    <a:lnTo>
                      <a:pt x="2044" y="1868"/>
                    </a:lnTo>
                    <a:lnTo>
                      <a:pt x="2046" y="1836"/>
                    </a:lnTo>
                    <a:lnTo>
                      <a:pt x="2047" y="1804"/>
                    </a:lnTo>
                    <a:lnTo>
                      <a:pt x="2050" y="1772"/>
                    </a:lnTo>
                    <a:lnTo>
                      <a:pt x="2054" y="1744"/>
                    </a:lnTo>
                    <a:lnTo>
                      <a:pt x="2058" y="1714"/>
                    </a:lnTo>
                    <a:lnTo>
                      <a:pt x="2063" y="1688"/>
                    </a:lnTo>
                    <a:lnTo>
                      <a:pt x="2068" y="1660"/>
                    </a:lnTo>
                    <a:lnTo>
                      <a:pt x="2075" y="1636"/>
                    </a:lnTo>
                    <a:lnTo>
                      <a:pt x="2082" y="1612"/>
                    </a:lnTo>
                    <a:lnTo>
                      <a:pt x="2090" y="1588"/>
                    </a:lnTo>
                    <a:lnTo>
                      <a:pt x="2098" y="1566"/>
                    </a:lnTo>
                    <a:lnTo>
                      <a:pt x="2107" y="1547"/>
                    </a:lnTo>
                    <a:lnTo>
                      <a:pt x="2118" y="1527"/>
                    </a:lnTo>
                    <a:lnTo>
                      <a:pt x="2128" y="1509"/>
                    </a:lnTo>
                    <a:lnTo>
                      <a:pt x="2140" y="1491"/>
                    </a:lnTo>
                    <a:lnTo>
                      <a:pt x="2152" y="1475"/>
                    </a:lnTo>
                    <a:lnTo>
                      <a:pt x="2159" y="1467"/>
                    </a:lnTo>
                    <a:lnTo>
                      <a:pt x="2165" y="1461"/>
                    </a:lnTo>
                    <a:lnTo>
                      <a:pt x="2179" y="1447"/>
                    </a:lnTo>
                    <a:lnTo>
                      <a:pt x="2194" y="1433"/>
                    </a:lnTo>
                    <a:lnTo>
                      <a:pt x="2210" y="1421"/>
                    </a:lnTo>
                    <a:lnTo>
                      <a:pt x="2226" y="1411"/>
                    </a:lnTo>
                    <a:lnTo>
                      <a:pt x="2243" y="1401"/>
                    </a:lnTo>
                    <a:lnTo>
                      <a:pt x="2260" y="1391"/>
                    </a:lnTo>
                    <a:lnTo>
                      <a:pt x="2278" y="1383"/>
                    </a:lnTo>
                    <a:lnTo>
                      <a:pt x="2297" y="1377"/>
                    </a:lnTo>
                    <a:lnTo>
                      <a:pt x="2317" y="1371"/>
                    </a:lnTo>
                    <a:lnTo>
                      <a:pt x="2327" y="1369"/>
                    </a:lnTo>
                    <a:lnTo>
                      <a:pt x="2337" y="1367"/>
                    </a:lnTo>
                    <a:lnTo>
                      <a:pt x="2359" y="1363"/>
                    </a:lnTo>
                    <a:lnTo>
                      <a:pt x="2380" y="1361"/>
                    </a:lnTo>
                    <a:lnTo>
                      <a:pt x="2403" y="1359"/>
                    </a:lnTo>
                    <a:lnTo>
                      <a:pt x="2426" y="1359"/>
                    </a:lnTo>
                    <a:lnTo>
                      <a:pt x="2449" y="1359"/>
                    </a:lnTo>
                    <a:lnTo>
                      <a:pt x="2461" y="1359"/>
                    </a:lnTo>
                    <a:lnTo>
                      <a:pt x="2473" y="1361"/>
                    </a:lnTo>
                    <a:lnTo>
                      <a:pt x="2473" y="1297"/>
                    </a:lnTo>
                    <a:lnTo>
                      <a:pt x="2473" y="1265"/>
                    </a:lnTo>
                    <a:lnTo>
                      <a:pt x="2472" y="1249"/>
                    </a:lnTo>
                    <a:lnTo>
                      <a:pt x="2472" y="1235"/>
                    </a:lnTo>
                    <a:lnTo>
                      <a:pt x="2471" y="1209"/>
                    </a:lnTo>
                    <a:lnTo>
                      <a:pt x="2469" y="1185"/>
                    </a:lnTo>
                    <a:lnTo>
                      <a:pt x="2467" y="1163"/>
                    </a:lnTo>
                    <a:lnTo>
                      <a:pt x="2463" y="1145"/>
                    </a:lnTo>
                    <a:lnTo>
                      <a:pt x="2460" y="1127"/>
                    </a:lnTo>
                    <a:lnTo>
                      <a:pt x="2455" y="1113"/>
                    </a:lnTo>
                    <a:lnTo>
                      <a:pt x="2449" y="1099"/>
                    </a:lnTo>
                    <a:lnTo>
                      <a:pt x="2443" y="1089"/>
                    </a:lnTo>
                    <a:lnTo>
                      <a:pt x="2439" y="1085"/>
                    </a:lnTo>
                    <a:lnTo>
                      <a:pt x="2435" y="1079"/>
                    </a:lnTo>
                    <a:lnTo>
                      <a:pt x="2426" y="1073"/>
                    </a:lnTo>
                    <a:lnTo>
                      <a:pt x="2417" y="1067"/>
                    </a:lnTo>
                    <a:lnTo>
                      <a:pt x="2406" y="1063"/>
                    </a:lnTo>
                    <a:lnTo>
                      <a:pt x="2393" y="1061"/>
                    </a:lnTo>
                    <a:lnTo>
                      <a:pt x="2380" y="1061"/>
                    </a:lnTo>
                    <a:lnTo>
                      <a:pt x="2367" y="1061"/>
                    </a:lnTo>
                    <a:lnTo>
                      <a:pt x="2354" y="1063"/>
                    </a:lnTo>
                    <a:lnTo>
                      <a:pt x="2341" y="1067"/>
                    </a:lnTo>
                    <a:lnTo>
                      <a:pt x="2328" y="1073"/>
                    </a:lnTo>
                    <a:lnTo>
                      <a:pt x="2314" y="1079"/>
                    </a:lnTo>
                    <a:lnTo>
                      <a:pt x="2300" y="1087"/>
                    </a:lnTo>
                    <a:lnTo>
                      <a:pt x="2286" y="1097"/>
                    </a:lnTo>
                    <a:lnTo>
                      <a:pt x="2272" y="1107"/>
                    </a:lnTo>
                    <a:lnTo>
                      <a:pt x="2258" y="1119"/>
                    </a:lnTo>
                    <a:lnTo>
                      <a:pt x="2243" y="1133"/>
                    </a:lnTo>
                    <a:lnTo>
                      <a:pt x="2228" y="1149"/>
                    </a:lnTo>
                    <a:lnTo>
                      <a:pt x="2213" y="1165"/>
                    </a:lnTo>
                    <a:lnTo>
                      <a:pt x="2197" y="1181"/>
                    </a:lnTo>
                    <a:lnTo>
                      <a:pt x="2181" y="1201"/>
                    </a:lnTo>
                    <a:lnTo>
                      <a:pt x="2149" y="1241"/>
                    </a:lnTo>
                    <a:lnTo>
                      <a:pt x="2061" y="943"/>
                    </a:lnTo>
                    <a:lnTo>
                      <a:pt x="2076" y="925"/>
                    </a:lnTo>
                    <a:lnTo>
                      <a:pt x="2091" y="907"/>
                    </a:lnTo>
                    <a:lnTo>
                      <a:pt x="2106" y="891"/>
                    </a:lnTo>
                    <a:lnTo>
                      <a:pt x="2120" y="875"/>
                    </a:lnTo>
                    <a:lnTo>
                      <a:pt x="2136" y="861"/>
                    </a:lnTo>
                    <a:lnTo>
                      <a:pt x="2152" y="845"/>
                    </a:lnTo>
                    <a:lnTo>
                      <a:pt x="2190" y="813"/>
                    </a:lnTo>
                    <a:lnTo>
                      <a:pt x="2219" y="791"/>
                    </a:lnTo>
                    <a:lnTo>
                      <a:pt x="2247" y="771"/>
                    </a:lnTo>
                    <a:lnTo>
                      <a:pt x="2274" y="755"/>
                    </a:lnTo>
                    <a:lnTo>
                      <a:pt x="2288" y="749"/>
                    </a:lnTo>
                    <a:lnTo>
                      <a:pt x="2301" y="743"/>
                    </a:lnTo>
                    <a:lnTo>
                      <a:pt x="2314" y="737"/>
                    </a:lnTo>
                    <a:lnTo>
                      <a:pt x="2328" y="733"/>
                    </a:lnTo>
                    <a:lnTo>
                      <a:pt x="2341" y="729"/>
                    </a:lnTo>
                    <a:lnTo>
                      <a:pt x="2354" y="725"/>
                    </a:lnTo>
                    <a:lnTo>
                      <a:pt x="2367" y="723"/>
                    </a:lnTo>
                    <a:lnTo>
                      <a:pt x="2381" y="721"/>
                    </a:lnTo>
                    <a:lnTo>
                      <a:pt x="2408" y="719"/>
                    </a:lnTo>
                    <a:lnTo>
                      <a:pt x="2432" y="721"/>
                    </a:lnTo>
                    <a:lnTo>
                      <a:pt x="2456" y="725"/>
                    </a:lnTo>
                    <a:lnTo>
                      <a:pt x="2478" y="731"/>
                    </a:lnTo>
                    <a:lnTo>
                      <a:pt x="2500" y="739"/>
                    </a:lnTo>
                    <a:lnTo>
                      <a:pt x="2520" y="749"/>
                    </a:lnTo>
                    <a:lnTo>
                      <a:pt x="2530" y="755"/>
                    </a:lnTo>
                    <a:lnTo>
                      <a:pt x="2539" y="761"/>
                    </a:lnTo>
                    <a:lnTo>
                      <a:pt x="2558" y="775"/>
                    </a:lnTo>
                    <a:lnTo>
                      <a:pt x="2567" y="783"/>
                    </a:lnTo>
                    <a:lnTo>
                      <a:pt x="2575" y="791"/>
                    </a:lnTo>
                    <a:lnTo>
                      <a:pt x="2591" y="811"/>
                    </a:lnTo>
                    <a:lnTo>
                      <a:pt x="2605" y="831"/>
                    </a:lnTo>
                    <a:lnTo>
                      <a:pt x="2618" y="853"/>
                    </a:lnTo>
                    <a:lnTo>
                      <a:pt x="2624" y="865"/>
                    </a:lnTo>
                    <a:lnTo>
                      <a:pt x="2630" y="879"/>
                    </a:lnTo>
                    <a:lnTo>
                      <a:pt x="2636" y="891"/>
                    </a:lnTo>
                    <a:lnTo>
                      <a:pt x="2641" y="905"/>
                    </a:lnTo>
                    <a:lnTo>
                      <a:pt x="2646" y="919"/>
                    </a:lnTo>
                    <a:lnTo>
                      <a:pt x="2650" y="933"/>
                    </a:lnTo>
                    <a:lnTo>
                      <a:pt x="2658" y="963"/>
                    </a:lnTo>
                    <a:lnTo>
                      <a:pt x="2661" y="979"/>
                    </a:lnTo>
                    <a:lnTo>
                      <a:pt x="2664" y="995"/>
                    </a:lnTo>
                    <a:lnTo>
                      <a:pt x="2668" y="1019"/>
                    </a:lnTo>
                    <a:lnTo>
                      <a:pt x="2671" y="1043"/>
                    </a:lnTo>
                    <a:lnTo>
                      <a:pt x="2674" y="1069"/>
                    </a:lnTo>
                    <a:lnTo>
                      <a:pt x="2676" y="1099"/>
                    </a:lnTo>
                    <a:lnTo>
                      <a:pt x="2678" y="1133"/>
                    </a:lnTo>
                    <a:lnTo>
                      <a:pt x="2678" y="1153"/>
                    </a:lnTo>
                    <a:lnTo>
                      <a:pt x="2678" y="1173"/>
                    </a:lnTo>
                    <a:lnTo>
                      <a:pt x="2679" y="1223"/>
                    </a:lnTo>
                    <a:lnTo>
                      <a:pt x="2678" y="1281"/>
                    </a:lnTo>
                    <a:lnTo>
                      <a:pt x="2674" y="1814"/>
                    </a:lnTo>
                    <a:lnTo>
                      <a:pt x="2674" y="1874"/>
                    </a:lnTo>
                    <a:lnTo>
                      <a:pt x="2674" y="1902"/>
                    </a:lnTo>
                    <a:lnTo>
                      <a:pt x="2675" y="1926"/>
                    </a:lnTo>
                    <a:lnTo>
                      <a:pt x="2676" y="1950"/>
                    </a:lnTo>
                    <a:lnTo>
                      <a:pt x="2678" y="1974"/>
                    </a:lnTo>
                    <a:lnTo>
                      <a:pt x="2681" y="1994"/>
                    </a:lnTo>
                    <a:lnTo>
                      <a:pt x="2684" y="2016"/>
                    </a:lnTo>
                    <a:lnTo>
                      <a:pt x="2688" y="2034"/>
                    </a:lnTo>
                    <a:lnTo>
                      <a:pt x="2691" y="2044"/>
                    </a:lnTo>
                    <a:lnTo>
                      <a:pt x="2694" y="2054"/>
                    </a:lnTo>
                    <a:lnTo>
                      <a:pt x="2696" y="2064"/>
                    </a:lnTo>
                    <a:lnTo>
                      <a:pt x="2700" y="2072"/>
                    </a:lnTo>
                    <a:lnTo>
                      <a:pt x="2703" y="2082"/>
                    </a:lnTo>
                    <a:lnTo>
                      <a:pt x="2707" y="2092"/>
                    </a:lnTo>
                    <a:lnTo>
                      <a:pt x="2715" y="2110"/>
                    </a:lnTo>
                    <a:lnTo>
                      <a:pt x="2725" y="2128"/>
                    </a:lnTo>
                    <a:lnTo>
                      <a:pt x="2736" y="2146"/>
                    </a:lnTo>
                    <a:lnTo>
                      <a:pt x="2748" y="2166"/>
                    </a:lnTo>
                    <a:lnTo>
                      <a:pt x="2638" y="2420"/>
                    </a:lnTo>
                    <a:close/>
                    <a:moveTo>
                      <a:pt x="2460" y="1646"/>
                    </a:moveTo>
                    <a:lnTo>
                      <a:pt x="2434" y="1646"/>
                    </a:lnTo>
                    <a:lnTo>
                      <a:pt x="2411" y="1648"/>
                    </a:lnTo>
                    <a:lnTo>
                      <a:pt x="2389" y="1652"/>
                    </a:lnTo>
                    <a:lnTo>
                      <a:pt x="2369" y="1656"/>
                    </a:lnTo>
                    <a:lnTo>
                      <a:pt x="2360" y="1660"/>
                    </a:lnTo>
                    <a:lnTo>
                      <a:pt x="2352" y="1664"/>
                    </a:lnTo>
                    <a:lnTo>
                      <a:pt x="2336" y="1672"/>
                    </a:lnTo>
                    <a:lnTo>
                      <a:pt x="2329" y="1678"/>
                    </a:lnTo>
                    <a:lnTo>
                      <a:pt x="2322" y="1682"/>
                    </a:lnTo>
                    <a:lnTo>
                      <a:pt x="2315" y="1690"/>
                    </a:lnTo>
                    <a:lnTo>
                      <a:pt x="2310" y="1696"/>
                    </a:lnTo>
                    <a:lnTo>
                      <a:pt x="2304" y="1702"/>
                    </a:lnTo>
                    <a:lnTo>
                      <a:pt x="2299" y="1710"/>
                    </a:lnTo>
                    <a:lnTo>
                      <a:pt x="2294" y="1718"/>
                    </a:lnTo>
                    <a:lnTo>
                      <a:pt x="2290" y="1728"/>
                    </a:lnTo>
                    <a:lnTo>
                      <a:pt x="2286" y="1738"/>
                    </a:lnTo>
                    <a:lnTo>
                      <a:pt x="2283" y="1748"/>
                    </a:lnTo>
                    <a:lnTo>
                      <a:pt x="2279" y="1758"/>
                    </a:lnTo>
                    <a:lnTo>
                      <a:pt x="2277" y="1770"/>
                    </a:lnTo>
                    <a:lnTo>
                      <a:pt x="2274" y="1782"/>
                    </a:lnTo>
                    <a:lnTo>
                      <a:pt x="2272" y="1794"/>
                    </a:lnTo>
                    <a:lnTo>
                      <a:pt x="2271" y="1808"/>
                    </a:lnTo>
                    <a:lnTo>
                      <a:pt x="2269" y="1822"/>
                    </a:lnTo>
                    <a:lnTo>
                      <a:pt x="2268" y="1838"/>
                    </a:lnTo>
                    <a:lnTo>
                      <a:pt x="2267" y="1854"/>
                    </a:lnTo>
                    <a:lnTo>
                      <a:pt x="2267" y="1870"/>
                    </a:lnTo>
                    <a:lnTo>
                      <a:pt x="2267" y="1888"/>
                    </a:lnTo>
                    <a:lnTo>
                      <a:pt x="2267" y="1910"/>
                    </a:lnTo>
                    <a:lnTo>
                      <a:pt x="2268" y="1932"/>
                    </a:lnTo>
                    <a:lnTo>
                      <a:pt x="2269" y="1942"/>
                    </a:lnTo>
                    <a:lnTo>
                      <a:pt x="2271" y="1952"/>
                    </a:lnTo>
                    <a:lnTo>
                      <a:pt x="2274" y="1972"/>
                    </a:lnTo>
                    <a:lnTo>
                      <a:pt x="2275" y="1982"/>
                    </a:lnTo>
                    <a:lnTo>
                      <a:pt x="2277" y="1990"/>
                    </a:lnTo>
                    <a:lnTo>
                      <a:pt x="2279" y="2000"/>
                    </a:lnTo>
                    <a:lnTo>
                      <a:pt x="2282" y="2008"/>
                    </a:lnTo>
                    <a:lnTo>
                      <a:pt x="2287" y="2024"/>
                    </a:lnTo>
                    <a:lnTo>
                      <a:pt x="2293" y="2038"/>
                    </a:lnTo>
                    <a:lnTo>
                      <a:pt x="2299" y="2050"/>
                    </a:lnTo>
                    <a:lnTo>
                      <a:pt x="2306" y="2062"/>
                    </a:lnTo>
                    <a:lnTo>
                      <a:pt x="2314" y="2072"/>
                    </a:lnTo>
                    <a:lnTo>
                      <a:pt x="2322" y="2080"/>
                    </a:lnTo>
                    <a:lnTo>
                      <a:pt x="2330" y="2086"/>
                    </a:lnTo>
                    <a:lnTo>
                      <a:pt x="2339" y="2092"/>
                    </a:lnTo>
                    <a:lnTo>
                      <a:pt x="2348" y="2094"/>
                    </a:lnTo>
                    <a:lnTo>
                      <a:pt x="2358" y="2096"/>
                    </a:lnTo>
                    <a:lnTo>
                      <a:pt x="2365" y="2094"/>
                    </a:lnTo>
                    <a:lnTo>
                      <a:pt x="2373" y="2094"/>
                    </a:lnTo>
                    <a:lnTo>
                      <a:pt x="2380" y="2090"/>
                    </a:lnTo>
                    <a:lnTo>
                      <a:pt x="2387" y="2088"/>
                    </a:lnTo>
                    <a:lnTo>
                      <a:pt x="2401" y="2078"/>
                    </a:lnTo>
                    <a:lnTo>
                      <a:pt x="2408" y="2072"/>
                    </a:lnTo>
                    <a:lnTo>
                      <a:pt x="2415" y="2066"/>
                    </a:lnTo>
                    <a:lnTo>
                      <a:pt x="2422" y="2060"/>
                    </a:lnTo>
                    <a:lnTo>
                      <a:pt x="2429" y="2050"/>
                    </a:lnTo>
                    <a:lnTo>
                      <a:pt x="2436" y="2042"/>
                    </a:lnTo>
                    <a:lnTo>
                      <a:pt x="2442" y="2032"/>
                    </a:lnTo>
                    <a:lnTo>
                      <a:pt x="2448" y="2022"/>
                    </a:lnTo>
                    <a:lnTo>
                      <a:pt x="2455" y="2010"/>
                    </a:lnTo>
                    <a:lnTo>
                      <a:pt x="2467" y="1986"/>
                    </a:lnTo>
                    <a:lnTo>
                      <a:pt x="2470" y="1646"/>
                    </a:lnTo>
                    <a:lnTo>
                      <a:pt x="2460" y="1646"/>
                    </a:lnTo>
                    <a:close/>
                    <a:moveTo>
                      <a:pt x="3818" y="520"/>
                    </a:moveTo>
                    <a:lnTo>
                      <a:pt x="3475" y="520"/>
                    </a:lnTo>
                    <a:lnTo>
                      <a:pt x="3475" y="1013"/>
                    </a:lnTo>
                    <a:lnTo>
                      <a:pt x="3750" y="1013"/>
                    </a:lnTo>
                    <a:lnTo>
                      <a:pt x="3750" y="1365"/>
                    </a:lnTo>
                    <a:lnTo>
                      <a:pt x="3475" y="1365"/>
                    </a:lnTo>
                    <a:lnTo>
                      <a:pt x="3475" y="2322"/>
                    </a:lnTo>
                    <a:lnTo>
                      <a:pt x="3258" y="2322"/>
                    </a:lnTo>
                    <a:lnTo>
                      <a:pt x="3258" y="1245"/>
                    </a:lnTo>
                    <a:lnTo>
                      <a:pt x="3258" y="170"/>
                    </a:lnTo>
                    <a:lnTo>
                      <a:pt x="3843" y="170"/>
                    </a:lnTo>
                    <a:lnTo>
                      <a:pt x="3818" y="520"/>
                    </a:lnTo>
                    <a:close/>
                    <a:moveTo>
                      <a:pt x="4498" y="2176"/>
                    </a:moveTo>
                    <a:lnTo>
                      <a:pt x="4487" y="2198"/>
                    </a:lnTo>
                    <a:lnTo>
                      <a:pt x="4482" y="2208"/>
                    </a:lnTo>
                    <a:lnTo>
                      <a:pt x="4476" y="2218"/>
                    </a:lnTo>
                    <a:lnTo>
                      <a:pt x="4465" y="2236"/>
                    </a:lnTo>
                    <a:lnTo>
                      <a:pt x="4454" y="2254"/>
                    </a:lnTo>
                    <a:lnTo>
                      <a:pt x="4442" y="2270"/>
                    </a:lnTo>
                    <a:lnTo>
                      <a:pt x="4429" y="2284"/>
                    </a:lnTo>
                    <a:lnTo>
                      <a:pt x="4417" y="2298"/>
                    </a:lnTo>
                    <a:lnTo>
                      <a:pt x="4404" y="2310"/>
                    </a:lnTo>
                    <a:lnTo>
                      <a:pt x="4390" y="2320"/>
                    </a:lnTo>
                    <a:lnTo>
                      <a:pt x="4376" y="2330"/>
                    </a:lnTo>
                    <a:lnTo>
                      <a:pt x="4362" y="2338"/>
                    </a:lnTo>
                    <a:lnTo>
                      <a:pt x="4347" y="2344"/>
                    </a:lnTo>
                    <a:lnTo>
                      <a:pt x="4332" y="2350"/>
                    </a:lnTo>
                    <a:lnTo>
                      <a:pt x="4317" y="2354"/>
                    </a:lnTo>
                    <a:lnTo>
                      <a:pt x="4301" y="2356"/>
                    </a:lnTo>
                    <a:lnTo>
                      <a:pt x="4285" y="2356"/>
                    </a:lnTo>
                    <a:lnTo>
                      <a:pt x="4262" y="2356"/>
                    </a:lnTo>
                    <a:lnTo>
                      <a:pt x="4239" y="2350"/>
                    </a:lnTo>
                    <a:lnTo>
                      <a:pt x="4227" y="2348"/>
                    </a:lnTo>
                    <a:lnTo>
                      <a:pt x="4216" y="2344"/>
                    </a:lnTo>
                    <a:lnTo>
                      <a:pt x="4206" y="2340"/>
                    </a:lnTo>
                    <a:lnTo>
                      <a:pt x="4195" y="2334"/>
                    </a:lnTo>
                    <a:lnTo>
                      <a:pt x="4185" y="2328"/>
                    </a:lnTo>
                    <a:lnTo>
                      <a:pt x="4174" y="2322"/>
                    </a:lnTo>
                    <a:lnTo>
                      <a:pt x="4164" y="2316"/>
                    </a:lnTo>
                    <a:lnTo>
                      <a:pt x="4155" y="2308"/>
                    </a:lnTo>
                    <a:lnTo>
                      <a:pt x="4145" y="2300"/>
                    </a:lnTo>
                    <a:lnTo>
                      <a:pt x="4136" y="2292"/>
                    </a:lnTo>
                    <a:lnTo>
                      <a:pt x="4119" y="2272"/>
                    </a:lnTo>
                    <a:lnTo>
                      <a:pt x="4120" y="2302"/>
                    </a:lnTo>
                    <a:lnTo>
                      <a:pt x="4121" y="2334"/>
                    </a:lnTo>
                    <a:lnTo>
                      <a:pt x="4122" y="2368"/>
                    </a:lnTo>
                    <a:lnTo>
                      <a:pt x="4122" y="2404"/>
                    </a:lnTo>
                    <a:lnTo>
                      <a:pt x="4122" y="2897"/>
                    </a:lnTo>
                    <a:lnTo>
                      <a:pt x="3922" y="3003"/>
                    </a:lnTo>
                    <a:lnTo>
                      <a:pt x="3922" y="2086"/>
                    </a:lnTo>
                    <a:lnTo>
                      <a:pt x="3922" y="1171"/>
                    </a:lnTo>
                    <a:lnTo>
                      <a:pt x="3922" y="1099"/>
                    </a:lnTo>
                    <a:lnTo>
                      <a:pt x="3921" y="1039"/>
                    </a:lnTo>
                    <a:lnTo>
                      <a:pt x="3921" y="1013"/>
                    </a:lnTo>
                    <a:lnTo>
                      <a:pt x="3921" y="987"/>
                    </a:lnTo>
                    <a:lnTo>
                      <a:pt x="3920" y="943"/>
                    </a:lnTo>
                    <a:lnTo>
                      <a:pt x="3918" y="901"/>
                    </a:lnTo>
                    <a:lnTo>
                      <a:pt x="3916" y="861"/>
                    </a:lnTo>
                    <a:lnTo>
                      <a:pt x="3913" y="817"/>
                    </a:lnTo>
                    <a:lnTo>
                      <a:pt x="3909" y="771"/>
                    </a:lnTo>
                    <a:lnTo>
                      <a:pt x="4094" y="705"/>
                    </a:lnTo>
                    <a:lnTo>
                      <a:pt x="4099" y="745"/>
                    </a:lnTo>
                    <a:lnTo>
                      <a:pt x="4101" y="765"/>
                    </a:lnTo>
                    <a:lnTo>
                      <a:pt x="4103" y="783"/>
                    </a:lnTo>
                    <a:lnTo>
                      <a:pt x="4106" y="817"/>
                    </a:lnTo>
                    <a:lnTo>
                      <a:pt x="4108" y="855"/>
                    </a:lnTo>
                    <a:lnTo>
                      <a:pt x="4115" y="839"/>
                    </a:lnTo>
                    <a:lnTo>
                      <a:pt x="4123" y="823"/>
                    </a:lnTo>
                    <a:lnTo>
                      <a:pt x="4132" y="809"/>
                    </a:lnTo>
                    <a:lnTo>
                      <a:pt x="4142" y="795"/>
                    </a:lnTo>
                    <a:lnTo>
                      <a:pt x="4152" y="781"/>
                    </a:lnTo>
                    <a:lnTo>
                      <a:pt x="4164" y="769"/>
                    </a:lnTo>
                    <a:lnTo>
                      <a:pt x="4176" y="757"/>
                    </a:lnTo>
                    <a:lnTo>
                      <a:pt x="4188" y="747"/>
                    </a:lnTo>
                    <a:lnTo>
                      <a:pt x="4202" y="739"/>
                    </a:lnTo>
                    <a:lnTo>
                      <a:pt x="4215" y="729"/>
                    </a:lnTo>
                    <a:lnTo>
                      <a:pt x="4229" y="723"/>
                    </a:lnTo>
                    <a:lnTo>
                      <a:pt x="4244" y="717"/>
                    </a:lnTo>
                    <a:lnTo>
                      <a:pt x="4259" y="711"/>
                    </a:lnTo>
                    <a:lnTo>
                      <a:pt x="4274" y="709"/>
                    </a:lnTo>
                    <a:lnTo>
                      <a:pt x="4289" y="707"/>
                    </a:lnTo>
                    <a:lnTo>
                      <a:pt x="4304" y="705"/>
                    </a:lnTo>
                    <a:lnTo>
                      <a:pt x="4325" y="707"/>
                    </a:lnTo>
                    <a:lnTo>
                      <a:pt x="4335" y="709"/>
                    </a:lnTo>
                    <a:lnTo>
                      <a:pt x="4346" y="713"/>
                    </a:lnTo>
                    <a:lnTo>
                      <a:pt x="4356" y="715"/>
                    </a:lnTo>
                    <a:lnTo>
                      <a:pt x="4367" y="721"/>
                    </a:lnTo>
                    <a:lnTo>
                      <a:pt x="4377" y="725"/>
                    </a:lnTo>
                    <a:lnTo>
                      <a:pt x="4387" y="731"/>
                    </a:lnTo>
                    <a:lnTo>
                      <a:pt x="4397" y="739"/>
                    </a:lnTo>
                    <a:lnTo>
                      <a:pt x="4407" y="745"/>
                    </a:lnTo>
                    <a:lnTo>
                      <a:pt x="4416" y="753"/>
                    </a:lnTo>
                    <a:lnTo>
                      <a:pt x="4426" y="761"/>
                    </a:lnTo>
                    <a:lnTo>
                      <a:pt x="4435" y="771"/>
                    </a:lnTo>
                    <a:lnTo>
                      <a:pt x="4444" y="781"/>
                    </a:lnTo>
                    <a:lnTo>
                      <a:pt x="4452" y="791"/>
                    </a:lnTo>
                    <a:lnTo>
                      <a:pt x="4460" y="801"/>
                    </a:lnTo>
                    <a:lnTo>
                      <a:pt x="4476" y="825"/>
                    </a:lnTo>
                    <a:lnTo>
                      <a:pt x="4484" y="837"/>
                    </a:lnTo>
                    <a:lnTo>
                      <a:pt x="4491" y="849"/>
                    </a:lnTo>
                    <a:lnTo>
                      <a:pt x="4495" y="855"/>
                    </a:lnTo>
                    <a:lnTo>
                      <a:pt x="4499" y="863"/>
                    </a:lnTo>
                    <a:lnTo>
                      <a:pt x="4506" y="877"/>
                    </a:lnTo>
                    <a:lnTo>
                      <a:pt x="4519" y="905"/>
                    </a:lnTo>
                    <a:lnTo>
                      <a:pt x="4532" y="937"/>
                    </a:lnTo>
                    <a:lnTo>
                      <a:pt x="4539" y="955"/>
                    </a:lnTo>
                    <a:lnTo>
                      <a:pt x="4544" y="973"/>
                    </a:lnTo>
                    <a:lnTo>
                      <a:pt x="4550" y="991"/>
                    </a:lnTo>
                    <a:lnTo>
                      <a:pt x="4556" y="1009"/>
                    </a:lnTo>
                    <a:lnTo>
                      <a:pt x="4566" y="1049"/>
                    </a:lnTo>
                    <a:lnTo>
                      <a:pt x="4575" y="1093"/>
                    </a:lnTo>
                    <a:lnTo>
                      <a:pt x="4581" y="1115"/>
                    </a:lnTo>
                    <a:lnTo>
                      <a:pt x="4585" y="1139"/>
                    </a:lnTo>
                    <a:lnTo>
                      <a:pt x="4592" y="1189"/>
                    </a:lnTo>
                    <a:lnTo>
                      <a:pt x="4595" y="1215"/>
                    </a:lnTo>
                    <a:lnTo>
                      <a:pt x="4598" y="1241"/>
                    </a:lnTo>
                    <a:lnTo>
                      <a:pt x="4602" y="1297"/>
                    </a:lnTo>
                    <a:lnTo>
                      <a:pt x="4606" y="1357"/>
                    </a:lnTo>
                    <a:lnTo>
                      <a:pt x="4607" y="1387"/>
                    </a:lnTo>
                    <a:lnTo>
                      <a:pt x="4608" y="1419"/>
                    </a:lnTo>
                    <a:lnTo>
                      <a:pt x="4608" y="1453"/>
                    </a:lnTo>
                    <a:lnTo>
                      <a:pt x="4609" y="1487"/>
                    </a:lnTo>
                    <a:lnTo>
                      <a:pt x="4608" y="1549"/>
                    </a:lnTo>
                    <a:lnTo>
                      <a:pt x="4607" y="1606"/>
                    </a:lnTo>
                    <a:lnTo>
                      <a:pt x="4606" y="1660"/>
                    </a:lnTo>
                    <a:lnTo>
                      <a:pt x="4603" y="1712"/>
                    </a:lnTo>
                    <a:lnTo>
                      <a:pt x="4600" y="1762"/>
                    </a:lnTo>
                    <a:lnTo>
                      <a:pt x="4595" y="1808"/>
                    </a:lnTo>
                    <a:lnTo>
                      <a:pt x="4590" y="1852"/>
                    </a:lnTo>
                    <a:lnTo>
                      <a:pt x="4588" y="1872"/>
                    </a:lnTo>
                    <a:lnTo>
                      <a:pt x="4584" y="1892"/>
                    </a:lnTo>
                    <a:lnTo>
                      <a:pt x="4576" y="1932"/>
                    </a:lnTo>
                    <a:lnTo>
                      <a:pt x="4569" y="1970"/>
                    </a:lnTo>
                    <a:lnTo>
                      <a:pt x="4564" y="1988"/>
                    </a:lnTo>
                    <a:lnTo>
                      <a:pt x="4560" y="2006"/>
                    </a:lnTo>
                    <a:lnTo>
                      <a:pt x="4549" y="2042"/>
                    </a:lnTo>
                    <a:lnTo>
                      <a:pt x="4538" y="2076"/>
                    </a:lnTo>
                    <a:lnTo>
                      <a:pt x="4526" y="2110"/>
                    </a:lnTo>
                    <a:lnTo>
                      <a:pt x="4512" y="2144"/>
                    </a:lnTo>
                    <a:lnTo>
                      <a:pt x="4498" y="2176"/>
                    </a:lnTo>
                    <a:close/>
                    <a:moveTo>
                      <a:pt x="4361" y="1177"/>
                    </a:moveTo>
                    <a:lnTo>
                      <a:pt x="4358" y="1161"/>
                    </a:lnTo>
                    <a:lnTo>
                      <a:pt x="4355" y="1147"/>
                    </a:lnTo>
                    <a:lnTo>
                      <a:pt x="4351" y="1133"/>
                    </a:lnTo>
                    <a:lnTo>
                      <a:pt x="4346" y="1119"/>
                    </a:lnTo>
                    <a:lnTo>
                      <a:pt x="4342" y="1107"/>
                    </a:lnTo>
                    <a:lnTo>
                      <a:pt x="4337" y="1097"/>
                    </a:lnTo>
                    <a:lnTo>
                      <a:pt x="4331" y="1087"/>
                    </a:lnTo>
                    <a:lnTo>
                      <a:pt x="4325" y="1077"/>
                    </a:lnTo>
                    <a:lnTo>
                      <a:pt x="4319" y="1069"/>
                    </a:lnTo>
                    <a:lnTo>
                      <a:pt x="4312" y="1063"/>
                    </a:lnTo>
                    <a:lnTo>
                      <a:pt x="4305" y="1057"/>
                    </a:lnTo>
                    <a:lnTo>
                      <a:pt x="4297" y="1051"/>
                    </a:lnTo>
                    <a:lnTo>
                      <a:pt x="4289" y="1049"/>
                    </a:lnTo>
                    <a:lnTo>
                      <a:pt x="4280" y="1045"/>
                    </a:lnTo>
                    <a:lnTo>
                      <a:pt x="4271" y="1043"/>
                    </a:lnTo>
                    <a:lnTo>
                      <a:pt x="4262" y="1043"/>
                    </a:lnTo>
                    <a:lnTo>
                      <a:pt x="4253" y="1043"/>
                    </a:lnTo>
                    <a:lnTo>
                      <a:pt x="4243" y="1045"/>
                    </a:lnTo>
                    <a:lnTo>
                      <a:pt x="4223" y="1051"/>
                    </a:lnTo>
                    <a:lnTo>
                      <a:pt x="4214" y="1055"/>
                    </a:lnTo>
                    <a:lnTo>
                      <a:pt x="4205" y="1061"/>
                    </a:lnTo>
                    <a:lnTo>
                      <a:pt x="4187" y="1075"/>
                    </a:lnTo>
                    <a:lnTo>
                      <a:pt x="4178" y="1083"/>
                    </a:lnTo>
                    <a:lnTo>
                      <a:pt x="4170" y="1091"/>
                    </a:lnTo>
                    <a:lnTo>
                      <a:pt x="4161" y="1101"/>
                    </a:lnTo>
                    <a:lnTo>
                      <a:pt x="4153" y="1113"/>
                    </a:lnTo>
                    <a:lnTo>
                      <a:pt x="4145" y="1125"/>
                    </a:lnTo>
                    <a:lnTo>
                      <a:pt x="4138" y="1137"/>
                    </a:lnTo>
                    <a:lnTo>
                      <a:pt x="4130" y="1151"/>
                    </a:lnTo>
                    <a:lnTo>
                      <a:pt x="4123" y="1165"/>
                    </a:lnTo>
                    <a:lnTo>
                      <a:pt x="4123" y="1934"/>
                    </a:lnTo>
                    <a:lnTo>
                      <a:pt x="4134" y="1952"/>
                    </a:lnTo>
                    <a:lnTo>
                      <a:pt x="4147" y="1970"/>
                    </a:lnTo>
                    <a:lnTo>
                      <a:pt x="4161" y="1984"/>
                    </a:lnTo>
                    <a:lnTo>
                      <a:pt x="4175" y="1998"/>
                    </a:lnTo>
                    <a:lnTo>
                      <a:pt x="4183" y="2006"/>
                    </a:lnTo>
                    <a:lnTo>
                      <a:pt x="4191" y="2010"/>
                    </a:lnTo>
                    <a:lnTo>
                      <a:pt x="4206" y="2020"/>
                    </a:lnTo>
                    <a:lnTo>
                      <a:pt x="4222" y="2026"/>
                    </a:lnTo>
                    <a:lnTo>
                      <a:pt x="4230" y="2028"/>
                    </a:lnTo>
                    <a:lnTo>
                      <a:pt x="4238" y="2028"/>
                    </a:lnTo>
                    <a:lnTo>
                      <a:pt x="4248" y="2028"/>
                    </a:lnTo>
                    <a:lnTo>
                      <a:pt x="4257" y="2026"/>
                    </a:lnTo>
                    <a:lnTo>
                      <a:pt x="4266" y="2024"/>
                    </a:lnTo>
                    <a:lnTo>
                      <a:pt x="4274" y="2022"/>
                    </a:lnTo>
                    <a:lnTo>
                      <a:pt x="4282" y="2018"/>
                    </a:lnTo>
                    <a:lnTo>
                      <a:pt x="4290" y="2012"/>
                    </a:lnTo>
                    <a:lnTo>
                      <a:pt x="4297" y="2008"/>
                    </a:lnTo>
                    <a:lnTo>
                      <a:pt x="4304" y="2000"/>
                    </a:lnTo>
                    <a:lnTo>
                      <a:pt x="4311" y="1994"/>
                    </a:lnTo>
                    <a:lnTo>
                      <a:pt x="4317" y="1984"/>
                    </a:lnTo>
                    <a:lnTo>
                      <a:pt x="4323" y="1976"/>
                    </a:lnTo>
                    <a:lnTo>
                      <a:pt x="4329" y="1964"/>
                    </a:lnTo>
                    <a:lnTo>
                      <a:pt x="4334" y="1954"/>
                    </a:lnTo>
                    <a:lnTo>
                      <a:pt x="4339" y="1940"/>
                    </a:lnTo>
                    <a:lnTo>
                      <a:pt x="4344" y="1928"/>
                    </a:lnTo>
                    <a:lnTo>
                      <a:pt x="4348" y="1912"/>
                    </a:lnTo>
                    <a:lnTo>
                      <a:pt x="4356" y="1880"/>
                    </a:lnTo>
                    <a:lnTo>
                      <a:pt x="4360" y="1862"/>
                    </a:lnTo>
                    <a:lnTo>
                      <a:pt x="4363" y="1844"/>
                    </a:lnTo>
                    <a:lnTo>
                      <a:pt x="4369" y="1804"/>
                    </a:lnTo>
                    <a:lnTo>
                      <a:pt x="4371" y="1780"/>
                    </a:lnTo>
                    <a:lnTo>
                      <a:pt x="4373" y="1758"/>
                    </a:lnTo>
                    <a:lnTo>
                      <a:pt x="4377" y="1706"/>
                    </a:lnTo>
                    <a:lnTo>
                      <a:pt x="4379" y="1652"/>
                    </a:lnTo>
                    <a:lnTo>
                      <a:pt x="4380" y="1622"/>
                    </a:lnTo>
                    <a:lnTo>
                      <a:pt x="4381" y="1592"/>
                    </a:lnTo>
                    <a:lnTo>
                      <a:pt x="4381" y="1527"/>
                    </a:lnTo>
                    <a:lnTo>
                      <a:pt x="4381" y="1471"/>
                    </a:lnTo>
                    <a:lnTo>
                      <a:pt x="4380" y="1419"/>
                    </a:lnTo>
                    <a:lnTo>
                      <a:pt x="4379" y="1369"/>
                    </a:lnTo>
                    <a:lnTo>
                      <a:pt x="4378" y="1347"/>
                    </a:lnTo>
                    <a:lnTo>
                      <a:pt x="4377" y="1323"/>
                    </a:lnTo>
                    <a:lnTo>
                      <a:pt x="4374" y="1281"/>
                    </a:lnTo>
                    <a:lnTo>
                      <a:pt x="4370" y="1243"/>
                    </a:lnTo>
                    <a:lnTo>
                      <a:pt x="4366" y="1207"/>
                    </a:lnTo>
                    <a:lnTo>
                      <a:pt x="4361" y="1177"/>
                    </a:lnTo>
                    <a:close/>
                  </a:path>
                </a:pathLst>
              </a:custGeom>
              <a:solidFill>
                <a:srgbClr val="003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1700808"/>
            <a:ext cx="10226674" cy="1152128"/>
          </a:xfrm>
        </p:spPr>
        <p:txBody>
          <a:bodyPr anchor="b" anchorCtr="0"/>
          <a:lstStyle>
            <a:lvl1pPr algn="ctr">
              <a:defRPr sz="4000"/>
            </a:lvl1pPr>
          </a:lstStyle>
          <a:p>
            <a:r>
              <a:rPr lang="fi-FI" noProof="0"/>
              <a:t>Lisää kiitosteksti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7E890-6A9D-034F-998F-CF0EA83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996976"/>
            <a:ext cx="10226675" cy="864047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 algn="ctr">
              <a:buFontTx/>
              <a:buNone/>
              <a:defRPr sz="1800"/>
            </a:lvl9pPr>
          </a:lstStyle>
          <a:p>
            <a:pPr lvl="0"/>
            <a:r>
              <a:rPr lang="en-US" err="1"/>
              <a:t>Yhteystiedot</a:t>
            </a:r>
            <a:endParaRPr lang="en-US"/>
          </a:p>
          <a:p>
            <a:pPr lvl="8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872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8D75-E6CA-EF1C-CB22-5C3F56119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1700808"/>
            <a:ext cx="10226674" cy="1152128"/>
          </a:xfrm>
        </p:spPr>
        <p:txBody>
          <a:bodyPr anchor="b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95F3-4A08-0F89-AF00-1386C028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75-3836-215C-9930-319961C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1E81-654D-5607-11DC-0FB7571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97E890-6A9D-034F-998F-CF0EA83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996953"/>
            <a:ext cx="10226675" cy="86409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err="1"/>
              <a:t>Yhteystiedot</a:t>
            </a:r>
            <a:endParaRPr lang="en-US"/>
          </a:p>
          <a:p>
            <a:pPr lvl="8"/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E051155-47FC-2E62-A885-2A46C1C2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75683" y="4581128"/>
            <a:ext cx="2040633" cy="648000"/>
          </a:xfrm>
          <a:custGeom>
            <a:avLst/>
            <a:gdLst>
              <a:gd name="T0" fmla="*/ 4214 w 6103"/>
              <a:gd name="T1" fmla="*/ 1928 h 3876"/>
              <a:gd name="T2" fmla="*/ 4238 w 6103"/>
              <a:gd name="T3" fmla="*/ 2901 h 3876"/>
              <a:gd name="T4" fmla="*/ 4371 w 6103"/>
              <a:gd name="T5" fmla="*/ 2653 h 3876"/>
              <a:gd name="T6" fmla="*/ 4454 w 6103"/>
              <a:gd name="T7" fmla="*/ 3127 h 3876"/>
              <a:gd name="T8" fmla="*/ 4164 w 6103"/>
              <a:gd name="T9" fmla="*/ 3189 h 3876"/>
              <a:gd name="T10" fmla="*/ 3909 w 6103"/>
              <a:gd name="T11" fmla="*/ 1644 h 3876"/>
              <a:gd name="T12" fmla="*/ 4289 w 6103"/>
              <a:gd name="T13" fmla="*/ 1580 h 3876"/>
              <a:gd name="T14" fmla="*/ 4499 w 6103"/>
              <a:gd name="T15" fmla="*/ 1736 h 3876"/>
              <a:gd name="T16" fmla="*/ 4608 w 6103"/>
              <a:gd name="T17" fmla="*/ 2422 h 3876"/>
              <a:gd name="T18" fmla="*/ 3750 w 6103"/>
              <a:gd name="T19" fmla="*/ 1886 h 3876"/>
              <a:gd name="T20" fmla="*/ 2304 w 6103"/>
              <a:gd name="T21" fmla="*/ 2575 h 3876"/>
              <a:gd name="T22" fmla="*/ 2275 w 6103"/>
              <a:gd name="T23" fmla="*/ 2855 h 3876"/>
              <a:gd name="T24" fmla="*/ 2422 w 6103"/>
              <a:gd name="T25" fmla="*/ 2933 h 3876"/>
              <a:gd name="T26" fmla="*/ 2514 w 6103"/>
              <a:gd name="T27" fmla="*/ 3125 h 3876"/>
              <a:gd name="T28" fmla="*/ 2255 w 6103"/>
              <a:gd name="T29" fmla="*/ 3263 h 3876"/>
              <a:gd name="T30" fmla="*/ 2058 w 6103"/>
              <a:gd name="T31" fmla="*/ 2963 h 3876"/>
              <a:gd name="T32" fmla="*/ 2118 w 6103"/>
              <a:gd name="T33" fmla="*/ 2400 h 3876"/>
              <a:gd name="T34" fmla="*/ 2449 w 6103"/>
              <a:gd name="T35" fmla="*/ 2232 h 3876"/>
              <a:gd name="T36" fmla="*/ 2380 w 6103"/>
              <a:gd name="T37" fmla="*/ 1934 h 3876"/>
              <a:gd name="T38" fmla="*/ 2136 w 6103"/>
              <a:gd name="T39" fmla="*/ 1734 h 3876"/>
              <a:gd name="T40" fmla="*/ 2539 w 6103"/>
              <a:gd name="T41" fmla="*/ 1634 h 3876"/>
              <a:gd name="T42" fmla="*/ 2678 w 6103"/>
              <a:gd name="T43" fmla="*/ 2026 h 3876"/>
              <a:gd name="T44" fmla="*/ 2736 w 6103"/>
              <a:gd name="T45" fmla="*/ 3019 h 3876"/>
              <a:gd name="T46" fmla="*/ 1715 w 6103"/>
              <a:gd name="T47" fmla="*/ 3123 h 3876"/>
              <a:gd name="T48" fmla="*/ 1661 w 6103"/>
              <a:gd name="T49" fmla="*/ 1071 h 3876"/>
              <a:gd name="T50" fmla="*/ 1900 w 6103"/>
              <a:gd name="T51" fmla="*/ 2931 h 3876"/>
              <a:gd name="T52" fmla="*/ 1874 w 6103"/>
              <a:gd name="T53" fmla="*/ 3251 h 3876"/>
              <a:gd name="T54" fmla="*/ 1225 w 6103"/>
              <a:gd name="T55" fmla="*/ 1906 h 3876"/>
              <a:gd name="T56" fmla="*/ 1075 w 6103"/>
              <a:gd name="T57" fmla="*/ 2078 h 3876"/>
              <a:gd name="T58" fmla="*/ 1082 w 6103"/>
              <a:gd name="T59" fmla="*/ 2775 h 3876"/>
              <a:gd name="T60" fmla="*/ 1243 w 6103"/>
              <a:gd name="T61" fmla="*/ 2945 h 3876"/>
              <a:gd name="T62" fmla="*/ 1425 w 6103"/>
              <a:gd name="T63" fmla="*/ 3153 h 3876"/>
              <a:gd name="T64" fmla="*/ 1040 w 6103"/>
              <a:gd name="T65" fmla="*/ 3183 h 3876"/>
              <a:gd name="T66" fmla="*/ 846 w 6103"/>
              <a:gd name="T67" fmla="*/ 2655 h 3876"/>
              <a:gd name="T68" fmla="*/ 912 w 6103"/>
              <a:gd name="T69" fmla="*/ 1866 h 3876"/>
              <a:gd name="T70" fmla="*/ 1204 w 6103"/>
              <a:gd name="T71" fmla="*/ 1594 h 3876"/>
              <a:gd name="T72" fmla="*/ 1463 w 6103"/>
              <a:gd name="T73" fmla="*/ 1884 h 3876"/>
              <a:gd name="T74" fmla="*/ 0 w 6103"/>
              <a:gd name="T75" fmla="*/ 1061 h 3876"/>
              <a:gd name="T76" fmla="*/ 5237 w 6103"/>
              <a:gd name="T77" fmla="*/ 3183 h 3876"/>
              <a:gd name="T78" fmla="*/ 5015 w 6103"/>
              <a:gd name="T79" fmla="*/ 3253 h 3876"/>
              <a:gd name="T80" fmla="*/ 4764 w 6103"/>
              <a:gd name="T81" fmla="*/ 3073 h 3876"/>
              <a:gd name="T82" fmla="*/ 4741 w 6103"/>
              <a:gd name="T83" fmla="*/ 2517 h 3876"/>
              <a:gd name="T84" fmla="*/ 5000 w 6103"/>
              <a:gd name="T85" fmla="*/ 2224 h 3876"/>
              <a:gd name="T86" fmla="*/ 5112 w 6103"/>
              <a:gd name="T87" fmla="*/ 1940 h 3876"/>
              <a:gd name="T88" fmla="*/ 4823 w 6103"/>
              <a:gd name="T89" fmla="*/ 2096 h 3876"/>
              <a:gd name="T90" fmla="*/ 5105 w 6103"/>
              <a:gd name="T91" fmla="*/ 1576 h 3876"/>
              <a:gd name="T92" fmla="*/ 5337 w 6103"/>
              <a:gd name="T93" fmla="*/ 1852 h 3876"/>
              <a:gd name="T94" fmla="*/ 5370 w 6103"/>
              <a:gd name="T95" fmla="*/ 2919 h 3876"/>
              <a:gd name="T96" fmla="*/ 4977 w 6103"/>
              <a:gd name="T97" fmla="*/ 2559 h 3876"/>
              <a:gd name="T98" fmla="*/ 4948 w 6103"/>
              <a:gd name="T99" fmla="*/ 2837 h 3876"/>
              <a:gd name="T100" fmla="*/ 5095 w 6103"/>
              <a:gd name="T101" fmla="*/ 2915 h 3876"/>
              <a:gd name="T102" fmla="*/ 5928 w 6103"/>
              <a:gd name="T103" fmla="*/ 106 h 3876"/>
              <a:gd name="T104" fmla="*/ 6103 w 6103"/>
              <a:gd name="T105" fmla="*/ 689 h 3876"/>
              <a:gd name="T106" fmla="*/ 5958 w 6103"/>
              <a:gd name="T107" fmla="*/ 1307 h 3876"/>
              <a:gd name="T108" fmla="*/ 5632 w 6103"/>
              <a:gd name="T109" fmla="*/ 1419 h 3876"/>
              <a:gd name="T110" fmla="*/ 5387 w 6103"/>
              <a:gd name="T111" fmla="*/ 907 h 3876"/>
              <a:gd name="T112" fmla="*/ 5458 w 6103"/>
              <a:gd name="T113" fmla="*/ 264 h 3876"/>
              <a:gd name="T114" fmla="*/ 5991 w 6103"/>
              <a:gd name="T115" fmla="*/ 1209 h 3876"/>
              <a:gd name="T116" fmla="*/ 5688 w 6103"/>
              <a:gd name="T117" fmla="*/ 879 h 3876"/>
              <a:gd name="T118" fmla="*/ 5804 w 6103"/>
              <a:gd name="T119" fmla="*/ 911 h 3876"/>
              <a:gd name="T120" fmla="*/ 5755 w 6103"/>
              <a:gd name="T121" fmla="*/ 687 h 3876"/>
              <a:gd name="T122" fmla="*/ 5666 w 6103"/>
              <a:gd name="T123" fmla="*/ 492 h 3876"/>
              <a:gd name="T124" fmla="*/ 5794 w 6103"/>
              <a:gd name="T125" fmla="*/ 43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3" h="3876">
                <a:moveTo>
                  <a:pt x="4361" y="2050"/>
                </a:moveTo>
                <a:lnTo>
                  <a:pt x="4358" y="2034"/>
                </a:lnTo>
                <a:lnTo>
                  <a:pt x="4355" y="2020"/>
                </a:lnTo>
                <a:lnTo>
                  <a:pt x="4351" y="2006"/>
                </a:lnTo>
                <a:lnTo>
                  <a:pt x="4346" y="1992"/>
                </a:lnTo>
                <a:lnTo>
                  <a:pt x="4342" y="1980"/>
                </a:lnTo>
                <a:lnTo>
                  <a:pt x="4337" y="1970"/>
                </a:lnTo>
                <a:lnTo>
                  <a:pt x="4331" y="1960"/>
                </a:lnTo>
                <a:lnTo>
                  <a:pt x="4325" y="1950"/>
                </a:lnTo>
                <a:lnTo>
                  <a:pt x="4319" y="1942"/>
                </a:lnTo>
                <a:lnTo>
                  <a:pt x="4312" y="1936"/>
                </a:lnTo>
                <a:lnTo>
                  <a:pt x="4305" y="1930"/>
                </a:lnTo>
                <a:lnTo>
                  <a:pt x="4297" y="1924"/>
                </a:lnTo>
                <a:lnTo>
                  <a:pt x="4289" y="1922"/>
                </a:lnTo>
                <a:lnTo>
                  <a:pt x="4280" y="1918"/>
                </a:lnTo>
                <a:lnTo>
                  <a:pt x="4271" y="1916"/>
                </a:lnTo>
                <a:lnTo>
                  <a:pt x="4262" y="1916"/>
                </a:lnTo>
                <a:lnTo>
                  <a:pt x="4253" y="1916"/>
                </a:lnTo>
                <a:lnTo>
                  <a:pt x="4243" y="1918"/>
                </a:lnTo>
                <a:lnTo>
                  <a:pt x="4223" y="1924"/>
                </a:lnTo>
                <a:lnTo>
                  <a:pt x="4214" y="1928"/>
                </a:lnTo>
                <a:lnTo>
                  <a:pt x="4205" y="1934"/>
                </a:lnTo>
                <a:lnTo>
                  <a:pt x="4187" y="1948"/>
                </a:lnTo>
                <a:lnTo>
                  <a:pt x="4178" y="1956"/>
                </a:lnTo>
                <a:lnTo>
                  <a:pt x="4170" y="1964"/>
                </a:lnTo>
                <a:lnTo>
                  <a:pt x="4161" y="1974"/>
                </a:lnTo>
                <a:lnTo>
                  <a:pt x="4153" y="1986"/>
                </a:lnTo>
                <a:lnTo>
                  <a:pt x="4145" y="1998"/>
                </a:lnTo>
                <a:lnTo>
                  <a:pt x="4138" y="2010"/>
                </a:lnTo>
                <a:lnTo>
                  <a:pt x="4130" y="2024"/>
                </a:lnTo>
                <a:lnTo>
                  <a:pt x="4123" y="2038"/>
                </a:lnTo>
                <a:lnTo>
                  <a:pt x="4123" y="2807"/>
                </a:lnTo>
                <a:lnTo>
                  <a:pt x="4134" y="2825"/>
                </a:lnTo>
                <a:lnTo>
                  <a:pt x="4147" y="2843"/>
                </a:lnTo>
                <a:lnTo>
                  <a:pt x="4161" y="2857"/>
                </a:lnTo>
                <a:lnTo>
                  <a:pt x="4175" y="2871"/>
                </a:lnTo>
                <a:lnTo>
                  <a:pt x="4183" y="2879"/>
                </a:lnTo>
                <a:lnTo>
                  <a:pt x="4191" y="2883"/>
                </a:lnTo>
                <a:lnTo>
                  <a:pt x="4206" y="2893"/>
                </a:lnTo>
                <a:lnTo>
                  <a:pt x="4222" y="2899"/>
                </a:lnTo>
                <a:lnTo>
                  <a:pt x="4230" y="2901"/>
                </a:lnTo>
                <a:lnTo>
                  <a:pt x="4238" y="2901"/>
                </a:lnTo>
                <a:lnTo>
                  <a:pt x="4248" y="2901"/>
                </a:lnTo>
                <a:lnTo>
                  <a:pt x="4257" y="2899"/>
                </a:lnTo>
                <a:lnTo>
                  <a:pt x="4266" y="2897"/>
                </a:lnTo>
                <a:lnTo>
                  <a:pt x="4274" y="2895"/>
                </a:lnTo>
                <a:lnTo>
                  <a:pt x="4282" y="2891"/>
                </a:lnTo>
                <a:lnTo>
                  <a:pt x="4290" y="2885"/>
                </a:lnTo>
                <a:lnTo>
                  <a:pt x="4297" y="2881"/>
                </a:lnTo>
                <a:lnTo>
                  <a:pt x="4304" y="2873"/>
                </a:lnTo>
                <a:lnTo>
                  <a:pt x="4311" y="2867"/>
                </a:lnTo>
                <a:lnTo>
                  <a:pt x="4317" y="2857"/>
                </a:lnTo>
                <a:lnTo>
                  <a:pt x="4323" y="2849"/>
                </a:lnTo>
                <a:lnTo>
                  <a:pt x="4329" y="2837"/>
                </a:lnTo>
                <a:lnTo>
                  <a:pt x="4334" y="2827"/>
                </a:lnTo>
                <a:lnTo>
                  <a:pt x="4339" y="2813"/>
                </a:lnTo>
                <a:lnTo>
                  <a:pt x="4344" y="2801"/>
                </a:lnTo>
                <a:lnTo>
                  <a:pt x="4348" y="2785"/>
                </a:lnTo>
                <a:lnTo>
                  <a:pt x="4356" y="2753"/>
                </a:lnTo>
                <a:lnTo>
                  <a:pt x="4360" y="2735"/>
                </a:lnTo>
                <a:lnTo>
                  <a:pt x="4363" y="2717"/>
                </a:lnTo>
                <a:lnTo>
                  <a:pt x="4369" y="2677"/>
                </a:lnTo>
                <a:lnTo>
                  <a:pt x="4371" y="2653"/>
                </a:lnTo>
                <a:lnTo>
                  <a:pt x="4373" y="2631"/>
                </a:lnTo>
                <a:lnTo>
                  <a:pt x="4377" y="2579"/>
                </a:lnTo>
                <a:lnTo>
                  <a:pt x="4379" y="2525"/>
                </a:lnTo>
                <a:lnTo>
                  <a:pt x="4380" y="2495"/>
                </a:lnTo>
                <a:lnTo>
                  <a:pt x="4381" y="2465"/>
                </a:lnTo>
                <a:lnTo>
                  <a:pt x="4381" y="2400"/>
                </a:lnTo>
                <a:lnTo>
                  <a:pt x="4381" y="2344"/>
                </a:lnTo>
                <a:lnTo>
                  <a:pt x="4380" y="2292"/>
                </a:lnTo>
                <a:lnTo>
                  <a:pt x="4379" y="2242"/>
                </a:lnTo>
                <a:lnTo>
                  <a:pt x="4378" y="2220"/>
                </a:lnTo>
                <a:lnTo>
                  <a:pt x="4377" y="2196"/>
                </a:lnTo>
                <a:lnTo>
                  <a:pt x="4374" y="2154"/>
                </a:lnTo>
                <a:lnTo>
                  <a:pt x="4370" y="2116"/>
                </a:lnTo>
                <a:lnTo>
                  <a:pt x="4366" y="2080"/>
                </a:lnTo>
                <a:lnTo>
                  <a:pt x="4361" y="2050"/>
                </a:lnTo>
                <a:close/>
                <a:moveTo>
                  <a:pt x="4498" y="3049"/>
                </a:moveTo>
                <a:lnTo>
                  <a:pt x="4487" y="3071"/>
                </a:lnTo>
                <a:lnTo>
                  <a:pt x="4482" y="3081"/>
                </a:lnTo>
                <a:lnTo>
                  <a:pt x="4476" y="3091"/>
                </a:lnTo>
                <a:lnTo>
                  <a:pt x="4465" y="3109"/>
                </a:lnTo>
                <a:lnTo>
                  <a:pt x="4454" y="3127"/>
                </a:lnTo>
                <a:lnTo>
                  <a:pt x="4442" y="3143"/>
                </a:lnTo>
                <a:lnTo>
                  <a:pt x="4429" y="3157"/>
                </a:lnTo>
                <a:lnTo>
                  <a:pt x="4417" y="3171"/>
                </a:lnTo>
                <a:lnTo>
                  <a:pt x="4404" y="3183"/>
                </a:lnTo>
                <a:lnTo>
                  <a:pt x="4390" y="3193"/>
                </a:lnTo>
                <a:lnTo>
                  <a:pt x="4376" y="3203"/>
                </a:lnTo>
                <a:lnTo>
                  <a:pt x="4362" y="3211"/>
                </a:lnTo>
                <a:lnTo>
                  <a:pt x="4347" y="3217"/>
                </a:lnTo>
                <a:lnTo>
                  <a:pt x="4332" y="3223"/>
                </a:lnTo>
                <a:lnTo>
                  <a:pt x="4317" y="3227"/>
                </a:lnTo>
                <a:lnTo>
                  <a:pt x="4301" y="3229"/>
                </a:lnTo>
                <a:lnTo>
                  <a:pt x="4285" y="3229"/>
                </a:lnTo>
                <a:lnTo>
                  <a:pt x="4262" y="3229"/>
                </a:lnTo>
                <a:lnTo>
                  <a:pt x="4239" y="3223"/>
                </a:lnTo>
                <a:lnTo>
                  <a:pt x="4227" y="3221"/>
                </a:lnTo>
                <a:lnTo>
                  <a:pt x="4216" y="3217"/>
                </a:lnTo>
                <a:lnTo>
                  <a:pt x="4206" y="3213"/>
                </a:lnTo>
                <a:lnTo>
                  <a:pt x="4195" y="3207"/>
                </a:lnTo>
                <a:lnTo>
                  <a:pt x="4185" y="3201"/>
                </a:lnTo>
                <a:lnTo>
                  <a:pt x="4174" y="3195"/>
                </a:lnTo>
                <a:lnTo>
                  <a:pt x="4164" y="3189"/>
                </a:lnTo>
                <a:lnTo>
                  <a:pt x="4155" y="3181"/>
                </a:lnTo>
                <a:lnTo>
                  <a:pt x="4145" y="3173"/>
                </a:lnTo>
                <a:lnTo>
                  <a:pt x="4136" y="3165"/>
                </a:lnTo>
                <a:lnTo>
                  <a:pt x="4119" y="3145"/>
                </a:lnTo>
                <a:lnTo>
                  <a:pt x="4120" y="3175"/>
                </a:lnTo>
                <a:lnTo>
                  <a:pt x="4121" y="3207"/>
                </a:lnTo>
                <a:lnTo>
                  <a:pt x="4122" y="3241"/>
                </a:lnTo>
                <a:lnTo>
                  <a:pt x="4122" y="3277"/>
                </a:lnTo>
                <a:lnTo>
                  <a:pt x="4122" y="3770"/>
                </a:lnTo>
                <a:lnTo>
                  <a:pt x="3922" y="3876"/>
                </a:lnTo>
                <a:lnTo>
                  <a:pt x="3922" y="2959"/>
                </a:lnTo>
                <a:lnTo>
                  <a:pt x="3922" y="2044"/>
                </a:lnTo>
                <a:lnTo>
                  <a:pt x="3922" y="1972"/>
                </a:lnTo>
                <a:lnTo>
                  <a:pt x="3921" y="1912"/>
                </a:lnTo>
                <a:lnTo>
                  <a:pt x="3921" y="1886"/>
                </a:lnTo>
                <a:lnTo>
                  <a:pt x="3921" y="1860"/>
                </a:lnTo>
                <a:lnTo>
                  <a:pt x="3920" y="1816"/>
                </a:lnTo>
                <a:lnTo>
                  <a:pt x="3918" y="1774"/>
                </a:lnTo>
                <a:lnTo>
                  <a:pt x="3916" y="1734"/>
                </a:lnTo>
                <a:lnTo>
                  <a:pt x="3913" y="1690"/>
                </a:lnTo>
                <a:lnTo>
                  <a:pt x="3909" y="1644"/>
                </a:lnTo>
                <a:lnTo>
                  <a:pt x="4094" y="1578"/>
                </a:lnTo>
                <a:lnTo>
                  <a:pt x="4099" y="1618"/>
                </a:lnTo>
                <a:lnTo>
                  <a:pt x="4101" y="1638"/>
                </a:lnTo>
                <a:lnTo>
                  <a:pt x="4103" y="1656"/>
                </a:lnTo>
                <a:lnTo>
                  <a:pt x="4106" y="1690"/>
                </a:lnTo>
                <a:lnTo>
                  <a:pt x="4108" y="1728"/>
                </a:lnTo>
                <a:lnTo>
                  <a:pt x="4115" y="1712"/>
                </a:lnTo>
                <a:lnTo>
                  <a:pt x="4123" y="1696"/>
                </a:lnTo>
                <a:lnTo>
                  <a:pt x="4132" y="1682"/>
                </a:lnTo>
                <a:lnTo>
                  <a:pt x="4142" y="1668"/>
                </a:lnTo>
                <a:lnTo>
                  <a:pt x="4152" y="1654"/>
                </a:lnTo>
                <a:lnTo>
                  <a:pt x="4164" y="1642"/>
                </a:lnTo>
                <a:lnTo>
                  <a:pt x="4176" y="1630"/>
                </a:lnTo>
                <a:lnTo>
                  <a:pt x="4188" y="1620"/>
                </a:lnTo>
                <a:lnTo>
                  <a:pt x="4202" y="1612"/>
                </a:lnTo>
                <a:lnTo>
                  <a:pt x="4215" y="1602"/>
                </a:lnTo>
                <a:lnTo>
                  <a:pt x="4229" y="1596"/>
                </a:lnTo>
                <a:lnTo>
                  <a:pt x="4244" y="1590"/>
                </a:lnTo>
                <a:lnTo>
                  <a:pt x="4259" y="1584"/>
                </a:lnTo>
                <a:lnTo>
                  <a:pt x="4274" y="1582"/>
                </a:lnTo>
                <a:lnTo>
                  <a:pt x="4289" y="1580"/>
                </a:lnTo>
                <a:lnTo>
                  <a:pt x="4304" y="1578"/>
                </a:lnTo>
                <a:lnTo>
                  <a:pt x="4325" y="1580"/>
                </a:lnTo>
                <a:lnTo>
                  <a:pt x="4335" y="1582"/>
                </a:lnTo>
                <a:lnTo>
                  <a:pt x="4346" y="1586"/>
                </a:lnTo>
                <a:lnTo>
                  <a:pt x="4356" y="1588"/>
                </a:lnTo>
                <a:lnTo>
                  <a:pt x="4367" y="1594"/>
                </a:lnTo>
                <a:lnTo>
                  <a:pt x="4377" y="1598"/>
                </a:lnTo>
                <a:lnTo>
                  <a:pt x="4387" y="1604"/>
                </a:lnTo>
                <a:lnTo>
                  <a:pt x="4397" y="1612"/>
                </a:lnTo>
                <a:lnTo>
                  <a:pt x="4407" y="1618"/>
                </a:lnTo>
                <a:lnTo>
                  <a:pt x="4416" y="1626"/>
                </a:lnTo>
                <a:lnTo>
                  <a:pt x="4426" y="1634"/>
                </a:lnTo>
                <a:lnTo>
                  <a:pt x="4435" y="1644"/>
                </a:lnTo>
                <a:lnTo>
                  <a:pt x="4444" y="1654"/>
                </a:lnTo>
                <a:lnTo>
                  <a:pt x="4452" y="1664"/>
                </a:lnTo>
                <a:lnTo>
                  <a:pt x="4460" y="1674"/>
                </a:lnTo>
                <a:lnTo>
                  <a:pt x="4476" y="1698"/>
                </a:lnTo>
                <a:lnTo>
                  <a:pt x="4484" y="1710"/>
                </a:lnTo>
                <a:lnTo>
                  <a:pt x="4491" y="1722"/>
                </a:lnTo>
                <a:lnTo>
                  <a:pt x="4495" y="1728"/>
                </a:lnTo>
                <a:lnTo>
                  <a:pt x="4499" y="1736"/>
                </a:lnTo>
                <a:lnTo>
                  <a:pt x="4506" y="1750"/>
                </a:lnTo>
                <a:lnTo>
                  <a:pt x="4519" y="1778"/>
                </a:lnTo>
                <a:lnTo>
                  <a:pt x="4532" y="1810"/>
                </a:lnTo>
                <a:lnTo>
                  <a:pt x="4539" y="1828"/>
                </a:lnTo>
                <a:lnTo>
                  <a:pt x="4544" y="1846"/>
                </a:lnTo>
                <a:lnTo>
                  <a:pt x="4550" y="1864"/>
                </a:lnTo>
                <a:lnTo>
                  <a:pt x="4556" y="1882"/>
                </a:lnTo>
                <a:lnTo>
                  <a:pt x="4566" y="1922"/>
                </a:lnTo>
                <a:lnTo>
                  <a:pt x="4575" y="1966"/>
                </a:lnTo>
                <a:lnTo>
                  <a:pt x="4581" y="1988"/>
                </a:lnTo>
                <a:lnTo>
                  <a:pt x="4585" y="2012"/>
                </a:lnTo>
                <a:lnTo>
                  <a:pt x="4592" y="2062"/>
                </a:lnTo>
                <a:lnTo>
                  <a:pt x="4595" y="2088"/>
                </a:lnTo>
                <a:lnTo>
                  <a:pt x="4598" y="2114"/>
                </a:lnTo>
                <a:lnTo>
                  <a:pt x="4602" y="2170"/>
                </a:lnTo>
                <a:lnTo>
                  <a:pt x="4606" y="2230"/>
                </a:lnTo>
                <a:lnTo>
                  <a:pt x="4607" y="2260"/>
                </a:lnTo>
                <a:lnTo>
                  <a:pt x="4608" y="2292"/>
                </a:lnTo>
                <a:lnTo>
                  <a:pt x="4608" y="2326"/>
                </a:lnTo>
                <a:lnTo>
                  <a:pt x="4609" y="2360"/>
                </a:lnTo>
                <a:lnTo>
                  <a:pt x="4608" y="2422"/>
                </a:lnTo>
                <a:lnTo>
                  <a:pt x="4607" y="2479"/>
                </a:lnTo>
                <a:lnTo>
                  <a:pt x="4606" y="2533"/>
                </a:lnTo>
                <a:lnTo>
                  <a:pt x="4603" y="2585"/>
                </a:lnTo>
                <a:lnTo>
                  <a:pt x="4600" y="2635"/>
                </a:lnTo>
                <a:lnTo>
                  <a:pt x="4595" y="2681"/>
                </a:lnTo>
                <a:lnTo>
                  <a:pt x="4590" y="2725"/>
                </a:lnTo>
                <a:lnTo>
                  <a:pt x="4588" y="2745"/>
                </a:lnTo>
                <a:lnTo>
                  <a:pt x="4584" y="2765"/>
                </a:lnTo>
                <a:lnTo>
                  <a:pt x="4576" y="2805"/>
                </a:lnTo>
                <a:lnTo>
                  <a:pt x="4569" y="2843"/>
                </a:lnTo>
                <a:lnTo>
                  <a:pt x="4564" y="2861"/>
                </a:lnTo>
                <a:lnTo>
                  <a:pt x="4560" y="2879"/>
                </a:lnTo>
                <a:lnTo>
                  <a:pt x="4549" y="2915"/>
                </a:lnTo>
                <a:lnTo>
                  <a:pt x="4538" y="2949"/>
                </a:lnTo>
                <a:lnTo>
                  <a:pt x="4526" y="2983"/>
                </a:lnTo>
                <a:lnTo>
                  <a:pt x="4512" y="3017"/>
                </a:lnTo>
                <a:lnTo>
                  <a:pt x="4498" y="3049"/>
                </a:lnTo>
                <a:close/>
                <a:moveTo>
                  <a:pt x="3818" y="1393"/>
                </a:moveTo>
                <a:lnTo>
                  <a:pt x="3475" y="1393"/>
                </a:lnTo>
                <a:lnTo>
                  <a:pt x="3475" y="1886"/>
                </a:lnTo>
                <a:lnTo>
                  <a:pt x="3750" y="1886"/>
                </a:lnTo>
                <a:lnTo>
                  <a:pt x="3750" y="2238"/>
                </a:lnTo>
                <a:lnTo>
                  <a:pt x="3475" y="2238"/>
                </a:lnTo>
                <a:lnTo>
                  <a:pt x="3475" y="3195"/>
                </a:lnTo>
                <a:lnTo>
                  <a:pt x="3258" y="3195"/>
                </a:lnTo>
                <a:lnTo>
                  <a:pt x="3258" y="2118"/>
                </a:lnTo>
                <a:lnTo>
                  <a:pt x="3258" y="1043"/>
                </a:lnTo>
                <a:lnTo>
                  <a:pt x="3843" y="1043"/>
                </a:lnTo>
                <a:lnTo>
                  <a:pt x="3818" y="1393"/>
                </a:lnTo>
                <a:close/>
                <a:moveTo>
                  <a:pt x="2460" y="2519"/>
                </a:moveTo>
                <a:lnTo>
                  <a:pt x="2434" y="2519"/>
                </a:lnTo>
                <a:lnTo>
                  <a:pt x="2411" y="2521"/>
                </a:lnTo>
                <a:lnTo>
                  <a:pt x="2389" y="2525"/>
                </a:lnTo>
                <a:lnTo>
                  <a:pt x="2369" y="2529"/>
                </a:lnTo>
                <a:lnTo>
                  <a:pt x="2360" y="2533"/>
                </a:lnTo>
                <a:lnTo>
                  <a:pt x="2352" y="2537"/>
                </a:lnTo>
                <a:lnTo>
                  <a:pt x="2336" y="2545"/>
                </a:lnTo>
                <a:lnTo>
                  <a:pt x="2329" y="2551"/>
                </a:lnTo>
                <a:lnTo>
                  <a:pt x="2322" y="2555"/>
                </a:lnTo>
                <a:lnTo>
                  <a:pt x="2315" y="2563"/>
                </a:lnTo>
                <a:lnTo>
                  <a:pt x="2310" y="2569"/>
                </a:lnTo>
                <a:lnTo>
                  <a:pt x="2304" y="2575"/>
                </a:lnTo>
                <a:lnTo>
                  <a:pt x="2299" y="2583"/>
                </a:lnTo>
                <a:lnTo>
                  <a:pt x="2294" y="2591"/>
                </a:lnTo>
                <a:lnTo>
                  <a:pt x="2290" y="2601"/>
                </a:lnTo>
                <a:lnTo>
                  <a:pt x="2286" y="2611"/>
                </a:lnTo>
                <a:lnTo>
                  <a:pt x="2283" y="2621"/>
                </a:lnTo>
                <a:lnTo>
                  <a:pt x="2279" y="2631"/>
                </a:lnTo>
                <a:lnTo>
                  <a:pt x="2277" y="2643"/>
                </a:lnTo>
                <a:lnTo>
                  <a:pt x="2274" y="2655"/>
                </a:lnTo>
                <a:lnTo>
                  <a:pt x="2272" y="2667"/>
                </a:lnTo>
                <a:lnTo>
                  <a:pt x="2271" y="2681"/>
                </a:lnTo>
                <a:lnTo>
                  <a:pt x="2269" y="2695"/>
                </a:lnTo>
                <a:lnTo>
                  <a:pt x="2268" y="2711"/>
                </a:lnTo>
                <a:lnTo>
                  <a:pt x="2267" y="2727"/>
                </a:lnTo>
                <a:lnTo>
                  <a:pt x="2267" y="2743"/>
                </a:lnTo>
                <a:lnTo>
                  <a:pt x="2267" y="2761"/>
                </a:lnTo>
                <a:lnTo>
                  <a:pt x="2267" y="2783"/>
                </a:lnTo>
                <a:lnTo>
                  <a:pt x="2268" y="2805"/>
                </a:lnTo>
                <a:lnTo>
                  <a:pt x="2269" y="2815"/>
                </a:lnTo>
                <a:lnTo>
                  <a:pt x="2271" y="2825"/>
                </a:lnTo>
                <a:lnTo>
                  <a:pt x="2274" y="2845"/>
                </a:lnTo>
                <a:lnTo>
                  <a:pt x="2275" y="2855"/>
                </a:lnTo>
                <a:lnTo>
                  <a:pt x="2277" y="2863"/>
                </a:lnTo>
                <a:lnTo>
                  <a:pt x="2279" y="2873"/>
                </a:lnTo>
                <a:lnTo>
                  <a:pt x="2282" y="2881"/>
                </a:lnTo>
                <a:lnTo>
                  <a:pt x="2287" y="2897"/>
                </a:lnTo>
                <a:lnTo>
                  <a:pt x="2293" y="2911"/>
                </a:lnTo>
                <a:lnTo>
                  <a:pt x="2299" y="2923"/>
                </a:lnTo>
                <a:lnTo>
                  <a:pt x="2306" y="2935"/>
                </a:lnTo>
                <a:lnTo>
                  <a:pt x="2314" y="2945"/>
                </a:lnTo>
                <a:lnTo>
                  <a:pt x="2322" y="2953"/>
                </a:lnTo>
                <a:lnTo>
                  <a:pt x="2330" y="2959"/>
                </a:lnTo>
                <a:lnTo>
                  <a:pt x="2339" y="2965"/>
                </a:lnTo>
                <a:lnTo>
                  <a:pt x="2348" y="2967"/>
                </a:lnTo>
                <a:lnTo>
                  <a:pt x="2358" y="2969"/>
                </a:lnTo>
                <a:lnTo>
                  <a:pt x="2365" y="2967"/>
                </a:lnTo>
                <a:lnTo>
                  <a:pt x="2373" y="2967"/>
                </a:lnTo>
                <a:lnTo>
                  <a:pt x="2380" y="2963"/>
                </a:lnTo>
                <a:lnTo>
                  <a:pt x="2387" y="2961"/>
                </a:lnTo>
                <a:lnTo>
                  <a:pt x="2401" y="2951"/>
                </a:lnTo>
                <a:lnTo>
                  <a:pt x="2408" y="2945"/>
                </a:lnTo>
                <a:lnTo>
                  <a:pt x="2415" y="2939"/>
                </a:lnTo>
                <a:lnTo>
                  <a:pt x="2422" y="2933"/>
                </a:lnTo>
                <a:lnTo>
                  <a:pt x="2429" y="2923"/>
                </a:lnTo>
                <a:lnTo>
                  <a:pt x="2436" y="2915"/>
                </a:lnTo>
                <a:lnTo>
                  <a:pt x="2442" y="2905"/>
                </a:lnTo>
                <a:lnTo>
                  <a:pt x="2448" y="2895"/>
                </a:lnTo>
                <a:lnTo>
                  <a:pt x="2455" y="2883"/>
                </a:lnTo>
                <a:lnTo>
                  <a:pt x="2467" y="2859"/>
                </a:lnTo>
                <a:lnTo>
                  <a:pt x="2470" y="2519"/>
                </a:lnTo>
                <a:lnTo>
                  <a:pt x="2460" y="2519"/>
                </a:lnTo>
                <a:close/>
                <a:moveTo>
                  <a:pt x="2638" y="3293"/>
                </a:moveTo>
                <a:lnTo>
                  <a:pt x="2629" y="3285"/>
                </a:lnTo>
                <a:lnTo>
                  <a:pt x="2620" y="3277"/>
                </a:lnTo>
                <a:lnTo>
                  <a:pt x="2603" y="3257"/>
                </a:lnTo>
                <a:lnTo>
                  <a:pt x="2587" y="3237"/>
                </a:lnTo>
                <a:lnTo>
                  <a:pt x="2572" y="3213"/>
                </a:lnTo>
                <a:lnTo>
                  <a:pt x="2565" y="3199"/>
                </a:lnTo>
                <a:lnTo>
                  <a:pt x="2558" y="3187"/>
                </a:lnTo>
                <a:lnTo>
                  <a:pt x="2546" y="3159"/>
                </a:lnTo>
                <a:lnTo>
                  <a:pt x="2534" y="3131"/>
                </a:lnTo>
                <a:lnTo>
                  <a:pt x="2530" y="3117"/>
                </a:lnTo>
                <a:lnTo>
                  <a:pt x="2526" y="3101"/>
                </a:lnTo>
                <a:lnTo>
                  <a:pt x="2514" y="3125"/>
                </a:lnTo>
                <a:lnTo>
                  <a:pt x="2501" y="3147"/>
                </a:lnTo>
                <a:lnTo>
                  <a:pt x="2489" y="3167"/>
                </a:lnTo>
                <a:lnTo>
                  <a:pt x="2477" y="3185"/>
                </a:lnTo>
                <a:lnTo>
                  <a:pt x="2470" y="3195"/>
                </a:lnTo>
                <a:lnTo>
                  <a:pt x="2462" y="3205"/>
                </a:lnTo>
                <a:lnTo>
                  <a:pt x="2445" y="3223"/>
                </a:lnTo>
                <a:lnTo>
                  <a:pt x="2436" y="3229"/>
                </a:lnTo>
                <a:lnTo>
                  <a:pt x="2427" y="3237"/>
                </a:lnTo>
                <a:lnTo>
                  <a:pt x="2408" y="3249"/>
                </a:lnTo>
                <a:lnTo>
                  <a:pt x="2397" y="3255"/>
                </a:lnTo>
                <a:lnTo>
                  <a:pt x="2387" y="3259"/>
                </a:lnTo>
                <a:lnTo>
                  <a:pt x="2376" y="3263"/>
                </a:lnTo>
                <a:lnTo>
                  <a:pt x="2365" y="3267"/>
                </a:lnTo>
                <a:lnTo>
                  <a:pt x="2353" y="3269"/>
                </a:lnTo>
                <a:lnTo>
                  <a:pt x="2342" y="3271"/>
                </a:lnTo>
                <a:lnTo>
                  <a:pt x="2330" y="3271"/>
                </a:lnTo>
                <a:lnTo>
                  <a:pt x="2318" y="3271"/>
                </a:lnTo>
                <a:lnTo>
                  <a:pt x="2302" y="3271"/>
                </a:lnTo>
                <a:lnTo>
                  <a:pt x="2286" y="3269"/>
                </a:lnTo>
                <a:lnTo>
                  <a:pt x="2270" y="3267"/>
                </a:lnTo>
                <a:lnTo>
                  <a:pt x="2255" y="3263"/>
                </a:lnTo>
                <a:lnTo>
                  <a:pt x="2241" y="3259"/>
                </a:lnTo>
                <a:lnTo>
                  <a:pt x="2227" y="3253"/>
                </a:lnTo>
                <a:lnTo>
                  <a:pt x="2214" y="3247"/>
                </a:lnTo>
                <a:lnTo>
                  <a:pt x="2200" y="3239"/>
                </a:lnTo>
                <a:lnTo>
                  <a:pt x="2187" y="3231"/>
                </a:lnTo>
                <a:lnTo>
                  <a:pt x="2175" y="3221"/>
                </a:lnTo>
                <a:lnTo>
                  <a:pt x="2164" y="3209"/>
                </a:lnTo>
                <a:lnTo>
                  <a:pt x="2153" y="3199"/>
                </a:lnTo>
                <a:lnTo>
                  <a:pt x="2142" y="3185"/>
                </a:lnTo>
                <a:lnTo>
                  <a:pt x="2133" y="3173"/>
                </a:lnTo>
                <a:lnTo>
                  <a:pt x="2123" y="3157"/>
                </a:lnTo>
                <a:lnTo>
                  <a:pt x="2114" y="3143"/>
                </a:lnTo>
                <a:lnTo>
                  <a:pt x="2106" y="3127"/>
                </a:lnTo>
                <a:lnTo>
                  <a:pt x="2098" y="3109"/>
                </a:lnTo>
                <a:lnTo>
                  <a:pt x="2091" y="3091"/>
                </a:lnTo>
                <a:lnTo>
                  <a:pt x="2084" y="3071"/>
                </a:lnTo>
                <a:lnTo>
                  <a:pt x="2078" y="3051"/>
                </a:lnTo>
                <a:lnTo>
                  <a:pt x="2072" y="3031"/>
                </a:lnTo>
                <a:lnTo>
                  <a:pt x="2067" y="3009"/>
                </a:lnTo>
                <a:lnTo>
                  <a:pt x="2062" y="2987"/>
                </a:lnTo>
                <a:lnTo>
                  <a:pt x="2058" y="2963"/>
                </a:lnTo>
                <a:lnTo>
                  <a:pt x="2054" y="2939"/>
                </a:lnTo>
                <a:lnTo>
                  <a:pt x="2051" y="2913"/>
                </a:lnTo>
                <a:lnTo>
                  <a:pt x="2049" y="2887"/>
                </a:lnTo>
                <a:lnTo>
                  <a:pt x="2047" y="2861"/>
                </a:lnTo>
                <a:lnTo>
                  <a:pt x="2045" y="2833"/>
                </a:lnTo>
                <a:lnTo>
                  <a:pt x="2044" y="2805"/>
                </a:lnTo>
                <a:lnTo>
                  <a:pt x="2044" y="2775"/>
                </a:lnTo>
                <a:lnTo>
                  <a:pt x="2044" y="2741"/>
                </a:lnTo>
                <a:lnTo>
                  <a:pt x="2046" y="2709"/>
                </a:lnTo>
                <a:lnTo>
                  <a:pt x="2047" y="2677"/>
                </a:lnTo>
                <a:lnTo>
                  <a:pt x="2050" y="2645"/>
                </a:lnTo>
                <a:lnTo>
                  <a:pt x="2054" y="2617"/>
                </a:lnTo>
                <a:lnTo>
                  <a:pt x="2058" y="2587"/>
                </a:lnTo>
                <a:lnTo>
                  <a:pt x="2063" y="2561"/>
                </a:lnTo>
                <a:lnTo>
                  <a:pt x="2068" y="2533"/>
                </a:lnTo>
                <a:lnTo>
                  <a:pt x="2075" y="2509"/>
                </a:lnTo>
                <a:lnTo>
                  <a:pt x="2082" y="2485"/>
                </a:lnTo>
                <a:lnTo>
                  <a:pt x="2090" y="2461"/>
                </a:lnTo>
                <a:lnTo>
                  <a:pt x="2098" y="2439"/>
                </a:lnTo>
                <a:lnTo>
                  <a:pt x="2107" y="2420"/>
                </a:lnTo>
                <a:lnTo>
                  <a:pt x="2118" y="2400"/>
                </a:lnTo>
                <a:lnTo>
                  <a:pt x="2128" y="2382"/>
                </a:lnTo>
                <a:lnTo>
                  <a:pt x="2140" y="2364"/>
                </a:lnTo>
                <a:lnTo>
                  <a:pt x="2152" y="2348"/>
                </a:lnTo>
                <a:lnTo>
                  <a:pt x="2159" y="2340"/>
                </a:lnTo>
                <a:lnTo>
                  <a:pt x="2165" y="2334"/>
                </a:lnTo>
                <a:lnTo>
                  <a:pt x="2179" y="2320"/>
                </a:lnTo>
                <a:lnTo>
                  <a:pt x="2194" y="2306"/>
                </a:lnTo>
                <a:lnTo>
                  <a:pt x="2210" y="2294"/>
                </a:lnTo>
                <a:lnTo>
                  <a:pt x="2226" y="2284"/>
                </a:lnTo>
                <a:lnTo>
                  <a:pt x="2243" y="2274"/>
                </a:lnTo>
                <a:lnTo>
                  <a:pt x="2260" y="2264"/>
                </a:lnTo>
                <a:lnTo>
                  <a:pt x="2278" y="2256"/>
                </a:lnTo>
                <a:lnTo>
                  <a:pt x="2297" y="2250"/>
                </a:lnTo>
                <a:lnTo>
                  <a:pt x="2317" y="2244"/>
                </a:lnTo>
                <a:lnTo>
                  <a:pt x="2327" y="2242"/>
                </a:lnTo>
                <a:lnTo>
                  <a:pt x="2337" y="2240"/>
                </a:lnTo>
                <a:lnTo>
                  <a:pt x="2359" y="2236"/>
                </a:lnTo>
                <a:lnTo>
                  <a:pt x="2380" y="2234"/>
                </a:lnTo>
                <a:lnTo>
                  <a:pt x="2403" y="2232"/>
                </a:lnTo>
                <a:lnTo>
                  <a:pt x="2426" y="2232"/>
                </a:lnTo>
                <a:lnTo>
                  <a:pt x="2449" y="2232"/>
                </a:lnTo>
                <a:lnTo>
                  <a:pt x="2461" y="2232"/>
                </a:lnTo>
                <a:lnTo>
                  <a:pt x="2473" y="2234"/>
                </a:lnTo>
                <a:lnTo>
                  <a:pt x="2473" y="2170"/>
                </a:lnTo>
                <a:lnTo>
                  <a:pt x="2473" y="2138"/>
                </a:lnTo>
                <a:lnTo>
                  <a:pt x="2472" y="2122"/>
                </a:lnTo>
                <a:lnTo>
                  <a:pt x="2472" y="2108"/>
                </a:lnTo>
                <a:lnTo>
                  <a:pt x="2471" y="2082"/>
                </a:lnTo>
                <a:lnTo>
                  <a:pt x="2469" y="2058"/>
                </a:lnTo>
                <a:lnTo>
                  <a:pt x="2467" y="2036"/>
                </a:lnTo>
                <a:lnTo>
                  <a:pt x="2463" y="2018"/>
                </a:lnTo>
                <a:lnTo>
                  <a:pt x="2460" y="2000"/>
                </a:lnTo>
                <a:lnTo>
                  <a:pt x="2455" y="1986"/>
                </a:lnTo>
                <a:lnTo>
                  <a:pt x="2449" y="1972"/>
                </a:lnTo>
                <a:lnTo>
                  <a:pt x="2443" y="1962"/>
                </a:lnTo>
                <a:lnTo>
                  <a:pt x="2439" y="1958"/>
                </a:lnTo>
                <a:lnTo>
                  <a:pt x="2435" y="1952"/>
                </a:lnTo>
                <a:lnTo>
                  <a:pt x="2426" y="1946"/>
                </a:lnTo>
                <a:lnTo>
                  <a:pt x="2417" y="1940"/>
                </a:lnTo>
                <a:lnTo>
                  <a:pt x="2406" y="1936"/>
                </a:lnTo>
                <a:lnTo>
                  <a:pt x="2393" y="1934"/>
                </a:lnTo>
                <a:lnTo>
                  <a:pt x="2380" y="1934"/>
                </a:lnTo>
                <a:lnTo>
                  <a:pt x="2367" y="1934"/>
                </a:lnTo>
                <a:lnTo>
                  <a:pt x="2354" y="1936"/>
                </a:lnTo>
                <a:lnTo>
                  <a:pt x="2341" y="1940"/>
                </a:lnTo>
                <a:lnTo>
                  <a:pt x="2328" y="1946"/>
                </a:lnTo>
                <a:lnTo>
                  <a:pt x="2314" y="1952"/>
                </a:lnTo>
                <a:lnTo>
                  <a:pt x="2300" y="1960"/>
                </a:lnTo>
                <a:lnTo>
                  <a:pt x="2286" y="1970"/>
                </a:lnTo>
                <a:lnTo>
                  <a:pt x="2272" y="1980"/>
                </a:lnTo>
                <a:lnTo>
                  <a:pt x="2258" y="1992"/>
                </a:lnTo>
                <a:lnTo>
                  <a:pt x="2243" y="2006"/>
                </a:lnTo>
                <a:lnTo>
                  <a:pt x="2228" y="2022"/>
                </a:lnTo>
                <a:lnTo>
                  <a:pt x="2213" y="2038"/>
                </a:lnTo>
                <a:lnTo>
                  <a:pt x="2197" y="2054"/>
                </a:lnTo>
                <a:lnTo>
                  <a:pt x="2181" y="2074"/>
                </a:lnTo>
                <a:lnTo>
                  <a:pt x="2149" y="2114"/>
                </a:lnTo>
                <a:lnTo>
                  <a:pt x="2061" y="1816"/>
                </a:lnTo>
                <a:lnTo>
                  <a:pt x="2076" y="1798"/>
                </a:lnTo>
                <a:lnTo>
                  <a:pt x="2091" y="1780"/>
                </a:lnTo>
                <a:lnTo>
                  <a:pt x="2106" y="1764"/>
                </a:lnTo>
                <a:lnTo>
                  <a:pt x="2120" y="1748"/>
                </a:lnTo>
                <a:lnTo>
                  <a:pt x="2136" y="1734"/>
                </a:lnTo>
                <a:lnTo>
                  <a:pt x="2152" y="1718"/>
                </a:lnTo>
                <a:lnTo>
                  <a:pt x="2190" y="1686"/>
                </a:lnTo>
                <a:lnTo>
                  <a:pt x="2219" y="1664"/>
                </a:lnTo>
                <a:lnTo>
                  <a:pt x="2247" y="1644"/>
                </a:lnTo>
                <a:lnTo>
                  <a:pt x="2274" y="1628"/>
                </a:lnTo>
                <a:lnTo>
                  <a:pt x="2288" y="1622"/>
                </a:lnTo>
                <a:lnTo>
                  <a:pt x="2301" y="1616"/>
                </a:lnTo>
                <a:lnTo>
                  <a:pt x="2314" y="1610"/>
                </a:lnTo>
                <a:lnTo>
                  <a:pt x="2328" y="1606"/>
                </a:lnTo>
                <a:lnTo>
                  <a:pt x="2341" y="1602"/>
                </a:lnTo>
                <a:lnTo>
                  <a:pt x="2354" y="1598"/>
                </a:lnTo>
                <a:lnTo>
                  <a:pt x="2367" y="1596"/>
                </a:lnTo>
                <a:lnTo>
                  <a:pt x="2381" y="1594"/>
                </a:lnTo>
                <a:lnTo>
                  <a:pt x="2408" y="1592"/>
                </a:lnTo>
                <a:lnTo>
                  <a:pt x="2432" y="1594"/>
                </a:lnTo>
                <a:lnTo>
                  <a:pt x="2456" y="1598"/>
                </a:lnTo>
                <a:lnTo>
                  <a:pt x="2478" y="1604"/>
                </a:lnTo>
                <a:lnTo>
                  <a:pt x="2500" y="1612"/>
                </a:lnTo>
                <a:lnTo>
                  <a:pt x="2520" y="1622"/>
                </a:lnTo>
                <a:lnTo>
                  <a:pt x="2530" y="1628"/>
                </a:lnTo>
                <a:lnTo>
                  <a:pt x="2539" y="1634"/>
                </a:lnTo>
                <a:lnTo>
                  <a:pt x="2558" y="1648"/>
                </a:lnTo>
                <a:lnTo>
                  <a:pt x="2567" y="1656"/>
                </a:lnTo>
                <a:lnTo>
                  <a:pt x="2575" y="1664"/>
                </a:lnTo>
                <a:lnTo>
                  <a:pt x="2591" y="1684"/>
                </a:lnTo>
                <a:lnTo>
                  <a:pt x="2605" y="1704"/>
                </a:lnTo>
                <a:lnTo>
                  <a:pt x="2618" y="1726"/>
                </a:lnTo>
                <a:lnTo>
                  <a:pt x="2624" y="1738"/>
                </a:lnTo>
                <a:lnTo>
                  <a:pt x="2630" y="1752"/>
                </a:lnTo>
                <a:lnTo>
                  <a:pt x="2636" y="1764"/>
                </a:lnTo>
                <a:lnTo>
                  <a:pt x="2641" y="1778"/>
                </a:lnTo>
                <a:lnTo>
                  <a:pt x="2646" y="1792"/>
                </a:lnTo>
                <a:lnTo>
                  <a:pt x="2650" y="1806"/>
                </a:lnTo>
                <a:lnTo>
                  <a:pt x="2658" y="1836"/>
                </a:lnTo>
                <a:lnTo>
                  <a:pt x="2661" y="1852"/>
                </a:lnTo>
                <a:lnTo>
                  <a:pt x="2664" y="1868"/>
                </a:lnTo>
                <a:lnTo>
                  <a:pt x="2668" y="1892"/>
                </a:lnTo>
                <a:lnTo>
                  <a:pt x="2671" y="1916"/>
                </a:lnTo>
                <a:lnTo>
                  <a:pt x="2674" y="1942"/>
                </a:lnTo>
                <a:lnTo>
                  <a:pt x="2676" y="1972"/>
                </a:lnTo>
                <a:lnTo>
                  <a:pt x="2678" y="2006"/>
                </a:lnTo>
                <a:lnTo>
                  <a:pt x="2678" y="2026"/>
                </a:lnTo>
                <a:lnTo>
                  <a:pt x="2678" y="2046"/>
                </a:lnTo>
                <a:lnTo>
                  <a:pt x="2679" y="2096"/>
                </a:lnTo>
                <a:lnTo>
                  <a:pt x="2678" y="2154"/>
                </a:lnTo>
                <a:lnTo>
                  <a:pt x="2674" y="2687"/>
                </a:lnTo>
                <a:lnTo>
                  <a:pt x="2674" y="2747"/>
                </a:lnTo>
                <a:lnTo>
                  <a:pt x="2674" y="2775"/>
                </a:lnTo>
                <a:lnTo>
                  <a:pt x="2675" y="2799"/>
                </a:lnTo>
                <a:lnTo>
                  <a:pt x="2676" y="2823"/>
                </a:lnTo>
                <a:lnTo>
                  <a:pt x="2678" y="2847"/>
                </a:lnTo>
                <a:lnTo>
                  <a:pt x="2681" y="2867"/>
                </a:lnTo>
                <a:lnTo>
                  <a:pt x="2684" y="2889"/>
                </a:lnTo>
                <a:lnTo>
                  <a:pt x="2688" y="2907"/>
                </a:lnTo>
                <a:lnTo>
                  <a:pt x="2691" y="2917"/>
                </a:lnTo>
                <a:lnTo>
                  <a:pt x="2694" y="2927"/>
                </a:lnTo>
                <a:lnTo>
                  <a:pt x="2696" y="2937"/>
                </a:lnTo>
                <a:lnTo>
                  <a:pt x="2700" y="2945"/>
                </a:lnTo>
                <a:lnTo>
                  <a:pt x="2703" y="2955"/>
                </a:lnTo>
                <a:lnTo>
                  <a:pt x="2707" y="2965"/>
                </a:lnTo>
                <a:lnTo>
                  <a:pt x="2715" y="2983"/>
                </a:lnTo>
                <a:lnTo>
                  <a:pt x="2725" y="3001"/>
                </a:lnTo>
                <a:lnTo>
                  <a:pt x="2736" y="3019"/>
                </a:lnTo>
                <a:lnTo>
                  <a:pt x="2748" y="3039"/>
                </a:lnTo>
                <a:lnTo>
                  <a:pt x="2638" y="3293"/>
                </a:lnTo>
                <a:close/>
                <a:moveTo>
                  <a:pt x="1874" y="3251"/>
                </a:moveTo>
                <a:lnTo>
                  <a:pt x="1856" y="3249"/>
                </a:lnTo>
                <a:lnTo>
                  <a:pt x="1848" y="3247"/>
                </a:lnTo>
                <a:lnTo>
                  <a:pt x="1840" y="3247"/>
                </a:lnTo>
                <a:lnTo>
                  <a:pt x="1825" y="3241"/>
                </a:lnTo>
                <a:lnTo>
                  <a:pt x="1810" y="3235"/>
                </a:lnTo>
                <a:lnTo>
                  <a:pt x="1796" y="3227"/>
                </a:lnTo>
                <a:lnTo>
                  <a:pt x="1782" y="3217"/>
                </a:lnTo>
                <a:lnTo>
                  <a:pt x="1769" y="3205"/>
                </a:lnTo>
                <a:lnTo>
                  <a:pt x="1763" y="3199"/>
                </a:lnTo>
                <a:lnTo>
                  <a:pt x="1757" y="3191"/>
                </a:lnTo>
                <a:lnTo>
                  <a:pt x="1751" y="3185"/>
                </a:lnTo>
                <a:lnTo>
                  <a:pt x="1745" y="3177"/>
                </a:lnTo>
                <a:lnTo>
                  <a:pt x="1739" y="3169"/>
                </a:lnTo>
                <a:lnTo>
                  <a:pt x="1734" y="3161"/>
                </a:lnTo>
                <a:lnTo>
                  <a:pt x="1729" y="3151"/>
                </a:lnTo>
                <a:lnTo>
                  <a:pt x="1724" y="3143"/>
                </a:lnTo>
                <a:lnTo>
                  <a:pt x="1719" y="3133"/>
                </a:lnTo>
                <a:lnTo>
                  <a:pt x="1715" y="3123"/>
                </a:lnTo>
                <a:lnTo>
                  <a:pt x="1711" y="3113"/>
                </a:lnTo>
                <a:lnTo>
                  <a:pt x="1707" y="3103"/>
                </a:lnTo>
                <a:lnTo>
                  <a:pt x="1700" y="3081"/>
                </a:lnTo>
                <a:lnTo>
                  <a:pt x="1693" y="3057"/>
                </a:lnTo>
                <a:lnTo>
                  <a:pt x="1691" y="3045"/>
                </a:lnTo>
                <a:lnTo>
                  <a:pt x="1688" y="3033"/>
                </a:lnTo>
                <a:lnTo>
                  <a:pt x="1683" y="3003"/>
                </a:lnTo>
                <a:lnTo>
                  <a:pt x="1679" y="2975"/>
                </a:lnTo>
                <a:lnTo>
                  <a:pt x="1676" y="2945"/>
                </a:lnTo>
                <a:lnTo>
                  <a:pt x="1673" y="2909"/>
                </a:lnTo>
                <a:lnTo>
                  <a:pt x="1671" y="2867"/>
                </a:lnTo>
                <a:lnTo>
                  <a:pt x="1670" y="2817"/>
                </a:lnTo>
                <a:lnTo>
                  <a:pt x="1670" y="2753"/>
                </a:lnTo>
                <a:lnTo>
                  <a:pt x="1670" y="2677"/>
                </a:lnTo>
                <a:lnTo>
                  <a:pt x="1670" y="1494"/>
                </a:lnTo>
                <a:lnTo>
                  <a:pt x="1669" y="1353"/>
                </a:lnTo>
                <a:lnTo>
                  <a:pt x="1668" y="1291"/>
                </a:lnTo>
                <a:lnTo>
                  <a:pt x="1667" y="1231"/>
                </a:lnTo>
                <a:lnTo>
                  <a:pt x="1666" y="1177"/>
                </a:lnTo>
                <a:lnTo>
                  <a:pt x="1664" y="1123"/>
                </a:lnTo>
                <a:lnTo>
                  <a:pt x="1661" y="1071"/>
                </a:lnTo>
                <a:lnTo>
                  <a:pt x="1659" y="1017"/>
                </a:lnTo>
                <a:lnTo>
                  <a:pt x="1872" y="921"/>
                </a:lnTo>
                <a:lnTo>
                  <a:pt x="1875" y="955"/>
                </a:lnTo>
                <a:lnTo>
                  <a:pt x="1877" y="991"/>
                </a:lnTo>
                <a:lnTo>
                  <a:pt x="1879" y="1031"/>
                </a:lnTo>
                <a:lnTo>
                  <a:pt x="1880" y="1077"/>
                </a:lnTo>
                <a:lnTo>
                  <a:pt x="1882" y="1129"/>
                </a:lnTo>
                <a:lnTo>
                  <a:pt x="1882" y="1187"/>
                </a:lnTo>
                <a:lnTo>
                  <a:pt x="1883" y="1255"/>
                </a:lnTo>
                <a:lnTo>
                  <a:pt x="1883" y="1333"/>
                </a:lnTo>
                <a:lnTo>
                  <a:pt x="1883" y="2569"/>
                </a:lnTo>
                <a:lnTo>
                  <a:pt x="1883" y="2659"/>
                </a:lnTo>
                <a:lnTo>
                  <a:pt x="1883" y="2733"/>
                </a:lnTo>
                <a:lnTo>
                  <a:pt x="1884" y="2789"/>
                </a:lnTo>
                <a:lnTo>
                  <a:pt x="1885" y="2831"/>
                </a:lnTo>
                <a:lnTo>
                  <a:pt x="1887" y="2863"/>
                </a:lnTo>
                <a:lnTo>
                  <a:pt x="1889" y="2887"/>
                </a:lnTo>
                <a:lnTo>
                  <a:pt x="1893" y="2905"/>
                </a:lnTo>
                <a:lnTo>
                  <a:pt x="1895" y="2913"/>
                </a:lnTo>
                <a:lnTo>
                  <a:pt x="1897" y="2921"/>
                </a:lnTo>
                <a:lnTo>
                  <a:pt x="1900" y="2931"/>
                </a:lnTo>
                <a:lnTo>
                  <a:pt x="1904" y="2941"/>
                </a:lnTo>
                <a:lnTo>
                  <a:pt x="1909" y="2947"/>
                </a:lnTo>
                <a:lnTo>
                  <a:pt x="1914" y="2953"/>
                </a:lnTo>
                <a:lnTo>
                  <a:pt x="1920" y="2959"/>
                </a:lnTo>
                <a:lnTo>
                  <a:pt x="1926" y="2963"/>
                </a:lnTo>
                <a:lnTo>
                  <a:pt x="1932" y="2965"/>
                </a:lnTo>
                <a:lnTo>
                  <a:pt x="1939" y="2965"/>
                </a:lnTo>
                <a:lnTo>
                  <a:pt x="1944" y="2965"/>
                </a:lnTo>
                <a:lnTo>
                  <a:pt x="1949" y="2965"/>
                </a:lnTo>
                <a:lnTo>
                  <a:pt x="1955" y="2963"/>
                </a:lnTo>
                <a:lnTo>
                  <a:pt x="1962" y="2959"/>
                </a:lnTo>
                <a:lnTo>
                  <a:pt x="1998" y="3207"/>
                </a:lnTo>
                <a:lnTo>
                  <a:pt x="1984" y="3217"/>
                </a:lnTo>
                <a:lnTo>
                  <a:pt x="1969" y="3225"/>
                </a:lnTo>
                <a:lnTo>
                  <a:pt x="1955" y="3233"/>
                </a:lnTo>
                <a:lnTo>
                  <a:pt x="1947" y="3235"/>
                </a:lnTo>
                <a:lnTo>
                  <a:pt x="1939" y="3239"/>
                </a:lnTo>
                <a:lnTo>
                  <a:pt x="1923" y="3243"/>
                </a:lnTo>
                <a:lnTo>
                  <a:pt x="1907" y="3247"/>
                </a:lnTo>
                <a:lnTo>
                  <a:pt x="1890" y="3249"/>
                </a:lnTo>
                <a:lnTo>
                  <a:pt x="1874" y="3251"/>
                </a:lnTo>
                <a:close/>
                <a:moveTo>
                  <a:pt x="1306" y="2228"/>
                </a:moveTo>
                <a:lnTo>
                  <a:pt x="1306" y="2186"/>
                </a:lnTo>
                <a:lnTo>
                  <a:pt x="1305" y="2150"/>
                </a:lnTo>
                <a:lnTo>
                  <a:pt x="1303" y="2116"/>
                </a:lnTo>
                <a:lnTo>
                  <a:pt x="1300" y="2086"/>
                </a:lnTo>
                <a:lnTo>
                  <a:pt x="1297" y="2060"/>
                </a:lnTo>
                <a:lnTo>
                  <a:pt x="1293" y="2036"/>
                </a:lnTo>
                <a:lnTo>
                  <a:pt x="1290" y="2024"/>
                </a:lnTo>
                <a:lnTo>
                  <a:pt x="1288" y="2012"/>
                </a:lnTo>
                <a:lnTo>
                  <a:pt x="1284" y="2000"/>
                </a:lnTo>
                <a:lnTo>
                  <a:pt x="1281" y="1990"/>
                </a:lnTo>
                <a:lnTo>
                  <a:pt x="1273" y="1968"/>
                </a:lnTo>
                <a:lnTo>
                  <a:pt x="1269" y="1958"/>
                </a:lnTo>
                <a:lnTo>
                  <a:pt x="1264" y="1950"/>
                </a:lnTo>
                <a:lnTo>
                  <a:pt x="1259" y="1940"/>
                </a:lnTo>
                <a:lnTo>
                  <a:pt x="1254" y="1934"/>
                </a:lnTo>
                <a:lnTo>
                  <a:pt x="1249" y="1926"/>
                </a:lnTo>
                <a:lnTo>
                  <a:pt x="1244" y="1920"/>
                </a:lnTo>
                <a:lnTo>
                  <a:pt x="1238" y="1914"/>
                </a:lnTo>
                <a:lnTo>
                  <a:pt x="1232" y="1910"/>
                </a:lnTo>
                <a:lnTo>
                  <a:pt x="1225" y="1906"/>
                </a:lnTo>
                <a:lnTo>
                  <a:pt x="1219" y="1902"/>
                </a:lnTo>
                <a:lnTo>
                  <a:pt x="1212" y="1900"/>
                </a:lnTo>
                <a:lnTo>
                  <a:pt x="1205" y="1898"/>
                </a:lnTo>
                <a:lnTo>
                  <a:pt x="1197" y="1898"/>
                </a:lnTo>
                <a:lnTo>
                  <a:pt x="1190" y="1896"/>
                </a:lnTo>
                <a:lnTo>
                  <a:pt x="1174" y="1898"/>
                </a:lnTo>
                <a:lnTo>
                  <a:pt x="1167" y="1900"/>
                </a:lnTo>
                <a:lnTo>
                  <a:pt x="1161" y="1902"/>
                </a:lnTo>
                <a:lnTo>
                  <a:pt x="1148" y="1910"/>
                </a:lnTo>
                <a:lnTo>
                  <a:pt x="1142" y="1914"/>
                </a:lnTo>
                <a:lnTo>
                  <a:pt x="1136" y="1920"/>
                </a:lnTo>
                <a:lnTo>
                  <a:pt x="1125" y="1932"/>
                </a:lnTo>
                <a:lnTo>
                  <a:pt x="1120" y="1940"/>
                </a:lnTo>
                <a:lnTo>
                  <a:pt x="1115" y="1948"/>
                </a:lnTo>
                <a:lnTo>
                  <a:pt x="1110" y="1956"/>
                </a:lnTo>
                <a:lnTo>
                  <a:pt x="1105" y="1966"/>
                </a:lnTo>
                <a:lnTo>
                  <a:pt x="1097" y="1986"/>
                </a:lnTo>
                <a:lnTo>
                  <a:pt x="1090" y="2010"/>
                </a:lnTo>
                <a:lnTo>
                  <a:pt x="1083" y="2036"/>
                </a:lnTo>
                <a:lnTo>
                  <a:pt x="1078" y="2064"/>
                </a:lnTo>
                <a:lnTo>
                  <a:pt x="1075" y="2078"/>
                </a:lnTo>
                <a:lnTo>
                  <a:pt x="1073" y="2094"/>
                </a:lnTo>
                <a:lnTo>
                  <a:pt x="1069" y="2128"/>
                </a:lnTo>
                <a:lnTo>
                  <a:pt x="1068" y="2144"/>
                </a:lnTo>
                <a:lnTo>
                  <a:pt x="1067" y="2162"/>
                </a:lnTo>
                <a:lnTo>
                  <a:pt x="1066" y="2182"/>
                </a:lnTo>
                <a:lnTo>
                  <a:pt x="1065" y="2200"/>
                </a:lnTo>
                <a:lnTo>
                  <a:pt x="1065" y="2240"/>
                </a:lnTo>
                <a:lnTo>
                  <a:pt x="1065" y="2246"/>
                </a:lnTo>
                <a:lnTo>
                  <a:pt x="1306" y="2246"/>
                </a:lnTo>
                <a:lnTo>
                  <a:pt x="1306" y="2228"/>
                </a:lnTo>
                <a:close/>
                <a:moveTo>
                  <a:pt x="1062" y="2549"/>
                </a:moveTo>
                <a:lnTo>
                  <a:pt x="1062" y="2563"/>
                </a:lnTo>
                <a:lnTo>
                  <a:pt x="1062" y="2585"/>
                </a:lnTo>
                <a:lnTo>
                  <a:pt x="1062" y="2607"/>
                </a:lnTo>
                <a:lnTo>
                  <a:pt x="1064" y="2649"/>
                </a:lnTo>
                <a:lnTo>
                  <a:pt x="1066" y="2669"/>
                </a:lnTo>
                <a:lnTo>
                  <a:pt x="1068" y="2689"/>
                </a:lnTo>
                <a:lnTo>
                  <a:pt x="1073" y="2725"/>
                </a:lnTo>
                <a:lnTo>
                  <a:pt x="1076" y="2743"/>
                </a:lnTo>
                <a:lnTo>
                  <a:pt x="1079" y="2759"/>
                </a:lnTo>
                <a:lnTo>
                  <a:pt x="1082" y="2775"/>
                </a:lnTo>
                <a:lnTo>
                  <a:pt x="1086" y="2791"/>
                </a:lnTo>
                <a:lnTo>
                  <a:pt x="1095" y="2821"/>
                </a:lnTo>
                <a:lnTo>
                  <a:pt x="1100" y="2833"/>
                </a:lnTo>
                <a:lnTo>
                  <a:pt x="1105" y="2847"/>
                </a:lnTo>
                <a:lnTo>
                  <a:pt x="1111" y="2857"/>
                </a:lnTo>
                <a:lnTo>
                  <a:pt x="1117" y="2869"/>
                </a:lnTo>
                <a:lnTo>
                  <a:pt x="1123" y="2879"/>
                </a:lnTo>
                <a:lnTo>
                  <a:pt x="1129" y="2889"/>
                </a:lnTo>
                <a:lnTo>
                  <a:pt x="1136" y="2899"/>
                </a:lnTo>
                <a:lnTo>
                  <a:pt x="1143" y="2907"/>
                </a:lnTo>
                <a:lnTo>
                  <a:pt x="1150" y="2915"/>
                </a:lnTo>
                <a:lnTo>
                  <a:pt x="1158" y="2921"/>
                </a:lnTo>
                <a:lnTo>
                  <a:pt x="1166" y="2927"/>
                </a:lnTo>
                <a:lnTo>
                  <a:pt x="1174" y="2931"/>
                </a:lnTo>
                <a:lnTo>
                  <a:pt x="1182" y="2937"/>
                </a:lnTo>
                <a:lnTo>
                  <a:pt x="1192" y="2939"/>
                </a:lnTo>
                <a:lnTo>
                  <a:pt x="1201" y="2943"/>
                </a:lnTo>
                <a:lnTo>
                  <a:pt x="1210" y="2945"/>
                </a:lnTo>
                <a:lnTo>
                  <a:pt x="1220" y="2945"/>
                </a:lnTo>
                <a:lnTo>
                  <a:pt x="1230" y="2947"/>
                </a:lnTo>
                <a:lnTo>
                  <a:pt x="1243" y="2945"/>
                </a:lnTo>
                <a:lnTo>
                  <a:pt x="1257" y="2943"/>
                </a:lnTo>
                <a:lnTo>
                  <a:pt x="1270" y="2941"/>
                </a:lnTo>
                <a:lnTo>
                  <a:pt x="1283" y="2937"/>
                </a:lnTo>
                <a:lnTo>
                  <a:pt x="1296" y="2931"/>
                </a:lnTo>
                <a:lnTo>
                  <a:pt x="1308" y="2925"/>
                </a:lnTo>
                <a:lnTo>
                  <a:pt x="1321" y="2917"/>
                </a:lnTo>
                <a:lnTo>
                  <a:pt x="1334" y="2907"/>
                </a:lnTo>
                <a:lnTo>
                  <a:pt x="1346" y="2897"/>
                </a:lnTo>
                <a:lnTo>
                  <a:pt x="1359" y="2885"/>
                </a:lnTo>
                <a:lnTo>
                  <a:pt x="1371" y="2871"/>
                </a:lnTo>
                <a:lnTo>
                  <a:pt x="1383" y="2857"/>
                </a:lnTo>
                <a:lnTo>
                  <a:pt x="1395" y="2843"/>
                </a:lnTo>
                <a:lnTo>
                  <a:pt x="1407" y="2825"/>
                </a:lnTo>
                <a:lnTo>
                  <a:pt x="1420" y="2807"/>
                </a:lnTo>
                <a:lnTo>
                  <a:pt x="1431" y="2789"/>
                </a:lnTo>
                <a:lnTo>
                  <a:pt x="1512" y="3037"/>
                </a:lnTo>
                <a:lnTo>
                  <a:pt x="1495" y="3063"/>
                </a:lnTo>
                <a:lnTo>
                  <a:pt x="1478" y="3089"/>
                </a:lnTo>
                <a:lnTo>
                  <a:pt x="1460" y="3111"/>
                </a:lnTo>
                <a:lnTo>
                  <a:pt x="1442" y="3133"/>
                </a:lnTo>
                <a:lnTo>
                  <a:pt x="1425" y="3153"/>
                </a:lnTo>
                <a:lnTo>
                  <a:pt x="1407" y="3171"/>
                </a:lnTo>
                <a:lnTo>
                  <a:pt x="1388" y="3187"/>
                </a:lnTo>
                <a:lnTo>
                  <a:pt x="1370" y="3203"/>
                </a:lnTo>
                <a:lnTo>
                  <a:pt x="1351" y="3215"/>
                </a:lnTo>
                <a:lnTo>
                  <a:pt x="1333" y="3225"/>
                </a:lnTo>
                <a:lnTo>
                  <a:pt x="1313" y="3235"/>
                </a:lnTo>
                <a:lnTo>
                  <a:pt x="1294" y="3243"/>
                </a:lnTo>
                <a:lnTo>
                  <a:pt x="1274" y="3249"/>
                </a:lnTo>
                <a:lnTo>
                  <a:pt x="1254" y="3253"/>
                </a:lnTo>
                <a:lnTo>
                  <a:pt x="1234" y="3255"/>
                </a:lnTo>
                <a:lnTo>
                  <a:pt x="1213" y="3257"/>
                </a:lnTo>
                <a:lnTo>
                  <a:pt x="1192" y="3255"/>
                </a:lnTo>
                <a:lnTo>
                  <a:pt x="1170" y="3253"/>
                </a:lnTo>
                <a:lnTo>
                  <a:pt x="1150" y="3247"/>
                </a:lnTo>
                <a:lnTo>
                  <a:pt x="1130" y="3241"/>
                </a:lnTo>
                <a:lnTo>
                  <a:pt x="1111" y="3233"/>
                </a:lnTo>
                <a:lnTo>
                  <a:pt x="1093" y="3223"/>
                </a:lnTo>
                <a:lnTo>
                  <a:pt x="1075" y="3211"/>
                </a:lnTo>
                <a:lnTo>
                  <a:pt x="1066" y="3205"/>
                </a:lnTo>
                <a:lnTo>
                  <a:pt x="1057" y="3199"/>
                </a:lnTo>
                <a:lnTo>
                  <a:pt x="1040" y="3183"/>
                </a:lnTo>
                <a:lnTo>
                  <a:pt x="1024" y="3167"/>
                </a:lnTo>
                <a:lnTo>
                  <a:pt x="1008" y="3147"/>
                </a:lnTo>
                <a:lnTo>
                  <a:pt x="993" y="3129"/>
                </a:lnTo>
                <a:lnTo>
                  <a:pt x="979" y="3107"/>
                </a:lnTo>
                <a:lnTo>
                  <a:pt x="965" y="3083"/>
                </a:lnTo>
                <a:lnTo>
                  <a:pt x="952" y="3059"/>
                </a:lnTo>
                <a:lnTo>
                  <a:pt x="939" y="3033"/>
                </a:lnTo>
                <a:lnTo>
                  <a:pt x="927" y="3005"/>
                </a:lnTo>
                <a:lnTo>
                  <a:pt x="916" y="2977"/>
                </a:lnTo>
                <a:lnTo>
                  <a:pt x="911" y="2961"/>
                </a:lnTo>
                <a:lnTo>
                  <a:pt x="905" y="2945"/>
                </a:lnTo>
                <a:lnTo>
                  <a:pt x="900" y="2931"/>
                </a:lnTo>
                <a:lnTo>
                  <a:pt x="896" y="2915"/>
                </a:lnTo>
                <a:lnTo>
                  <a:pt x="886" y="2881"/>
                </a:lnTo>
                <a:lnTo>
                  <a:pt x="878" y="2847"/>
                </a:lnTo>
                <a:lnTo>
                  <a:pt x="870" y="2811"/>
                </a:lnTo>
                <a:lnTo>
                  <a:pt x="863" y="2773"/>
                </a:lnTo>
                <a:lnTo>
                  <a:pt x="857" y="2735"/>
                </a:lnTo>
                <a:lnTo>
                  <a:pt x="855" y="2715"/>
                </a:lnTo>
                <a:lnTo>
                  <a:pt x="852" y="2697"/>
                </a:lnTo>
                <a:lnTo>
                  <a:pt x="846" y="2655"/>
                </a:lnTo>
                <a:lnTo>
                  <a:pt x="844" y="2635"/>
                </a:lnTo>
                <a:lnTo>
                  <a:pt x="843" y="2613"/>
                </a:lnTo>
                <a:lnTo>
                  <a:pt x="840" y="2571"/>
                </a:lnTo>
                <a:lnTo>
                  <a:pt x="838" y="2527"/>
                </a:lnTo>
                <a:lnTo>
                  <a:pt x="836" y="2481"/>
                </a:lnTo>
                <a:lnTo>
                  <a:pt x="836" y="2435"/>
                </a:lnTo>
                <a:lnTo>
                  <a:pt x="836" y="2384"/>
                </a:lnTo>
                <a:lnTo>
                  <a:pt x="837" y="2334"/>
                </a:lnTo>
                <a:lnTo>
                  <a:pt x="839" y="2286"/>
                </a:lnTo>
                <a:lnTo>
                  <a:pt x="842" y="2240"/>
                </a:lnTo>
                <a:lnTo>
                  <a:pt x="845" y="2194"/>
                </a:lnTo>
                <a:lnTo>
                  <a:pt x="850" y="2152"/>
                </a:lnTo>
                <a:lnTo>
                  <a:pt x="855" y="2112"/>
                </a:lnTo>
                <a:lnTo>
                  <a:pt x="860" y="2072"/>
                </a:lnTo>
                <a:lnTo>
                  <a:pt x="867" y="2034"/>
                </a:lnTo>
                <a:lnTo>
                  <a:pt x="874" y="1998"/>
                </a:lnTo>
                <a:lnTo>
                  <a:pt x="882" y="1964"/>
                </a:lnTo>
                <a:lnTo>
                  <a:pt x="887" y="1948"/>
                </a:lnTo>
                <a:lnTo>
                  <a:pt x="891" y="1930"/>
                </a:lnTo>
                <a:lnTo>
                  <a:pt x="901" y="1898"/>
                </a:lnTo>
                <a:lnTo>
                  <a:pt x="912" y="1866"/>
                </a:lnTo>
                <a:lnTo>
                  <a:pt x="923" y="1836"/>
                </a:lnTo>
                <a:lnTo>
                  <a:pt x="936" y="1806"/>
                </a:lnTo>
                <a:lnTo>
                  <a:pt x="948" y="1780"/>
                </a:lnTo>
                <a:lnTo>
                  <a:pt x="961" y="1756"/>
                </a:lnTo>
                <a:lnTo>
                  <a:pt x="974" y="1732"/>
                </a:lnTo>
                <a:lnTo>
                  <a:pt x="988" y="1712"/>
                </a:lnTo>
                <a:lnTo>
                  <a:pt x="1002" y="1692"/>
                </a:lnTo>
                <a:lnTo>
                  <a:pt x="1016" y="1676"/>
                </a:lnTo>
                <a:lnTo>
                  <a:pt x="1031" y="1660"/>
                </a:lnTo>
                <a:lnTo>
                  <a:pt x="1046" y="1646"/>
                </a:lnTo>
                <a:lnTo>
                  <a:pt x="1061" y="1632"/>
                </a:lnTo>
                <a:lnTo>
                  <a:pt x="1069" y="1628"/>
                </a:lnTo>
                <a:lnTo>
                  <a:pt x="1078" y="1622"/>
                </a:lnTo>
                <a:lnTo>
                  <a:pt x="1086" y="1618"/>
                </a:lnTo>
                <a:lnTo>
                  <a:pt x="1094" y="1614"/>
                </a:lnTo>
                <a:lnTo>
                  <a:pt x="1111" y="1606"/>
                </a:lnTo>
                <a:lnTo>
                  <a:pt x="1129" y="1600"/>
                </a:lnTo>
                <a:lnTo>
                  <a:pt x="1147" y="1596"/>
                </a:lnTo>
                <a:lnTo>
                  <a:pt x="1166" y="1594"/>
                </a:lnTo>
                <a:lnTo>
                  <a:pt x="1186" y="1592"/>
                </a:lnTo>
                <a:lnTo>
                  <a:pt x="1204" y="1594"/>
                </a:lnTo>
                <a:lnTo>
                  <a:pt x="1221" y="1596"/>
                </a:lnTo>
                <a:lnTo>
                  <a:pt x="1237" y="1600"/>
                </a:lnTo>
                <a:lnTo>
                  <a:pt x="1254" y="1604"/>
                </a:lnTo>
                <a:lnTo>
                  <a:pt x="1270" y="1610"/>
                </a:lnTo>
                <a:lnTo>
                  <a:pt x="1286" y="1618"/>
                </a:lnTo>
                <a:lnTo>
                  <a:pt x="1294" y="1622"/>
                </a:lnTo>
                <a:lnTo>
                  <a:pt x="1301" y="1628"/>
                </a:lnTo>
                <a:lnTo>
                  <a:pt x="1316" y="1638"/>
                </a:lnTo>
                <a:lnTo>
                  <a:pt x="1331" y="1648"/>
                </a:lnTo>
                <a:lnTo>
                  <a:pt x="1345" y="1662"/>
                </a:lnTo>
                <a:lnTo>
                  <a:pt x="1359" y="1674"/>
                </a:lnTo>
                <a:lnTo>
                  <a:pt x="1371" y="1690"/>
                </a:lnTo>
                <a:lnTo>
                  <a:pt x="1384" y="1706"/>
                </a:lnTo>
                <a:lnTo>
                  <a:pt x="1395" y="1722"/>
                </a:lnTo>
                <a:lnTo>
                  <a:pt x="1406" y="1742"/>
                </a:lnTo>
                <a:lnTo>
                  <a:pt x="1416" y="1760"/>
                </a:lnTo>
                <a:lnTo>
                  <a:pt x="1429" y="1790"/>
                </a:lnTo>
                <a:lnTo>
                  <a:pt x="1441" y="1820"/>
                </a:lnTo>
                <a:lnTo>
                  <a:pt x="1447" y="1836"/>
                </a:lnTo>
                <a:lnTo>
                  <a:pt x="1453" y="1852"/>
                </a:lnTo>
                <a:lnTo>
                  <a:pt x="1463" y="1884"/>
                </a:lnTo>
                <a:lnTo>
                  <a:pt x="1473" y="1920"/>
                </a:lnTo>
                <a:lnTo>
                  <a:pt x="1481" y="1958"/>
                </a:lnTo>
                <a:lnTo>
                  <a:pt x="1489" y="1998"/>
                </a:lnTo>
                <a:lnTo>
                  <a:pt x="1496" y="2038"/>
                </a:lnTo>
                <a:lnTo>
                  <a:pt x="1499" y="2060"/>
                </a:lnTo>
                <a:lnTo>
                  <a:pt x="1502" y="2082"/>
                </a:lnTo>
                <a:lnTo>
                  <a:pt x="1507" y="2128"/>
                </a:lnTo>
                <a:lnTo>
                  <a:pt x="1512" y="2176"/>
                </a:lnTo>
                <a:lnTo>
                  <a:pt x="1515" y="2228"/>
                </a:lnTo>
                <a:lnTo>
                  <a:pt x="1518" y="2280"/>
                </a:lnTo>
                <a:lnTo>
                  <a:pt x="1520" y="2336"/>
                </a:lnTo>
                <a:lnTo>
                  <a:pt x="1521" y="2394"/>
                </a:lnTo>
                <a:lnTo>
                  <a:pt x="1521" y="2453"/>
                </a:lnTo>
                <a:lnTo>
                  <a:pt x="1521" y="2549"/>
                </a:lnTo>
                <a:lnTo>
                  <a:pt x="1062" y="2549"/>
                </a:lnTo>
                <a:close/>
                <a:moveTo>
                  <a:pt x="551" y="3213"/>
                </a:moveTo>
                <a:lnTo>
                  <a:pt x="223" y="2088"/>
                </a:lnTo>
                <a:lnTo>
                  <a:pt x="223" y="3213"/>
                </a:lnTo>
                <a:lnTo>
                  <a:pt x="0" y="3213"/>
                </a:lnTo>
                <a:lnTo>
                  <a:pt x="0" y="2136"/>
                </a:lnTo>
                <a:lnTo>
                  <a:pt x="0" y="1061"/>
                </a:lnTo>
                <a:lnTo>
                  <a:pt x="223" y="1061"/>
                </a:lnTo>
                <a:lnTo>
                  <a:pt x="223" y="2042"/>
                </a:lnTo>
                <a:lnTo>
                  <a:pt x="531" y="1061"/>
                </a:lnTo>
                <a:lnTo>
                  <a:pt x="797" y="1061"/>
                </a:lnTo>
                <a:lnTo>
                  <a:pt x="452" y="2058"/>
                </a:lnTo>
                <a:lnTo>
                  <a:pt x="836" y="3213"/>
                </a:lnTo>
                <a:lnTo>
                  <a:pt x="551" y="3213"/>
                </a:lnTo>
                <a:close/>
                <a:moveTo>
                  <a:pt x="2908" y="873"/>
                </a:moveTo>
                <a:lnTo>
                  <a:pt x="3010" y="873"/>
                </a:lnTo>
                <a:lnTo>
                  <a:pt x="3010" y="2364"/>
                </a:lnTo>
                <a:lnTo>
                  <a:pt x="3010" y="3854"/>
                </a:lnTo>
                <a:lnTo>
                  <a:pt x="2908" y="3854"/>
                </a:lnTo>
                <a:lnTo>
                  <a:pt x="2908" y="2364"/>
                </a:lnTo>
                <a:lnTo>
                  <a:pt x="2908" y="873"/>
                </a:lnTo>
                <a:close/>
                <a:moveTo>
                  <a:pt x="5311" y="3277"/>
                </a:moveTo>
                <a:lnTo>
                  <a:pt x="5302" y="3269"/>
                </a:lnTo>
                <a:lnTo>
                  <a:pt x="5293" y="3259"/>
                </a:lnTo>
                <a:lnTo>
                  <a:pt x="5276" y="3241"/>
                </a:lnTo>
                <a:lnTo>
                  <a:pt x="5260" y="3219"/>
                </a:lnTo>
                <a:lnTo>
                  <a:pt x="5244" y="3195"/>
                </a:lnTo>
                <a:lnTo>
                  <a:pt x="5237" y="3183"/>
                </a:lnTo>
                <a:lnTo>
                  <a:pt x="5230" y="3169"/>
                </a:lnTo>
                <a:lnTo>
                  <a:pt x="5218" y="3143"/>
                </a:lnTo>
                <a:lnTo>
                  <a:pt x="5207" y="3113"/>
                </a:lnTo>
                <a:lnTo>
                  <a:pt x="5203" y="3099"/>
                </a:lnTo>
                <a:lnTo>
                  <a:pt x="5199" y="3083"/>
                </a:lnTo>
                <a:lnTo>
                  <a:pt x="5187" y="3107"/>
                </a:lnTo>
                <a:lnTo>
                  <a:pt x="5175" y="3129"/>
                </a:lnTo>
                <a:lnTo>
                  <a:pt x="5162" y="3149"/>
                </a:lnTo>
                <a:lnTo>
                  <a:pt x="5151" y="3167"/>
                </a:lnTo>
                <a:lnTo>
                  <a:pt x="5143" y="3177"/>
                </a:lnTo>
                <a:lnTo>
                  <a:pt x="5135" y="3187"/>
                </a:lnTo>
                <a:lnTo>
                  <a:pt x="5118" y="3205"/>
                </a:lnTo>
                <a:lnTo>
                  <a:pt x="5109" y="3213"/>
                </a:lnTo>
                <a:lnTo>
                  <a:pt x="5100" y="3219"/>
                </a:lnTo>
                <a:lnTo>
                  <a:pt x="5081" y="3231"/>
                </a:lnTo>
                <a:lnTo>
                  <a:pt x="5070" y="3237"/>
                </a:lnTo>
                <a:lnTo>
                  <a:pt x="5060" y="3241"/>
                </a:lnTo>
                <a:lnTo>
                  <a:pt x="5049" y="3245"/>
                </a:lnTo>
                <a:lnTo>
                  <a:pt x="5038" y="3249"/>
                </a:lnTo>
                <a:lnTo>
                  <a:pt x="5026" y="3251"/>
                </a:lnTo>
                <a:lnTo>
                  <a:pt x="5015" y="3253"/>
                </a:lnTo>
                <a:lnTo>
                  <a:pt x="5003" y="3253"/>
                </a:lnTo>
                <a:lnTo>
                  <a:pt x="4991" y="3255"/>
                </a:lnTo>
                <a:lnTo>
                  <a:pt x="4975" y="3253"/>
                </a:lnTo>
                <a:lnTo>
                  <a:pt x="4959" y="3253"/>
                </a:lnTo>
                <a:lnTo>
                  <a:pt x="4943" y="3249"/>
                </a:lnTo>
                <a:lnTo>
                  <a:pt x="4928" y="3245"/>
                </a:lnTo>
                <a:lnTo>
                  <a:pt x="4913" y="3241"/>
                </a:lnTo>
                <a:lnTo>
                  <a:pt x="4899" y="3235"/>
                </a:lnTo>
                <a:lnTo>
                  <a:pt x="4886" y="3229"/>
                </a:lnTo>
                <a:lnTo>
                  <a:pt x="4873" y="3221"/>
                </a:lnTo>
                <a:lnTo>
                  <a:pt x="4860" y="3213"/>
                </a:lnTo>
                <a:lnTo>
                  <a:pt x="4848" y="3203"/>
                </a:lnTo>
                <a:lnTo>
                  <a:pt x="4837" y="3193"/>
                </a:lnTo>
                <a:lnTo>
                  <a:pt x="4826" y="3181"/>
                </a:lnTo>
                <a:lnTo>
                  <a:pt x="4816" y="3169"/>
                </a:lnTo>
                <a:lnTo>
                  <a:pt x="4806" y="3155"/>
                </a:lnTo>
                <a:lnTo>
                  <a:pt x="4796" y="3141"/>
                </a:lnTo>
                <a:lnTo>
                  <a:pt x="4787" y="3125"/>
                </a:lnTo>
                <a:lnTo>
                  <a:pt x="4779" y="3109"/>
                </a:lnTo>
                <a:lnTo>
                  <a:pt x="4771" y="3091"/>
                </a:lnTo>
                <a:lnTo>
                  <a:pt x="4764" y="3073"/>
                </a:lnTo>
                <a:lnTo>
                  <a:pt x="4757" y="3055"/>
                </a:lnTo>
                <a:lnTo>
                  <a:pt x="4751" y="3035"/>
                </a:lnTo>
                <a:lnTo>
                  <a:pt x="4745" y="3013"/>
                </a:lnTo>
                <a:lnTo>
                  <a:pt x="4740" y="2991"/>
                </a:lnTo>
                <a:lnTo>
                  <a:pt x="4735" y="2969"/>
                </a:lnTo>
                <a:lnTo>
                  <a:pt x="4731" y="2945"/>
                </a:lnTo>
                <a:lnTo>
                  <a:pt x="4727" y="2921"/>
                </a:lnTo>
                <a:lnTo>
                  <a:pt x="4724" y="2897"/>
                </a:lnTo>
                <a:lnTo>
                  <a:pt x="4722" y="2871"/>
                </a:lnTo>
                <a:lnTo>
                  <a:pt x="4720" y="2843"/>
                </a:lnTo>
                <a:lnTo>
                  <a:pt x="4718" y="2817"/>
                </a:lnTo>
                <a:lnTo>
                  <a:pt x="4717" y="2787"/>
                </a:lnTo>
                <a:lnTo>
                  <a:pt x="4717" y="2759"/>
                </a:lnTo>
                <a:lnTo>
                  <a:pt x="4718" y="2725"/>
                </a:lnTo>
                <a:lnTo>
                  <a:pt x="4719" y="2691"/>
                </a:lnTo>
                <a:lnTo>
                  <a:pt x="4721" y="2659"/>
                </a:lnTo>
                <a:lnTo>
                  <a:pt x="4723" y="2629"/>
                </a:lnTo>
                <a:lnTo>
                  <a:pt x="4727" y="2599"/>
                </a:lnTo>
                <a:lnTo>
                  <a:pt x="4731" y="2569"/>
                </a:lnTo>
                <a:lnTo>
                  <a:pt x="4736" y="2543"/>
                </a:lnTo>
                <a:lnTo>
                  <a:pt x="4741" y="2517"/>
                </a:lnTo>
                <a:lnTo>
                  <a:pt x="4748" y="2491"/>
                </a:lnTo>
                <a:lnTo>
                  <a:pt x="4755" y="2467"/>
                </a:lnTo>
                <a:lnTo>
                  <a:pt x="4763" y="2445"/>
                </a:lnTo>
                <a:lnTo>
                  <a:pt x="4771" y="2424"/>
                </a:lnTo>
                <a:lnTo>
                  <a:pt x="4781" y="2402"/>
                </a:lnTo>
                <a:lnTo>
                  <a:pt x="4791" y="2384"/>
                </a:lnTo>
                <a:lnTo>
                  <a:pt x="4801" y="2364"/>
                </a:lnTo>
                <a:lnTo>
                  <a:pt x="4813" y="2348"/>
                </a:lnTo>
                <a:lnTo>
                  <a:pt x="4825" y="2330"/>
                </a:lnTo>
                <a:lnTo>
                  <a:pt x="4832" y="2324"/>
                </a:lnTo>
                <a:lnTo>
                  <a:pt x="4838" y="2316"/>
                </a:lnTo>
                <a:lnTo>
                  <a:pt x="4852" y="2302"/>
                </a:lnTo>
                <a:lnTo>
                  <a:pt x="4867" y="2288"/>
                </a:lnTo>
                <a:lnTo>
                  <a:pt x="4882" y="2276"/>
                </a:lnTo>
                <a:lnTo>
                  <a:pt x="4898" y="2266"/>
                </a:lnTo>
                <a:lnTo>
                  <a:pt x="4915" y="2256"/>
                </a:lnTo>
                <a:lnTo>
                  <a:pt x="4933" y="2246"/>
                </a:lnTo>
                <a:lnTo>
                  <a:pt x="4951" y="2240"/>
                </a:lnTo>
                <a:lnTo>
                  <a:pt x="4970" y="2232"/>
                </a:lnTo>
                <a:lnTo>
                  <a:pt x="4990" y="2226"/>
                </a:lnTo>
                <a:lnTo>
                  <a:pt x="5000" y="2224"/>
                </a:lnTo>
                <a:lnTo>
                  <a:pt x="5010" y="2222"/>
                </a:lnTo>
                <a:lnTo>
                  <a:pt x="5032" y="2218"/>
                </a:lnTo>
                <a:lnTo>
                  <a:pt x="5053" y="2216"/>
                </a:lnTo>
                <a:lnTo>
                  <a:pt x="5076" y="2214"/>
                </a:lnTo>
                <a:lnTo>
                  <a:pt x="5099" y="2214"/>
                </a:lnTo>
                <a:lnTo>
                  <a:pt x="5122" y="2214"/>
                </a:lnTo>
                <a:lnTo>
                  <a:pt x="5134" y="2216"/>
                </a:lnTo>
                <a:lnTo>
                  <a:pt x="5146" y="2216"/>
                </a:lnTo>
                <a:lnTo>
                  <a:pt x="5146" y="2152"/>
                </a:lnTo>
                <a:lnTo>
                  <a:pt x="5146" y="2120"/>
                </a:lnTo>
                <a:lnTo>
                  <a:pt x="5145" y="2106"/>
                </a:lnTo>
                <a:lnTo>
                  <a:pt x="5145" y="2092"/>
                </a:lnTo>
                <a:lnTo>
                  <a:pt x="5144" y="2064"/>
                </a:lnTo>
                <a:lnTo>
                  <a:pt x="5142" y="2040"/>
                </a:lnTo>
                <a:lnTo>
                  <a:pt x="5140" y="2020"/>
                </a:lnTo>
                <a:lnTo>
                  <a:pt x="5136" y="2000"/>
                </a:lnTo>
                <a:lnTo>
                  <a:pt x="5133" y="1982"/>
                </a:lnTo>
                <a:lnTo>
                  <a:pt x="5128" y="1968"/>
                </a:lnTo>
                <a:lnTo>
                  <a:pt x="5122" y="1956"/>
                </a:lnTo>
                <a:lnTo>
                  <a:pt x="5116" y="1944"/>
                </a:lnTo>
                <a:lnTo>
                  <a:pt x="5112" y="1940"/>
                </a:lnTo>
                <a:lnTo>
                  <a:pt x="5108" y="1936"/>
                </a:lnTo>
                <a:lnTo>
                  <a:pt x="5099" y="1928"/>
                </a:lnTo>
                <a:lnTo>
                  <a:pt x="5090" y="1922"/>
                </a:lnTo>
                <a:lnTo>
                  <a:pt x="5079" y="1920"/>
                </a:lnTo>
                <a:lnTo>
                  <a:pt x="5066" y="1918"/>
                </a:lnTo>
                <a:lnTo>
                  <a:pt x="5053" y="1916"/>
                </a:lnTo>
                <a:lnTo>
                  <a:pt x="5040" y="1918"/>
                </a:lnTo>
                <a:lnTo>
                  <a:pt x="5027" y="1920"/>
                </a:lnTo>
                <a:lnTo>
                  <a:pt x="5014" y="1924"/>
                </a:lnTo>
                <a:lnTo>
                  <a:pt x="5001" y="1928"/>
                </a:lnTo>
                <a:lnTo>
                  <a:pt x="4987" y="1934"/>
                </a:lnTo>
                <a:lnTo>
                  <a:pt x="4974" y="1944"/>
                </a:lnTo>
                <a:lnTo>
                  <a:pt x="4959" y="1952"/>
                </a:lnTo>
                <a:lnTo>
                  <a:pt x="4945" y="1964"/>
                </a:lnTo>
                <a:lnTo>
                  <a:pt x="4931" y="1976"/>
                </a:lnTo>
                <a:lnTo>
                  <a:pt x="4915" y="1988"/>
                </a:lnTo>
                <a:lnTo>
                  <a:pt x="4900" y="2004"/>
                </a:lnTo>
                <a:lnTo>
                  <a:pt x="4885" y="2020"/>
                </a:lnTo>
                <a:lnTo>
                  <a:pt x="4870" y="2036"/>
                </a:lnTo>
                <a:lnTo>
                  <a:pt x="4854" y="2056"/>
                </a:lnTo>
                <a:lnTo>
                  <a:pt x="4823" y="2096"/>
                </a:lnTo>
                <a:lnTo>
                  <a:pt x="4734" y="1798"/>
                </a:lnTo>
                <a:lnTo>
                  <a:pt x="4749" y="1780"/>
                </a:lnTo>
                <a:lnTo>
                  <a:pt x="4764" y="1762"/>
                </a:lnTo>
                <a:lnTo>
                  <a:pt x="4779" y="1746"/>
                </a:lnTo>
                <a:lnTo>
                  <a:pt x="4793" y="1732"/>
                </a:lnTo>
                <a:lnTo>
                  <a:pt x="4809" y="1716"/>
                </a:lnTo>
                <a:lnTo>
                  <a:pt x="4825" y="1700"/>
                </a:lnTo>
                <a:lnTo>
                  <a:pt x="4863" y="1668"/>
                </a:lnTo>
                <a:lnTo>
                  <a:pt x="4891" y="1646"/>
                </a:lnTo>
                <a:lnTo>
                  <a:pt x="4920" y="1626"/>
                </a:lnTo>
                <a:lnTo>
                  <a:pt x="4947" y="1610"/>
                </a:lnTo>
                <a:lnTo>
                  <a:pt x="4961" y="1604"/>
                </a:lnTo>
                <a:lnTo>
                  <a:pt x="4974" y="1598"/>
                </a:lnTo>
                <a:lnTo>
                  <a:pt x="4987" y="1592"/>
                </a:lnTo>
                <a:lnTo>
                  <a:pt x="5001" y="1588"/>
                </a:lnTo>
                <a:lnTo>
                  <a:pt x="5014" y="1584"/>
                </a:lnTo>
                <a:lnTo>
                  <a:pt x="5027" y="1580"/>
                </a:lnTo>
                <a:lnTo>
                  <a:pt x="5040" y="1578"/>
                </a:lnTo>
                <a:lnTo>
                  <a:pt x="5054" y="1576"/>
                </a:lnTo>
                <a:lnTo>
                  <a:pt x="5081" y="1576"/>
                </a:lnTo>
                <a:lnTo>
                  <a:pt x="5105" y="1576"/>
                </a:lnTo>
                <a:lnTo>
                  <a:pt x="5129" y="1580"/>
                </a:lnTo>
                <a:lnTo>
                  <a:pt x="5151" y="1586"/>
                </a:lnTo>
                <a:lnTo>
                  <a:pt x="5173" y="1594"/>
                </a:lnTo>
                <a:lnTo>
                  <a:pt x="5193" y="1604"/>
                </a:lnTo>
                <a:lnTo>
                  <a:pt x="5203" y="1610"/>
                </a:lnTo>
                <a:lnTo>
                  <a:pt x="5212" y="1616"/>
                </a:lnTo>
                <a:lnTo>
                  <a:pt x="5230" y="1630"/>
                </a:lnTo>
                <a:lnTo>
                  <a:pt x="5239" y="1638"/>
                </a:lnTo>
                <a:lnTo>
                  <a:pt x="5247" y="1648"/>
                </a:lnTo>
                <a:lnTo>
                  <a:pt x="5264" y="1666"/>
                </a:lnTo>
                <a:lnTo>
                  <a:pt x="5278" y="1686"/>
                </a:lnTo>
                <a:lnTo>
                  <a:pt x="5291" y="1710"/>
                </a:lnTo>
                <a:lnTo>
                  <a:pt x="5297" y="1722"/>
                </a:lnTo>
                <a:lnTo>
                  <a:pt x="5303" y="1734"/>
                </a:lnTo>
                <a:lnTo>
                  <a:pt x="5309" y="1746"/>
                </a:lnTo>
                <a:lnTo>
                  <a:pt x="5314" y="1760"/>
                </a:lnTo>
                <a:lnTo>
                  <a:pt x="5319" y="1774"/>
                </a:lnTo>
                <a:lnTo>
                  <a:pt x="5323" y="1788"/>
                </a:lnTo>
                <a:lnTo>
                  <a:pt x="5331" y="1820"/>
                </a:lnTo>
                <a:lnTo>
                  <a:pt x="5334" y="1834"/>
                </a:lnTo>
                <a:lnTo>
                  <a:pt x="5337" y="1852"/>
                </a:lnTo>
                <a:lnTo>
                  <a:pt x="5341" y="1876"/>
                </a:lnTo>
                <a:lnTo>
                  <a:pt x="5344" y="1900"/>
                </a:lnTo>
                <a:lnTo>
                  <a:pt x="5347" y="1926"/>
                </a:lnTo>
                <a:lnTo>
                  <a:pt x="5349" y="1954"/>
                </a:lnTo>
                <a:lnTo>
                  <a:pt x="5351" y="1988"/>
                </a:lnTo>
                <a:lnTo>
                  <a:pt x="5351" y="2008"/>
                </a:lnTo>
                <a:lnTo>
                  <a:pt x="5351" y="2030"/>
                </a:lnTo>
                <a:lnTo>
                  <a:pt x="5352" y="2078"/>
                </a:lnTo>
                <a:lnTo>
                  <a:pt x="5351" y="2136"/>
                </a:lnTo>
                <a:lnTo>
                  <a:pt x="5347" y="2669"/>
                </a:lnTo>
                <a:lnTo>
                  <a:pt x="5347" y="2729"/>
                </a:lnTo>
                <a:lnTo>
                  <a:pt x="5347" y="2757"/>
                </a:lnTo>
                <a:lnTo>
                  <a:pt x="5348" y="2783"/>
                </a:lnTo>
                <a:lnTo>
                  <a:pt x="5349" y="2807"/>
                </a:lnTo>
                <a:lnTo>
                  <a:pt x="5351" y="2829"/>
                </a:lnTo>
                <a:lnTo>
                  <a:pt x="5354" y="2851"/>
                </a:lnTo>
                <a:lnTo>
                  <a:pt x="5357" y="2871"/>
                </a:lnTo>
                <a:lnTo>
                  <a:pt x="5361" y="2891"/>
                </a:lnTo>
                <a:lnTo>
                  <a:pt x="5364" y="2901"/>
                </a:lnTo>
                <a:lnTo>
                  <a:pt x="5367" y="2909"/>
                </a:lnTo>
                <a:lnTo>
                  <a:pt x="5370" y="2919"/>
                </a:lnTo>
                <a:lnTo>
                  <a:pt x="5373" y="2929"/>
                </a:lnTo>
                <a:lnTo>
                  <a:pt x="5376" y="2937"/>
                </a:lnTo>
                <a:lnTo>
                  <a:pt x="5380" y="2947"/>
                </a:lnTo>
                <a:lnTo>
                  <a:pt x="5388" y="2965"/>
                </a:lnTo>
                <a:lnTo>
                  <a:pt x="5398" y="2983"/>
                </a:lnTo>
                <a:lnTo>
                  <a:pt x="5409" y="3003"/>
                </a:lnTo>
                <a:lnTo>
                  <a:pt x="5421" y="3021"/>
                </a:lnTo>
                <a:lnTo>
                  <a:pt x="5311" y="3277"/>
                </a:lnTo>
                <a:close/>
                <a:moveTo>
                  <a:pt x="5133" y="2501"/>
                </a:moveTo>
                <a:lnTo>
                  <a:pt x="5108" y="2501"/>
                </a:lnTo>
                <a:lnTo>
                  <a:pt x="5084" y="2503"/>
                </a:lnTo>
                <a:lnTo>
                  <a:pt x="5062" y="2507"/>
                </a:lnTo>
                <a:lnTo>
                  <a:pt x="5042" y="2513"/>
                </a:lnTo>
                <a:lnTo>
                  <a:pt x="5033" y="2515"/>
                </a:lnTo>
                <a:lnTo>
                  <a:pt x="5025" y="2519"/>
                </a:lnTo>
                <a:lnTo>
                  <a:pt x="5009" y="2527"/>
                </a:lnTo>
                <a:lnTo>
                  <a:pt x="5002" y="2533"/>
                </a:lnTo>
                <a:lnTo>
                  <a:pt x="4995" y="2539"/>
                </a:lnTo>
                <a:lnTo>
                  <a:pt x="4989" y="2545"/>
                </a:lnTo>
                <a:lnTo>
                  <a:pt x="4983" y="2551"/>
                </a:lnTo>
                <a:lnTo>
                  <a:pt x="4977" y="2559"/>
                </a:lnTo>
                <a:lnTo>
                  <a:pt x="4972" y="2567"/>
                </a:lnTo>
                <a:lnTo>
                  <a:pt x="4967" y="2575"/>
                </a:lnTo>
                <a:lnTo>
                  <a:pt x="4963" y="2583"/>
                </a:lnTo>
                <a:lnTo>
                  <a:pt x="4959" y="2593"/>
                </a:lnTo>
                <a:lnTo>
                  <a:pt x="4956" y="2603"/>
                </a:lnTo>
                <a:lnTo>
                  <a:pt x="4953" y="2613"/>
                </a:lnTo>
                <a:lnTo>
                  <a:pt x="4950" y="2625"/>
                </a:lnTo>
                <a:lnTo>
                  <a:pt x="4947" y="2637"/>
                </a:lnTo>
                <a:lnTo>
                  <a:pt x="4945" y="2651"/>
                </a:lnTo>
                <a:lnTo>
                  <a:pt x="4944" y="2663"/>
                </a:lnTo>
                <a:lnTo>
                  <a:pt x="4942" y="2679"/>
                </a:lnTo>
                <a:lnTo>
                  <a:pt x="4941" y="2693"/>
                </a:lnTo>
                <a:lnTo>
                  <a:pt x="4940" y="2709"/>
                </a:lnTo>
                <a:lnTo>
                  <a:pt x="4940" y="2725"/>
                </a:lnTo>
                <a:lnTo>
                  <a:pt x="4940" y="2743"/>
                </a:lnTo>
                <a:lnTo>
                  <a:pt x="4940" y="2765"/>
                </a:lnTo>
                <a:lnTo>
                  <a:pt x="4942" y="2787"/>
                </a:lnTo>
                <a:lnTo>
                  <a:pt x="4943" y="2797"/>
                </a:lnTo>
                <a:lnTo>
                  <a:pt x="4944" y="2809"/>
                </a:lnTo>
                <a:lnTo>
                  <a:pt x="4947" y="2827"/>
                </a:lnTo>
                <a:lnTo>
                  <a:pt x="4948" y="2837"/>
                </a:lnTo>
                <a:lnTo>
                  <a:pt x="4950" y="2845"/>
                </a:lnTo>
                <a:lnTo>
                  <a:pt x="4953" y="2855"/>
                </a:lnTo>
                <a:lnTo>
                  <a:pt x="4955" y="2863"/>
                </a:lnTo>
                <a:lnTo>
                  <a:pt x="4960" y="2879"/>
                </a:lnTo>
                <a:lnTo>
                  <a:pt x="4966" y="2893"/>
                </a:lnTo>
                <a:lnTo>
                  <a:pt x="4972" y="2907"/>
                </a:lnTo>
                <a:lnTo>
                  <a:pt x="4979" y="2917"/>
                </a:lnTo>
                <a:lnTo>
                  <a:pt x="4987" y="2927"/>
                </a:lnTo>
                <a:lnTo>
                  <a:pt x="4995" y="2935"/>
                </a:lnTo>
                <a:lnTo>
                  <a:pt x="5003" y="2943"/>
                </a:lnTo>
                <a:lnTo>
                  <a:pt x="5012" y="2947"/>
                </a:lnTo>
                <a:lnTo>
                  <a:pt x="5022" y="2949"/>
                </a:lnTo>
                <a:lnTo>
                  <a:pt x="5031" y="2951"/>
                </a:lnTo>
                <a:lnTo>
                  <a:pt x="5038" y="2951"/>
                </a:lnTo>
                <a:lnTo>
                  <a:pt x="5046" y="2949"/>
                </a:lnTo>
                <a:lnTo>
                  <a:pt x="5053" y="2947"/>
                </a:lnTo>
                <a:lnTo>
                  <a:pt x="5060" y="2943"/>
                </a:lnTo>
                <a:lnTo>
                  <a:pt x="5074" y="2935"/>
                </a:lnTo>
                <a:lnTo>
                  <a:pt x="5081" y="2929"/>
                </a:lnTo>
                <a:lnTo>
                  <a:pt x="5088" y="2921"/>
                </a:lnTo>
                <a:lnTo>
                  <a:pt x="5095" y="2915"/>
                </a:lnTo>
                <a:lnTo>
                  <a:pt x="5102" y="2907"/>
                </a:lnTo>
                <a:lnTo>
                  <a:pt x="5109" y="2897"/>
                </a:lnTo>
                <a:lnTo>
                  <a:pt x="5115" y="2887"/>
                </a:lnTo>
                <a:lnTo>
                  <a:pt x="5121" y="2877"/>
                </a:lnTo>
                <a:lnTo>
                  <a:pt x="5128" y="2867"/>
                </a:lnTo>
                <a:lnTo>
                  <a:pt x="5140" y="2843"/>
                </a:lnTo>
                <a:lnTo>
                  <a:pt x="5143" y="2501"/>
                </a:lnTo>
                <a:lnTo>
                  <a:pt x="5133" y="2501"/>
                </a:lnTo>
                <a:close/>
                <a:moveTo>
                  <a:pt x="5739" y="0"/>
                </a:moveTo>
                <a:lnTo>
                  <a:pt x="5758" y="2"/>
                </a:lnTo>
                <a:lnTo>
                  <a:pt x="5777" y="4"/>
                </a:lnTo>
                <a:lnTo>
                  <a:pt x="5795" y="10"/>
                </a:lnTo>
                <a:lnTo>
                  <a:pt x="5813" y="16"/>
                </a:lnTo>
                <a:lnTo>
                  <a:pt x="5830" y="24"/>
                </a:lnTo>
                <a:lnTo>
                  <a:pt x="5839" y="28"/>
                </a:lnTo>
                <a:lnTo>
                  <a:pt x="5847" y="34"/>
                </a:lnTo>
                <a:lnTo>
                  <a:pt x="5864" y="44"/>
                </a:lnTo>
                <a:lnTo>
                  <a:pt x="5881" y="58"/>
                </a:lnTo>
                <a:lnTo>
                  <a:pt x="5897" y="72"/>
                </a:lnTo>
                <a:lnTo>
                  <a:pt x="5912" y="88"/>
                </a:lnTo>
                <a:lnTo>
                  <a:pt x="5928" y="106"/>
                </a:lnTo>
                <a:lnTo>
                  <a:pt x="5943" y="124"/>
                </a:lnTo>
                <a:lnTo>
                  <a:pt x="5958" y="146"/>
                </a:lnTo>
                <a:lnTo>
                  <a:pt x="5971" y="166"/>
                </a:lnTo>
                <a:lnTo>
                  <a:pt x="5984" y="190"/>
                </a:lnTo>
                <a:lnTo>
                  <a:pt x="5997" y="214"/>
                </a:lnTo>
                <a:lnTo>
                  <a:pt x="6009" y="238"/>
                </a:lnTo>
                <a:lnTo>
                  <a:pt x="6020" y="264"/>
                </a:lnTo>
                <a:lnTo>
                  <a:pt x="6031" y="292"/>
                </a:lnTo>
                <a:lnTo>
                  <a:pt x="6041" y="320"/>
                </a:lnTo>
                <a:lnTo>
                  <a:pt x="6051" y="350"/>
                </a:lnTo>
                <a:lnTo>
                  <a:pt x="6060" y="380"/>
                </a:lnTo>
                <a:lnTo>
                  <a:pt x="6068" y="412"/>
                </a:lnTo>
                <a:lnTo>
                  <a:pt x="6075" y="444"/>
                </a:lnTo>
                <a:lnTo>
                  <a:pt x="6081" y="478"/>
                </a:lnTo>
                <a:lnTo>
                  <a:pt x="6087" y="509"/>
                </a:lnTo>
                <a:lnTo>
                  <a:pt x="6092" y="545"/>
                </a:lnTo>
                <a:lnTo>
                  <a:pt x="6096" y="579"/>
                </a:lnTo>
                <a:lnTo>
                  <a:pt x="6099" y="615"/>
                </a:lnTo>
                <a:lnTo>
                  <a:pt x="6100" y="633"/>
                </a:lnTo>
                <a:lnTo>
                  <a:pt x="6101" y="651"/>
                </a:lnTo>
                <a:lnTo>
                  <a:pt x="6103" y="689"/>
                </a:lnTo>
                <a:lnTo>
                  <a:pt x="6103" y="725"/>
                </a:lnTo>
                <a:lnTo>
                  <a:pt x="6103" y="763"/>
                </a:lnTo>
                <a:lnTo>
                  <a:pt x="6101" y="799"/>
                </a:lnTo>
                <a:lnTo>
                  <a:pt x="6099" y="837"/>
                </a:lnTo>
                <a:lnTo>
                  <a:pt x="6096" y="871"/>
                </a:lnTo>
                <a:lnTo>
                  <a:pt x="6092" y="907"/>
                </a:lnTo>
                <a:lnTo>
                  <a:pt x="6090" y="925"/>
                </a:lnTo>
                <a:lnTo>
                  <a:pt x="6087" y="941"/>
                </a:lnTo>
                <a:lnTo>
                  <a:pt x="6081" y="975"/>
                </a:lnTo>
                <a:lnTo>
                  <a:pt x="6075" y="1009"/>
                </a:lnTo>
                <a:lnTo>
                  <a:pt x="6068" y="1041"/>
                </a:lnTo>
                <a:lnTo>
                  <a:pt x="6060" y="1071"/>
                </a:lnTo>
                <a:lnTo>
                  <a:pt x="6051" y="1101"/>
                </a:lnTo>
                <a:lnTo>
                  <a:pt x="6041" y="1131"/>
                </a:lnTo>
                <a:lnTo>
                  <a:pt x="6031" y="1159"/>
                </a:lnTo>
                <a:lnTo>
                  <a:pt x="6020" y="1187"/>
                </a:lnTo>
                <a:lnTo>
                  <a:pt x="6009" y="1213"/>
                </a:lnTo>
                <a:lnTo>
                  <a:pt x="5997" y="1239"/>
                </a:lnTo>
                <a:lnTo>
                  <a:pt x="5984" y="1263"/>
                </a:lnTo>
                <a:lnTo>
                  <a:pt x="5971" y="1285"/>
                </a:lnTo>
                <a:lnTo>
                  <a:pt x="5958" y="1307"/>
                </a:lnTo>
                <a:lnTo>
                  <a:pt x="5943" y="1327"/>
                </a:lnTo>
                <a:lnTo>
                  <a:pt x="5928" y="1347"/>
                </a:lnTo>
                <a:lnTo>
                  <a:pt x="5912" y="1363"/>
                </a:lnTo>
                <a:lnTo>
                  <a:pt x="5897" y="1379"/>
                </a:lnTo>
                <a:lnTo>
                  <a:pt x="5881" y="1395"/>
                </a:lnTo>
                <a:lnTo>
                  <a:pt x="5864" y="1407"/>
                </a:lnTo>
                <a:lnTo>
                  <a:pt x="5847" y="1419"/>
                </a:lnTo>
                <a:lnTo>
                  <a:pt x="5830" y="1429"/>
                </a:lnTo>
                <a:lnTo>
                  <a:pt x="5813" y="1437"/>
                </a:lnTo>
                <a:lnTo>
                  <a:pt x="5795" y="1443"/>
                </a:lnTo>
                <a:lnTo>
                  <a:pt x="5786" y="1445"/>
                </a:lnTo>
                <a:lnTo>
                  <a:pt x="5777" y="1447"/>
                </a:lnTo>
                <a:lnTo>
                  <a:pt x="5758" y="1451"/>
                </a:lnTo>
                <a:lnTo>
                  <a:pt x="5739" y="1451"/>
                </a:lnTo>
                <a:lnTo>
                  <a:pt x="5721" y="1451"/>
                </a:lnTo>
                <a:lnTo>
                  <a:pt x="5702" y="1447"/>
                </a:lnTo>
                <a:lnTo>
                  <a:pt x="5684" y="1443"/>
                </a:lnTo>
                <a:lnTo>
                  <a:pt x="5666" y="1437"/>
                </a:lnTo>
                <a:lnTo>
                  <a:pt x="5649" y="1429"/>
                </a:lnTo>
                <a:lnTo>
                  <a:pt x="5640" y="1423"/>
                </a:lnTo>
                <a:lnTo>
                  <a:pt x="5632" y="1419"/>
                </a:lnTo>
                <a:lnTo>
                  <a:pt x="5615" y="1407"/>
                </a:lnTo>
                <a:lnTo>
                  <a:pt x="5598" y="1395"/>
                </a:lnTo>
                <a:lnTo>
                  <a:pt x="5581" y="1379"/>
                </a:lnTo>
                <a:lnTo>
                  <a:pt x="5566" y="1363"/>
                </a:lnTo>
                <a:lnTo>
                  <a:pt x="5550" y="1347"/>
                </a:lnTo>
                <a:lnTo>
                  <a:pt x="5536" y="1327"/>
                </a:lnTo>
                <a:lnTo>
                  <a:pt x="5521" y="1307"/>
                </a:lnTo>
                <a:lnTo>
                  <a:pt x="5508" y="1285"/>
                </a:lnTo>
                <a:lnTo>
                  <a:pt x="5494" y="1263"/>
                </a:lnTo>
                <a:lnTo>
                  <a:pt x="5482" y="1239"/>
                </a:lnTo>
                <a:lnTo>
                  <a:pt x="5470" y="1213"/>
                </a:lnTo>
                <a:lnTo>
                  <a:pt x="5458" y="1187"/>
                </a:lnTo>
                <a:lnTo>
                  <a:pt x="5448" y="1159"/>
                </a:lnTo>
                <a:lnTo>
                  <a:pt x="5438" y="1131"/>
                </a:lnTo>
                <a:lnTo>
                  <a:pt x="5428" y="1101"/>
                </a:lnTo>
                <a:lnTo>
                  <a:pt x="5419" y="1071"/>
                </a:lnTo>
                <a:lnTo>
                  <a:pt x="5411" y="1041"/>
                </a:lnTo>
                <a:lnTo>
                  <a:pt x="5404" y="1009"/>
                </a:lnTo>
                <a:lnTo>
                  <a:pt x="5398" y="975"/>
                </a:lnTo>
                <a:lnTo>
                  <a:pt x="5392" y="941"/>
                </a:lnTo>
                <a:lnTo>
                  <a:pt x="5387" y="907"/>
                </a:lnTo>
                <a:lnTo>
                  <a:pt x="5383" y="871"/>
                </a:lnTo>
                <a:lnTo>
                  <a:pt x="5380" y="837"/>
                </a:lnTo>
                <a:lnTo>
                  <a:pt x="5379" y="817"/>
                </a:lnTo>
                <a:lnTo>
                  <a:pt x="5378" y="799"/>
                </a:lnTo>
                <a:lnTo>
                  <a:pt x="5376" y="763"/>
                </a:lnTo>
                <a:lnTo>
                  <a:pt x="5376" y="725"/>
                </a:lnTo>
                <a:lnTo>
                  <a:pt x="5376" y="689"/>
                </a:lnTo>
                <a:lnTo>
                  <a:pt x="5378" y="651"/>
                </a:lnTo>
                <a:lnTo>
                  <a:pt x="5380" y="615"/>
                </a:lnTo>
                <a:lnTo>
                  <a:pt x="5383" y="579"/>
                </a:lnTo>
                <a:lnTo>
                  <a:pt x="5387" y="545"/>
                </a:lnTo>
                <a:lnTo>
                  <a:pt x="5389" y="527"/>
                </a:lnTo>
                <a:lnTo>
                  <a:pt x="5392" y="509"/>
                </a:lnTo>
                <a:lnTo>
                  <a:pt x="5398" y="478"/>
                </a:lnTo>
                <a:lnTo>
                  <a:pt x="5404" y="444"/>
                </a:lnTo>
                <a:lnTo>
                  <a:pt x="5411" y="412"/>
                </a:lnTo>
                <a:lnTo>
                  <a:pt x="5419" y="380"/>
                </a:lnTo>
                <a:lnTo>
                  <a:pt x="5428" y="350"/>
                </a:lnTo>
                <a:lnTo>
                  <a:pt x="5438" y="320"/>
                </a:lnTo>
                <a:lnTo>
                  <a:pt x="5448" y="292"/>
                </a:lnTo>
                <a:lnTo>
                  <a:pt x="5458" y="264"/>
                </a:lnTo>
                <a:lnTo>
                  <a:pt x="5470" y="238"/>
                </a:lnTo>
                <a:lnTo>
                  <a:pt x="5482" y="214"/>
                </a:lnTo>
                <a:lnTo>
                  <a:pt x="5494" y="190"/>
                </a:lnTo>
                <a:lnTo>
                  <a:pt x="5508" y="166"/>
                </a:lnTo>
                <a:lnTo>
                  <a:pt x="5521" y="146"/>
                </a:lnTo>
                <a:lnTo>
                  <a:pt x="5536" y="124"/>
                </a:lnTo>
                <a:lnTo>
                  <a:pt x="5550" y="106"/>
                </a:lnTo>
                <a:lnTo>
                  <a:pt x="5566" y="88"/>
                </a:lnTo>
                <a:lnTo>
                  <a:pt x="5581" y="72"/>
                </a:lnTo>
                <a:lnTo>
                  <a:pt x="5598" y="58"/>
                </a:lnTo>
                <a:lnTo>
                  <a:pt x="5615" y="44"/>
                </a:lnTo>
                <a:lnTo>
                  <a:pt x="5632" y="34"/>
                </a:lnTo>
                <a:lnTo>
                  <a:pt x="5649" y="24"/>
                </a:lnTo>
                <a:lnTo>
                  <a:pt x="5666" y="16"/>
                </a:lnTo>
                <a:lnTo>
                  <a:pt x="5684" y="10"/>
                </a:lnTo>
                <a:lnTo>
                  <a:pt x="5693" y="6"/>
                </a:lnTo>
                <a:lnTo>
                  <a:pt x="5702" y="4"/>
                </a:lnTo>
                <a:lnTo>
                  <a:pt x="5721" y="2"/>
                </a:lnTo>
                <a:lnTo>
                  <a:pt x="5739" y="0"/>
                </a:lnTo>
                <a:close/>
                <a:moveTo>
                  <a:pt x="5826" y="1209"/>
                </a:moveTo>
                <a:lnTo>
                  <a:pt x="5991" y="1209"/>
                </a:lnTo>
                <a:lnTo>
                  <a:pt x="5943" y="172"/>
                </a:lnTo>
                <a:lnTo>
                  <a:pt x="5866" y="172"/>
                </a:lnTo>
                <a:lnTo>
                  <a:pt x="5866" y="236"/>
                </a:lnTo>
                <a:lnTo>
                  <a:pt x="5779" y="236"/>
                </a:lnTo>
                <a:lnTo>
                  <a:pt x="5779" y="172"/>
                </a:lnTo>
                <a:lnTo>
                  <a:pt x="5700" y="172"/>
                </a:lnTo>
                <a:lnTo>
                  <a:pt x="5700" y="236"/>
                </a:lnTo>
                <a:lnTo>
                  <a:pt x="5613" y="236"/>
                </a:lnTo>
                <a:lnTo>
                  <a:pt x="5613" y="172"/>
                </a:lnTo>
                <a:lnTo>
                  <a:pt x="5536" y="172"/>
                </a:lnTo>
                <a:lnTo>
                  <a:pt x="5487" y="1207"/>
                </a:lnTo>
                <a:lnTo>
                  <a:pt x="5653" y="1207"/>
                </a:lnTo>
                <a:lnTo>
                  <a:pt x="5664" y="969"/>
                </a:lnTo>
                <a:lnTo>
                  <a:pt x="5665" y="957"/>
                </a:lnTo>
                <a:lnTo>
                  <a:pt x="5667" y="947"/>
                </a:lnTo>
                <a:lnTo>
                  <a:pt x="5670" y="929"/>
                </a:lnTo>
                <a:lnTo>
                  <a:pt x="5672" y="919"/>
                </a:lnTo>
                <a:lnTo>
                  <a:pt x="5675" y="911"/>
                </a:lnTo>
                <a:lnTo>
                  <a:pt x="5678" y="901"/>
                </a:lnTo>
                <a:lnTo>
                  <a:pt x="5681" y="893"/>
                </a:lnTo>
                <a:lnTo>
                  <a:pt x="5688" y="879"/>
                </a:lnTo>
                <a:lnTo>
                  <a:pt x="5696" y="867"/>
                </a:lnTo>
                <a:lnTo>
                  <a:pt x="5700" y="861"/>
                </a:lnTo>
                <a:lnTo>
                  <a:pt x="5705" y="855"/>
                </a:lnTo>
                <a:lnTo>
                  <a:pt x="5715" y="847"/>
                </a:lnTo>
                <a:lnTo>
                  <a:pt x="5718" y="845"/>
                </a:lnTo>
                <a:lnTo>
                  <a:pt x="5724" y="843"/>
                </a:lnTo>
                <a:lnTo>
                  <a:pt x="5731" y="841"/>
                </a:lnTo>
                <a:lnTo>
                  <a:pt x="5739" y="839"/>
                </a:lnTo>
                <a:lnTo>
                  <a:pt x="5748" y="841"/>
                </a:lnTo>
                <a:lnTo>
                  <a:pt x="5755" y="843"/>
                </a:lnTo>
                <a:lnTo>
                  <a:pt x="5761" y="845"/>
                </a:lnTo>
                <a:lnTo>
                  <a:pt x="5764" y="847"/>
                </a:lnTo>
                <a:lnTo>
                  <a:pt x="5769" y="851"/>
                </a:lnTo>
                <a:lnTo>
                  <a:pt x="5774" y="855"/>
                </a:lnTo>
                <a:lnTo>
                  <a:pt x="5778" y="861"/>
                </a:lnTo>
                <a:lnTo>
                  <a:pt x="5783" y="867"/>
                </a:lnTo>
                <a:lnTo>
                  <a:pt x="5787" y="873"/>
                </a:lnTo>
                <a:lnTo>
                  <a:pt x="5791" y="879"/>
                </a:lnTo>
                <a:lnTo>
                  <a:pt x="5798" y="893"/>
                </a:lnTo>
                <a:lnTo>
                  <a:pt x="5801" y="901"/>
                </a:lnTo>
                <a:lnTo>
                  <a:pt x="5804" y="911"/>
                </a:lnTo>
                <a:lnTo>
                  <a:pt x="5809" y="929"/>
                </a:lnTo>
                <a:lnTo>
                  <a:pt x="5811" y="937"/>
                </a:lnTo>
                <a:lnTo>
                  <a:pt x="5812" y="947"/>
                </a:lnTo>
                <a:lnTo>
                  <a:pt x="5814" y="957"/>
                </a:lnTo>
                <a:lnTo>
                  <a:pt x="5815" y="969"/>
                </a:lnTo>
                <a:lnTo>
                  <a:pt x="5826" y="1209"/>
                </a:lnTo>
                <a:close/>
                <a:moveTo>
                  <a:pt x="5816" y="537"/>
                </a:moveTo>
                <a:lnTo>
                  <a:pt x="5816" y="553"/>
                </a:lnTo>
                <a:lnTo>
                  <a:pt x="5814" y="567"/>
                </a:lnTo>
                <a:lnTo>
                  <a:pt x="5813" y="581"/>
                </a:lnTo>
                <a:lnTo>
                  <a:pt x="5810" y="597"/>
                </a:lnTo>
                <a:lnTo>
                  <a:pt x="5807" y="609"/>
                </a:lnTo>
                <a:lnTo>
                  <a:pt x="5803" y="623"/>
                </a:lnTo>
                <a:lnTo>
                  <a:pt x="5799" y="633"/>
                </a:lnTo>
                <a:lnTo>
                  <a:pt x="5794" y="645"/>
                </a:lnTo>
                <a:lnTo>
                  <a:pt x="5788" y="655"/>
                </a:lnTo>
                <a:lnTo>
                  <a:pt x="5782" y="663"/>
                </a:lnTo>
                <a:lnTo>
                  <a:pt x="5776" y="671"/>
                </a:lnTo>
                <a:lnTo>
                  <a:pt x="5769" y="677"/>
                </a:lnTo>
                <a:lnTo>
                  <a:pt x="5762" y="683"/>
                </a:lnTo>
                <a:lnTo>
                  <a:pt x="5755" y="687"/>
                </a:lnTo>
                <a:lnTo>
                  <a:pt x="5747" y="689"/>
                </a:lnTo>
                <a:lnTo>
                  <a:pt x="5739" y="689"/>
                </a:lnTo>
                <a:lnTo>
                  <a:pt x="5732" y="689"/>
                </a:lnTo>
                <a:lnTo>
                  <a:pt x="5724" y="687"/>
                </a:lnTo>
                <a:lnTo>
                  <a:pt x="5717" y="683"/>
                </a:lnTo>
                <a:lnTo>
                  <a:pt x="5710" y="677"/>
                </a:lnTo>
                <a:lnTo>
                  <a:pt x="5703" y="671"/>
                </a:lnTo>
                <a:lnTo>
                  <a:pt x="5697" y="663"/>
                </a:lnTo>
                <a:lnTo>
                  <a:pt x="5691" y="655"/>
                </a:lnTo>
                <a:lnTo>
                  <a:pt x="5685" y="645"/>
                </a:lnTo>
                <a:lnTo>
                  <a:pt x="5680" y="633"/>
                </a:lnTo>
                <a:lnTo>
                  <a:pt x="5676" y="623"/>
                </a:lnTo>
                <a:lnTo>
                  <a:pt x="5672" y="609"/>
                </a:lnTo>
                <a:lnTo>
                  <a:pt x="5669" y="597"/>
                </a:lnTo>
                <a:lnTo>
                  <a:pt x="5666" y="581"/>
                </a:lnTo>
                <a:lnTo>
                  <a:pt x="5664" y="567"/>
                </a:lnTo>
                <a:lnTo>
                  <a:pt x="5663" y="553"/>
                </a:lnTo>
                <a:lnTo>
                  <a:pt x="5663" y="537"/>
                </a:lnTo>
                <a:lnTo>
                  <a:pt x="5663" y="521"/>
                </a:lnTo>
                <a:lnTo>
                  <a:pt x="5664" y="505"/>
                </a:lnTo>
                <a:lnTo>
                  <a:pt x="5666" y="492"/>
                </a:lnTo>
                <a:lnTo>
                  <a:pt x="5669" y="478"/>
                </a:lnTo>
                <a:lnTo>
                  <a:pt x="5672" y="464"/>
                </a:lnTo>
                <a:lnTo>
                  <a:pt x="5676" y="452"/>
                </a:lnTo>
                <a:lnTo>
                  <a:pt x="5680" y="440"/>
                </a:lnTo>
                <a:lnTo>
                  <a:pt x="5685" y="430"/>
                </a:lnTo>
                <a:lnTo>
                  <a:pt x="5691" y="420"/>
                </a:lnTo>
                <a:lnTo>
                  <a:pt x="5697" y="410"/>
                </a:lnTo>
                <a:lnTo>
                  <a:pt x="5703" y="402"/>
                </a:lnTo>
                <a:lnTo>
                  <a:pt x="5710" y="396"/>
                </a:lnTo>
                <a:lnTo>
                  <a:pt x="5717" y="392"/>
                </a:lnTo>
                <a:lnTo>
                  <a:pt x="5724" y="388"/>
                </a:lnTo>
                <a:lnTo>
                  <a:pt x="5732" y="386"/>
                </a:lnTo>
                <a:lnTo>
                  <a:pt x="5739" y="384"/>
                </a:lnTo>
                <a:lnTo>
                  <a:pt x="5747" y="386"/>
                </a:lnTo>
                <a:lnTo>
                  <a:pt x="5755" y="388"/>
                </a:lnTo>
                <a:lnTo>
                  <a:pt x="5762" y="392"/>
                </a:lnTo>
                <a:lnTo>
                  <a:pt x="5769" y="396"/>
                </a:lnTo>
                <a:lnTo>
                  <a:pt x="5776" y="402"/>
                </a:lnTo>
                <a:lnTo>
                  <a:pt x="5782" y="410"/>
                </a:lnTo>
                <a:lnTo>
                  <a:pt x="5788" y="420"/>
                </a:lnTo>
                <a:lnTo>
                  <a:pt x="5794" y="430"/>
                </a:lnTo>
                <a:lnTo>
                  <a:pt x="5799" y="440"/>
                </a:lnTo>
                <a:lnTo>
                  <a:pt x="5803" y="452"/>
                </a:lnTo>
                <a:lnTo>
                  <a:pt x="5807" y="464"/>
                </a:lnTo>
                <a:lnTo>
                  <a:pt x="5810" y="478"/>
                </a:lnTo>
                <a:lnTo>
                  <a:pt x="5813" y="492"/>
                </a:lnTo>
                <a:lnTo>
                  <a:pt x="5814" y="505"/>
                </a:lnTo>
                <a:lnTo>
                  <a:pt x="5816" y="521"/>
                </a:lnTo>
                <a:lnTo>
                  <a:pt x="5816" y="5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351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78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50" Type="http://schemas.openxmlformats.org/officeDocument/2006/relationships/slideLayout" Target="../slideLayouts/slideLayout98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image" Target="../media/image20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8" Type="http://schemas.openxmlformats.org/officeDocument/2006/relationships/slideLayout" Target="../slideLayouts/slideLayout56.xml"/><Relationship Id="rId51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image" Target="../media/image39.pn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73" r:id="rId4"/>
    <p:sldLayoutId id="2147483975" r:id="rId5"/>
    <p:sldLayoutId id="2147483976" r:id="rId6"/>
    <p:sldLayoutId id="2147483974" r:id="rId7"/>
    <p:sldLayoutId id="2147483977" r:id="rId8"/>
    <p:sldLayoutId id="2147483978" r:id="rId9"/>
    <p:sldLayoutId id="2147483670" r:id="rId10"/>
    <p:sldLayoutId id="2147484017" r:id="rId11"/>
    <p:sldLayoutId id="2147483983" r:id="rId12"/>
    <p:sldLayoutId id="2147483984" r:id="rId13"/>
    <p:sldLayoutId id="2147484002" r:id="rId14"/>
    <p:sldLayoutId id="2147484000" r:id="rId15"/>
    <p:sldLayoutId id="2147484004" r:id="rId16"/>
    <p:sldLayoutId id="2147484003" r:id="rId17"/>
    <p:sldLayoutId id="2147483678" r:id="rId18"/>
    <p:sldLayoutId id="2147483679" r:id="rId19"/>
    <p:sldLayoutId id="2147484022" r:id="rId20"/>
    <p:sldLayoutId id="2147484023" r:id="rId21"/>
    <p:sldLayoutId id="2147484024" r:id="rId22"/>
    <p:sldLayoutId id="2147483715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833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47137"/>
            <a:ext cx="11233151" cy="38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520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25/03/2025</a:t>
            </a:fld>
            <a:endParaRPr lang="fr-FR" cap="all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480000" y="6379200"/>
            <a:ext cx="98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 bwMode="gray">
          <a:xfrm>
            <a:off x="1490169" y="240000"/>
            <a:ext cx="956476" cy="48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720000" cy="7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AF39D8-3101-43AC-B658-7EBCDC9EFF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7283" y="6117299"/>
            <a:ext cx="1445736" cy="624000"/>
          </a:xfrm>
          <a:prstGeom prst="rect">
            <a:avLst/>
          </a:prstGeom>
        </p:spPr>
      </p:pic>
      <p:sp>
        <p:nvSpPr>
          <p:cNvPr id="4" name="MSIPCMContentMarking" descr="{&quot;HashCode&quot;:180833603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80E4194E-CAE0-4492-99E9-A8F14F84ABB6}"/>
              </a:ext>
            </a:extLst>
          </p:cNvPr>
          <p:cNvSpPr txBox="1"/>
          <p:nvPr userDrawn="1"/>
        </p:nvSpPr>
        <p:spPr>
          <a:xfrm>
            <a:off x="0" y="65956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FF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21682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8E84A-BF9E-327C-1FA8-C2FDADD3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3374"/>
            <a:ext cx="10944226" cy="10794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ABC4E-7089-98AF-A42F-0177C98C5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00213"/>
            <a:ext cx="10944226" cy="4176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7FF6-0302-2BAA-65D2-F839F9950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662" y="6237312"/>
            <a:ext cx="1081087" cy="2158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762BE6B-2711-4088-9101-D94E0AB8986A}" type="datetimeFigureOut">
              <a:rPr lang="fi-FI" smtClean="0"/>
              <a:t>25.3.2025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7048-0D86-0A75-AD77-3ECF34266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750" y="6237312"/>
            <a:ext cx="8208714" cy="2158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CEAD0-DA66-FDC2-FC43-9B629A4F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7" y="6237312"/>
            <a:ext cx="358775" cy="2158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5E3FC4-68C3-41CF-8A92-81FC524C7F86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9FD854-9F26-0725-9F58-8824084D2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609986" y="6057336"/>
            <a:ext cx="1247052" cy="396000"/>
            <a:chOff x="1249363" y="1887538"/>
            <a:chExt cx="9688513" cy="307657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1BE9A52-2086-037F-91CC-8925275293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83763" y="1887538"/>
              <a:ext cx="1154113" cy="1150938"/>
            </a:xfrm>
            <a:custGeom>
              <a:avLst/>
              <a:gdLst>
                <a:gd name="T0" fmla="*/ 419 w 727"/>
                <a:gd name="T1" fmla="*/ 10 h 1451"/>
                <a:gd name="T2" fmla="*/ 471 w 727"/>
                <a:gd name="T3" fmla="*/ 34 h 1451"/>
                <a:gd name="T4" fmla="*/ 536 w 727"/>
                <a:gd name="T5" fmla="*/ 88 h 1451"/>
                <a:gd name="T6" fmla="*/ 595 w 727"/>
                <a:gd name="T7" fmla="*/ 166 h 1451"/>
                <a:gd name="T8" fmla="*/ 644 w 727"/>
                <a:gd name="T9" fmla="*/ 264 h 1451"/>
                <a:gd name="T10" fmla="*/ 684 w 727"/>
                <a:gd name="T11" fmla="*/ 380 h 1451"/>
                <a:gd name="T12" fmla="*/ 711 w 727"/>
                <a:gd name="T13" fmla="*/ 509 h 1451"/>
                <a:gd name="T14" fmla="*/ 724 w 727"/>
                <a:gd name="T15" fmla="*/ 633 h 1451"/>
                <a:gd name="T16" fmla="*/ 727 w 727"/>
                <a:gd name="T17" fmla="*/ 763 h 1451"/>
                <a:gd name="T18" fmla="*/ 716 w 727"/>
                <a:gd name="T19" fmla="*/ 907 h 1451"/>
                <a:gd name="T20" fmla="*/ 699 w 727"/>
                <a:gd name="T21" fmla="*/ 1009 h 1451"/>
                <a:gd name="T22" fmla="*/ 665 w 727"/>
                <a:gd name="T23" fmla="*/ 1131 h 1451"/>
                <a:gd name="T24" fmla="*/ 621 w 727"/>
                <a:gd name="T25" fmla="*/ 1239 h 1451"/>
                <a:gd name="T26" fmla="*/ 567 w 727"/>
                <a:gd name="T27" fmla="*/ 1327 h 1451"/>
                <a:gd name="T28" fmla="*/ 505 w 727"/>
                <a:gd name="T29" fmla="*/ 1395 h 1451"/>
                <a:gd name="T30" fmla="*/ 437 w 727"/>
                <a:gd name="T31" fmla="*/ 1437 h 1451"/>
                <a:gd name="T32" fmla="*/ 382 w 727"/>
                <a:gd name="T33" fmla="*/ 1451 h 1451"/>
                <a:gd name="T34" fmla="*/ 308 w 727"/>
                <a:gd name="T35" fmla="*/ 1443 h 1451"/>
                <a:gd name="T36" fmla="*/ 256 w 727"/>
                <a:gd name="T37" fmla="*/ 1419 h 1451"/>
                <a:gd name="T38" fmla="*/ 190 w 727"/>
                <a:gd name="T39" fmla="*/ 1363 h 1451"/>
                <a:gd name="T40" fmla="*/ 132 w 727"/>
                <a:gd name="T41" fmla="*/ 1285 h 1451"/>
                <a:gd name="T42" fmla="*/ 82 w 727"/>
                <a:gd name="T43" fmla="*/ 1187 h 1451"/>
                <a:gd name="T44" fmla="*/ 43 w 727"/>
                <a:gd name="T45" fmla="*/ 1071 h 1451"/>
                <a:gd name="T46" fmla="*/ 16 w 727"/>
                <a:gd name="T47" fmla="*/ 941 h 1451"/>
                <a:gd name="T48" fmla="*/ 3 w 727"/>
                <a:gd name="T49" fmla="*/ 817 h 1451"/>
                <a:gd name="T50" fmla="*/ 0 w 727"/>
                <a:gd name="T51" fmla="*/ 689 h 1451"/>
                <a:gd name="T52" fmla="*/ 11 w 727"/>
                <a:gd name="T53" fmla="*/ 545 h 1451"/>
                <a:gd name="T54" fmla="*/ 28 w 727"/>
                <a:gd name="T55" fmla="*/ 444 h 1451"/>
                <a:gd name="T56" fmla="*/ 62 w 727"/>
                <a:gd name="T57" fmla="*/ 320 h 1451"/>
                <a:gd name="T58" fmla="*/ 106 w 727"/>
                <a:gd name="T59" fmla="*/ 214 h 1451"/>
                <a:gd name="T60" fmla="*/ 160 w 727"/>
                <a:gd name="T61" fmla="*/ 124 h 1451"/>
                <a:gd name="T62" fmla="*/ 222 w 727"/>
                <a:gd name="T63" fmla="*/ 58 h 1451"/>
                <a:gd name="T64" fmla="*/ 290 w 727"/>
                <a:gd name="T65" fmla="*/ 16 h 1451"/>
                <a:gd name="T66" fmla="*/ 345 w 727"/>
                <a:gd name="T67" fmla="*/ 2 h 1451"/>
                <a:gd name="T68" fmla="*/ 567 w 727"/>
                <a:gd name="T69" fmla="*/ 172 h 1451"/>
                <a:gd name="T70" fmla="*/ 403 w 727"/>
                <a:gd name="T71" fmla="*/ 172 h 1451"/>
                <a:gd name="T72" fmla="*/ 237 w 727"/>
                <a:gd name="T73" fmla="*/ 172 h 1451"/>
                <a:gd name="T74" fmla="*/ 288 w 727"/>
                <a:gd name="T75" fmla="*/ 969 h 1451"/>
                <a:gd name="T76" fmla="*/ 296 w 727"/>
                <a:gd name="T77" fmla="*/ 919 h 1451"/>
                <a:gd name="T78" fmla="*/ 312 w 727"/>
                <a:gd name="T79" fmla="*/ 879 h 1451"/>
                <a:gd name="T80" fmla="*/ 339 w 727"/>
                <a:gd name="T81" fmla="*/ 847 h 1451"/>
                <a:gd name="T82" fmla="*/ 363 w 727"/>
                <a:gd name="T83" fmla="*/ 839 h 1451"/>
                <a:gd name="T84" fmla="*/ 388 w 727"/>
                <a:gd name="T85" fmla="*/ 847 h 1451"/>
                <a:gd name="T86" fmla="*/ 407 w 727"/>
                <a:gd name="T87" fmla="*/ 867 h 1451"/>
                <a:gd name="T88" fmla="*/ 425 w 727"/>
                <a:gd name="T89" fmla="*/ 901 h 1451"/>
                <a:gd name="T90" fmla="*/ 436 w 727"/>
                <a:gd name="T91" fmla="*/ 947 h 1451"/>
                <a:gd name="T92" fmla="*/ 440 w 727"/>
                <a:gd name="T93" fmla="*/ 537 h 1451"/>
                <a:gd name="T94" fmla="*/ 434 w 727"/>
                <a:gd name="T95" fmla="*/ 597 h 1451"/>
                <a:gd name="T96" fmla="*/ 418 w 727"/>
                <a:gd name="T97" fmla="*/ 645 h 1451"/>
                <a:gd name="T98" fmla="*/ 393 w 727"/>
                <a:gd name="T99" fmla="*/ 677 h 1451"/>
                <a:gd name="T100" fmla="*/ 363 w 727"/>
                <a:gd name="T101" fmla="*/ 689 h 1451"/>
                <a:gd name="T102" fmla="*/ 334 w 727"/>
                <a:gd name="T103" fmla="*/ 677 h 1451"/>
                <a:gd name="T104" fmla="*/ 309 w 727"/>
                <a:gd name="T105" fmla="*/ 645 h 1451"/>
                <a:gd name="T106" fmla="*/ 293 w 727"/>
                <a:gd name="T107" fmla="*/ 597 h 1451"/>
                <a:gd name="T108" fmla="*/ 287 w 727"/>
                <a:gd name="T109" fmla="*/ 537 h 1451"/>
                <a:gd name="T110" fmla="*/ 293 w 727"/>
                <a:gd name="T111" fmla="*/ 478 h 1451"/>
                <a:gd name="T112" fmla="*/ 309 w 727"/>
                <a:gd name="T113" fmla="*/ 430 h 1451"/>
                <a:gd name="T114" fmla="*/ 334 w 727"/>
                <a:gd name="T115" fmla="*/ 396 h 1451"/>
                <a:gd name="T116" fmla="*/ 363 w 727"/>
                <a:gd name="T117" fmla="*/ 384 h 1451"/>
                <a:gd name="T118" fmla="*/ 393 w 727"/>
                <a:gd name="T119" fmla="*/ 396 h 1451"/>
                <a:gd name="T120" fmla="*/ 418 w 727"/>
                <a:gd name="T121" fmla="*/ 430 h 1451"/>
                <a:gd name="T122" fmla="*/ 434 w 727"/>
                <a:gd name="T123" fmla="*/ 478 h 1451"/>
                <a:gd name="T124" fmla="*/ 440 w 727"/>
                <a:gd name="T125" fmla="*/ 537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7" h="1451">
                  <a:moveTo>
                    <a:pt x="363" y="0"/>
                  </a:moveTo>
                  <a:lnTo>
                    <a:pt x="382" y="2"/>
                  </a:lnTo>
                  <a:lnTo>
                    <a:pt x="401" y="4"/>
                  </a:lnTo>
                  <a:lnTo>
                    <a:pt x="419" y="10"/>
                  </a:lnTo>
                  <a:lnTo>
                    <a:pt x="437" y="16"/>
                  </a:lnTo>
                  <a:lnTo>
                    <a:pt x="454" y="24"/>
                  </a:lnTo>
                  <a:lnTo>
                    <a:pt x="463" y="28"/>
                  </a:lnTo>
                  <a:lnTo>
                    <a:pt x="471" y="34"/>
                  </a:lnTo>
                  <a:lnTo>
                    <a:pt x="488" y="44"/>
                  </a:lnTo>
                  <a:lnTo>
                    <a:pt x="505" y="58"/>
                  </a:lnTo>
                  <a:lnTo>
                    <a:pt x="521" y="72"/>
                  </a:lnTo>
                  <a:lnTo>
                    <a:pt x="536" y="88"/>
                  </a:lnTo>
                  <a:lnTo>
                    <a:pt x="552" y="106"/>
                  </a:lnTo>
                  <a:lnTo>
                    <a:pt x="567" y="124"/>
                  </a:lnTo>
                  <a:lnTo>
                    <a:pt x="582" y="146"/>
                  </a:lnTo>
                  <a:lnTo>
                    <a:pt x="595" y="166"/>
                  </a:lnTo>
                  <a:lnTo>
                    <a:pt x="608" y="190"/>
                  </a:lnTo>
                  <a:lnTo>
                    <a:pt x="621" y="214"/>
                  </a:lnTo>
                  <a:lnTo>
                    <a:pt x="633" y="238"/>
                  </a:lnTo>
                  <a:lnTo>
                    <a:pt x="644" y="264"/>
                  </a:lnTo>
                  <a:lnTo>
                    <a:pt x="655" y="292"/>
                  </a:lnTo>
                  <a:lnTo>
                    <a:pt x="665" y="320"/>
                  </a:lnTo>
                  <a:lnTo>
                    <a:pt x="675" y="350"/>
                  </a:lnTo>
                  <a:lnTo>
                    <a:pt x="684" y="380"/>
                  </a:lnTo>
                  <a:lnTo>
                    <a:pt x="692" y="412"/>
                  </a:lnTo>
                  <a:lnTo>
                    <a:pt x="699" y="444"/>
                  </a:lnTo>
                  <a:lnTo>
                    <a:pt x="705" y="478"/>
                  </a:lnTo>
                  <a:lnTo>
                    <a:pt x="711" y="509"/>
                  </a:lnTo>
                  <a:lnTo>
                    <a:pt x="716" y="545"/>
                  </a:lnTo>
                  <a:lnTo>
                    <a:pt x="720" y="579"/>
                  </a:lnTo>
                  <a:lnTo>
                    <a:pt x="723" y="615"/>
                  </a:lnTo>
                  <a:lnTo>
                    <a:pt x="724" y="633"/>
                  </a:lnTo>
                  <a:lnTo>
                    <a:pt x="725" y="651"/>
                  </a:lnTo>
                  <a:lnTo>
                    <a:pt x="727" y="689"/>
                  </a:lnTo>
                  <a:lnTo>
                    <a:pt x="727" y="725"/>
                  </a:lnTo>
                  <a:lnTo>
                    <a:pt x="727" y="763"/>
                  </a:lnTo>
                  <a:lnTo>
                    <a:pt x="725" y="799"/>
                  </a:lnTo>
                  <a:lnTo>
                    <a:pt x="723" y="837"/>
                  </a:lnTo>
                  <a:lnTo>
                    <a:pt x="720" y="871"/>
                  </a:lnTo>
                  <a:lnTo>
                    <a:pt x="716" y="907"/>
                  </a:lnTo>
                  <a:lnTo>
                    <a:pt x="714" y="925"/>
                  </a:lnTo>
                  <a:lnTo>
                    <a:pt x="711" y="941"/>
                  </a:lnTo>
                  <a:lnTo>
                    <a:pt x="705" y="975"/>
                  </a:lnTo>
                  <a:lnTo>
                    <a:pt x="699" y="1009"/>
                  </a:lnTo>
                  <a:lnTo>
                    <a:pt x="692" y="1041"/>
                  </a:lnTo>
                  <a:lnTo>
                    <a:pt x="684" y="1071"/>
                  </a:lnTo>
                  <a:lnTo>
                    <a:pt x="675" y="1101"/>
                  </a:lnTo>
                  <a:lnTo>
                    <a:pt x="665" y="1131"/>
                  </a:lnTo>
                  <a:lnTo>
                    <a:pt x="655" y="1159"/>
                  </a:lnTo>
                  <a:lnTo>
                    <a:pt x="644" y="1187"/>
                  </a:lnTo>
                  <a:lnTo>
                    <a:pt x="633" y="1213"/>
                  </a:lnTo>
                  <a:lnTo>
                    <a:pt x="621" y="1239"/>
                  </a:lnTo>
                  <a:lnTo>
                    <a:pt x="608" y="1263"/>
                  </a:lnTo>
                  <a:lnTo>
                    <a:pt x="595" y="1285"/>
                  </a:lnTo>
                  <a:lnTo>
                    <a:pt x="582" y="1307"/>
                  </a:lnTo>
                  <a:lnTo>
                    <a:pt x="567" y="1327"/>
                  </a:lnTo>
                  <a:lnTo>
                    <a:pt x="552" y="1347"/>
                  </a:lnTo>
                  <a:lnTo>
                    <a:pt x="536" y="1363"/>
                  </a:lnTo>
                  <a:lnTo>
                    <a:pt x="521" y="1379"/>
                  </a:lnTo>
                  <a:lnTo>
                    <a:pt x="505" y="1395"/>
                  </a:lnTo>
                  <a:lnTo>
                    <a:pt x="488" y="1407"/>
                  </a:lnTo>
                  <a:lnTo>
                    <a:pt x="471" y="1419"/>
                  </a:lnTo>
                  <a:lnTo>
                    <a:pt x="454" y="1429"/>
                  </a:lnTo>
                  <a:lnTo>
                    <a:pt x="437" y="1437"/>
                  </a:lnTo>
                  <a:lnTo>
                    <a:pt x="419" y="1443"/>
                  </a:lnTo>
                  <a:lnTo>
                    <a:pt x="410" y="1445"/>
                  </a:lnTo>
                  <a:lnTo>
                    <a:pt x="401" y="1447"/>
                  </a:lnTo>
                  <a:lnTo>
                    <a:pt x="382" y="1451"/>
                  </a:lnTo>
                  <a:lnTo>
                    <a:pt x="363" y="1451"/>
                  </a:lnTo>
                  <a:lnTo>
                    <a:pt x="345" y="1451"/>
                  </a:lnTo>
                  <a:lnTo>
                    <a:pt x="326" y="1447"/>
                  </a:lnTo>
                  <a:lnTo>
                    <a:pt x="308" y="1443"/>
                  </a:lnTo>
                  <a:lnTo>
                    <a:pt x="290" y="1437"/>
                  </a:lnTo>
                  <a:lnTo>
                    <a:pt x="273" y="1429"/>
                  </a:lnTo>
                  <a:lnTo>
                    <a:pt x="264" y="1423"/>
                  </a:lnTo>
                  <a:lnTo>
                    <a:pt x="256" y="1419"/>
                  </a:lnTo>
                  <a:lnTo>
                    <a:pt x="239" y="1407"/>
                  </a:lnTo>
                  <a:lnTo>
                    <a:pt x="222" y="1395"/>
                  </a:lnTo>
                  <a:lnTo>
                    <a:pt x="205" y="1379"/>
                  </a:lnTo>
                  <a:lnTo>
                    <a:pt x="190" y="1363"/>
                  </a:lnTo>
                  <a:lnTo>
                    <a:pt x="174" y="1347"/>
                  </a:lnTo>
                  <a:lnTo>
                    <a:pt x="160" y="1327"/>
                  </a:lnTo>
                  <a:lnTo>
                    <a:pt x="145" y="1307"/>
                  </a:lnTo>
                  <a:lnTo>
                    <a:pt x="132" y="1285"/>
                  </a:lnTo>
                  <a:lnTo>
                    <a:pt x="118" y="1263"/>
                  </a:lnTo>
                  <a:lnTo>
                    <a:pt x="106" y="1239"/>
                  </a:lnTo>
                  <a:lnTo>
                    <a:pt x="94" y="1213"/>
                  </a:lnTo>
                  <a:lnTo>
                    <a:pt x="82" y="1187"/>
                  </a:lnTo>
                  <a:lnTo>
                    <a:pt x="72" y="1159"/>
                  </a:lnTo>
                  <a:lnTo>
                    <a:pt x="62" y="1131"/>
                  </a:lnTo>
                  <a:lnTo>
                    <a:pt x="52" y="1101"/>
                  </a:lnTo>
                  <a:lnTo>
                    <a:pt x="43" y="1071"/>
                  </a:lnTo>
                  <a:lnTo>
                    <a:pt x="35" y="1041"/>
                  </a:lnTo>
                  <a:lnTo>
                    <a:pt x="28" y="1009"/>
                  </a:lnTo>
                  <a:lnTo>
                    <a:pt x="22" y="975"/>
                  </a:lnTo>
                  <a:lnTo>
                    <a:pt x="16" y="941"/>
                  </a:lnTo>
                  <a:lnTo>
                    <a:pt x="11" y="907"/>
                  </a:lnTo>
                  <a:lnTo>
                    <a:pt x="7" y="871"/>
                  </a:lnTo>
                  <a:lnTo>
                    <a:pt x="4" y="837"/>
                  </a:lnTo>
                  <a:lnTo>
                    <a:pt x="3" y="817"/>
                  </a:lnTo>
                  <a:lnTo>
                    <a:pt x="2" y="799"/>
                  </a:lnTo>
                  <a:lnTo>
                    <a:pt x="0" y="763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2" y="651"/>
                  </a:lnTo>
                  <a:lnTo>
                    <a:pt x="4" y="615"/>
                  </a:lnTo>
                  <a:lnTo>
                    <a:pt x="7" y="579"/>
                  </a:lnTo>
                  <a:lnTo>
                    <a:pt x="11" y="545"/>
                  </a:lnTo>
                  <a:lnTo>
                    <a:pt x="13" y="527"/>
                  </a:lnTo>
                  <a:lnTo>
                    <a:pt x="16" y="509"/>
                  </a:lnTo>
                  <a:lnTo>
                    <a:pt x="22" y="478"/>
                  </a:lnTo>
                  <a:lnTo>
                    <a:pt x="28" y="444"/>
                  </a:lnTo>
                  <a:lnTo>
                    <a:pt x="35" y="412"/>
                  </a:lnTo>
                  <a:lnTo>
                    <a:pt x="43" y="380"/>
                  </a:lnTo>
                  <a:lnTo>
                    <a:pt x="52" y="350"/>
                  </a:lnTo>
                  <a:lnTo>
                    <a:pt x="62" y="320"/>
                  </a:lnTo>
                  <a:lnTo>
                    <a:pt x="72" y="292"/>
                  </a:lnTo>
                  <a:lnTo>
                    <a:pt x="82" y="264"/>
                  </a:lnTo>
                  <a:lnTo>
                    <a:pt x="94" y="238"/>
                  </a:lnTo>
                  <a:lnTo>
                    <a:pt x="106" y="214"/>
                  </a:lnTo>
                  <a:lnTo>
                    <a:pt x="118" y="190"/>
                  </a:lnTo>
                  <a:lnTo>
                    <a:pt x="132" y="166"/>
                  </a:lnTo>
                  <a:lnTo>
                    <a:pt x="145" y="146"/>
                  </a:lnTo>
                  <a:lnTo>
                    <a:pt x="160" y="124"/>
                  </a:lnTo>
                  <a:lnTo>
                    <a:pt x="174" y="106"/>
                  </a:lnTo>
                  <a:lnTo>
                    <a:pt x="190" y="88"/>
                  </a:lnTo>
                  <a:lnTo>
                    <a:pt x="205" y="72"/>
                  </a:lnTo>
                  <a:lnTo>
                    <a:pt x="222" y="58"/>
                  </a:lnTo>
                  <a:lnTo>
                    <a:pt x="239" y="44"/>
                  </a:lnTo>
                  <a:lnTo>
                    <a:pt x="256" y="34"/>
                  </a:lnTo>
                  <a:lnTo>
                    <a:pt x="273" y="24"/>
                  </a:lnTo>
                  <a:lnTo>
                    <a:pt x="290" y="16"/>
                  </a:lnTo>
                  <a:lnTo>
                    <a:pt x="308" y="10"/>
                  </a:lnTo>
                  <a:lnTo>
                    <a:pt x="317" y="6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63" y="0"/>
                  </a:lnTo>
                  <a:close/>
                  <a:moveTo>
                    <a:pt x="450" y="1209"/>
                  </a:moveTo>
                  <a:lnTo>
                    <a:pt x="615" y="1209"/>
                  </a:lnTo>
                  <a:lnTo>
                    <a:pt x="567" y="172"/>
                  </a:lnTo>
                  <a:lnTo>
                    <a:pt x="490" y="172"/>
                  </a:lnTo>
                  <a:lnTo>
                    <a:pt x="490" y="236"/>
                  </a:lnTo>
                  <a:lnTo>
                    <a:pt x="403" y="236"/>
                  </a:lnTo>
                  <a:lnTo>
                    <a:pt x="403" y="172"/>
                  </a:lnTo>
                  <a:lnTo>
                    <a:pt x="324" y="172"/>
                  </a:lnTo>
                  <a:lnTo>
                    <a:pt x="324" y="236"/>
                  </a:lnTo>
                  <a:lnTo>
                    <a:pt x="237" y="236"/>
                  </a:lnTo>
                  <a:lnTo>
                    <a:pt x="237" y="172"/>
                  </a:lnTo>
                  <a:lnTo>
                    <a:pt x="160" y="172"/>
                  </a:lnTo>
                  <a:lnTo>
                    <a:pt x="111" y="1207"/>
                  </a:lnTo>
                  <a:lnTo>
                    <a:pt x="277" y="1207"/>
                  </a:lnTo>
                  <a:lnTo>
                    <a:pt x="288" y="969"/>
                  </a:lnTo>
                  <a:lnTo>
                    <a:pt x="289" y="957"/>
                  </a:lnTo>
                  <a:lnTo>
                    <a:pt x="291" y="947"/>
                  </a:lnTo>
                  <a:lnTo>
                    <a:pt x="294" y="929"/>
                  </a:lnTo>
                  <a:lnTo>
                    <a:pt x="296" y="919"/>
                  </a:lnTo>
                  <a:lnTo>
                    <a:pt x="299" y="911"/>
                  </a:lnTo>
                  <a:lnTo>
                    <a:pt x="302" y="901"/>
                  </a:lnTo>
                  <a:lnTo>
                    <a:pt x="305" y="893"/>
                  </a:lnTo>
                  <a:lnTo>
                    <a:pt x="312" y="879"/>
                  </a:lnTo>
                  <a:lnTo>
                    <a:pt x="320" y="867"/>
                  </a:lnTo>
                  <a:lnTo>
                    <a:pt x="324" y="861"/>
                  </a:lnTo>
                  <a:lnTo>
                    <a:pt x="329" y="855"/>
                  </a:lnTo>
                  <a:lnTo>
                    <a:pt x="339" y="847"/>
                  </a:lnTo>
                  <a:lnTo>
                    <a:pt x="342" y="845"/>
                  </a:lnTo>
                  <a:lnTo>
                    <a:pt x="348" y="843"/>
                  </a:lnTo>
                  <a:lnTo>
                    <a:pt x="355" y="841"/>
                  </a:lnTo>
                  <a:lnTo>
                    <a:pt x="363" y="839"/>
                  </a:lnTo>
                  <a:lnTo>
                    <a:pt x="372" y="841"/>
                  </a:lnTo>
                  <a:lnTo>
                    <a:pt x="379" y="843"/>
                  </a:lnTo>
                  <a:lnTo>
                    <a:pt x="385" y="845"/>
                  </a:lnTo>
                  <a:lnTo>
                    <a:pt x="388" y="847"/>
                  </a:lnTo>
                  <a:lnTo>
                    <a:pt x="393" y="851"/>
                  </a:lnTo>
                  <a:lnTo>
                    <a:pt x="398" y="855"/>
                  </a:lnTo>
                  <a:lnTo>
                    <a:pt x="402" y="861"/>
                  </a:lnTo>
                  <a:lnTo>
                    <a:pt x="407" y="867"/>
                  </a:lnTo>
                  <a:lnTo>
                    <a:pt x="411" y="873"/>
                  </a:lnTo>
                  <a:lnTo>
                    <a:pt x="415" y="879"/>
                  </a:lnTo>
                  <a:lnTo>
                    <a:pt x="422" y="893"/>
                  </a:lnTo>
                  <a:lnTo>
                    <a:pt x="425" y="901"/>
                  </a:lnTo>
                  <a:lnTo>
                    <a:pt x="428" y="911"/>
                  </a:lnTo>
                  <a:lnTo>
                    <a:pt x="433" y="929"/>
                  </a:lnTo>
                  <a:lnTo>
                    <a:pt x="435" y="937"/>
                  </a:lnTo>
                  <a:lnTo>
                    <a:pt x="436" y="947"/>
                  </a:lnTo>
                  <a:lnTo>
                    <a:pt x="438" y="957"/>
                  </a:lnTo>
                  <a:lnTo>
                    <a:pt x="439" y="969"/>
                  </a:lnTo>
                  <a:lnTo>
                    <a:pt x="450" y="1209"/>
                  </a:lnTo>
                  <a:close/>
                  <a:moveTo>
                    <a:pt x="440" y="537"/>
                  </a:moveTo>
                  <a:lnTo>
                    <a:pt x="440" y="553"/>
                  </a:lnTo>
                  <a:lnTo>
                    <a:pt x="438" y="567"/>
                  </a:lnTo>
                  <a:lnTo>
                    <a:pt x="437" y="581"/>
                  </a:lnTo>
                  <a:lnTo>
                    <a:pt x="434" y="597"/>
                  </a:lnTo>
                  <a:lnTo>
                    <a:pt x="431" y="609"/>
                  </a:lnTo>
                  <a:lnTo>
                    <a:pt x="427" y="623"/>
                  </a:lnTo>
                  <a:lnTo>
                    <a:pt x="423" y="633"/>
                  </a:lnTo>
                  <a:lnTo>
                    <a:pt x="418" y="645"/>
                  </a:lnTo>
                  <a:lnTo>
                    <a:pt x="412" y="655"/>
                  </a:lnTo>
                  <a:lnTo>
                    <a:pt x="406" y="663"/>
                  </a:lnTo>
                  <a:lnTo>
                    <a:pt x="400" y="671"/>
                  </a:lnTo>
                  <a:lnTo>
                    <a:pt x="393" y="677"/>
                  </a:lnTo>
                  <a:lnTo>
                    <a:pt x="386" y="683"/>
                  </a:lnTo>
                  <a:lnTo>
                    <a:pt x="379" y="687"/>
                  </a:lnTo>
                  <a:lnTo>
                    <a:pt x="371" y="689"/>
                  </a:lnTo>
                  <a:lnTo>
                    <a:pt x="363" y="689"/>
                  </a:lnTo>
                  <a:lnTo>
                    <a:pt x="356" y="689"/>
                  </a:lnTo>
                  <a:lnTo>
                    <a:pt x="348" y="687"/>
                  </a:lnTo>
                  <a:lnTo>
                    <a:pt x="341" y="683"/>
                  </a:lnTo>
                  <a:lnTo>
                    <a:pt x="334" y="677"/>
                  </a:lnTo>
                  <a:lnTo>
                    <a:pt x="327" y="671"/>
                  </a:lnTo>
                  <a:lnTo>
                    <a:pt x="321" y="663"/>
                  </a:lnTo>
                  <a:lnTo>
                    <a:pt x="315" y="655"/>
                  </a:lnTo>
                  <a:lnTo>
                    <a:pt x="309" y="645"/>
                  </a:lnTo>
                  <a:lnTo>
                    <a:pt x="304" y="633"/>
                  </a:lnTo>
                  <a:lnTo>
                    <a:pt x="300" y="623"/>
                  </a:lnTo>
                  <a:lnTo>
                    <a:pt x="296" y="609"/>
                  </a:lnTo>
                  <a:lnTo>
                    <a:pt x="293" y="597"/>
                  </a:lnTo>
                  <a:lnTo>
                    <a:pt x="290" y="581"/>
                  </a:lnTo>
                  <a:lnTo>
                    <a:pt x="288" y="567"/>
                  </a:lnTo>
                  <a:lnTo>
                    <a:pt x="287" y="553"/>
                  </a:lnTo>
                  <a:lnTo>
                    <a:pt x="287" y="537"/>
                  </a:lnTo>
                  <a:lnTo>
                    <a:pt x="287" y="521"/>
                  </a:lnTo>
                  <a:lnTo>
                    <a:pt x="288" y="505"/>
                  </a:lnTo>
                  <a:lnTo>
                    <a:pt x="290" y="492"/>
                  </a:lnTo>
                  <a:lnTo>
                    <a:pt x="293" y="478"/>
                  </a:lnTo>
                  <a:lnTo>
                    <a:pt x="296" y="464"/>
                  </a:lnTo>
                  <a:lnTo>
                    <a:pt x="300" y="452"/>
                  </a:lnTo>
                  <a:lnTo>
                    <a:pt x="304" y="440"/>
                  </a:lnTo>
                  <a:lnTo>
                    <a:pt x="309" y="430"/>
                  </a:lnTo>
                  <a:lnTo>
                    <a:pt x="315" y="420"/>
                  </a:lnTo>
                  <a:lnTo>
                    <a:pt x="321" y="410"/>
                  </a:lnTo>
                  <a:lnTo>
                    <a:pt x="327" y="402"/>
                  </a:lnTo>
                  <a:lnTo>
                    <a:pt x="334" y="396"/>
                  </a:lnTo>
                  <a:lnTo>
                    <a:pt x="341" y="392"/>
                  </a:lnTo>
                  <a:lnTo>
                    <a:pt x="348" y="388"/>
                  </a:lnTo>
                  <a:lnTo>
                    <a:pt x="356" y="386"/>
                  </a:lnTo>
                  <a:lnTo>
                    <a:pt x="363" y="384"/>
                  </a:lnTo>
                  <a:lnTo>
                    <a:pt x="371" y="386"/>
                  </a:lnTo>
                  <a:lnTo>
                    <a:pt x="379" y="388"/>
                  </a:lnTo>
                  <a:lnTo>
                    <a:pt x="386" y="392"/>
                  </a:lnTo>
                  <a:lnTo>
                    <a:pt x="393" y="396"/>
                  </a:lnTo>
                  <a:lnTo>
                    <a:pt x="400" y="402"/>
                  </a:lnTo>
                  <a:lnTo>
                    <a:pt x="406" y="410"/>
                  </a:lnTo>
                  <a:lnTo>
                    <a:pt x="412" y="420"/>
                  </a:lnTo>
                  <a:lnTo>
                    <a:pt x="418" y="430"/>
                  </a:lnTo>
                  <a:lnTo>
                    <a:pt x="423" y="440"/>
                  </a:lnTo>
                  <a:lnTo>
                    <a:pt x="427" y="452"/>
                  </a:lnTo>
                  <a:lnTo>
                    <a:pt x="431" y="464"/>
                  </a:lnTo>
                  <a:lnTo>
                    <a:pt x="434" y="478"/>
                  </a:lnTo>
                  <a:lnTo>
                    <a:pt x="437" y="492"/>
                  </a:lnTo>
                  <a:lnTo>
                    <a:pt x="438" y="505"/>
                  </a:lnTo>
                  <a:lnTo>
                    <a:pt x="440" y="521"/>
                  </a:lnTo>
                  <a:lnTo>
                    <a:pt x="440" y="537"/>
                  </a:lnTo>
                  <a:close/>
                </a:path>
              </a:pathLst>
            </a:custGeom>
            <a:solidFill>
              <a:srgbClr val="FDB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B47C26-F449-99EE-DC34-4E7D2CF943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9363" y="2581276"/>
              <a:ext cx="8605838" cy="2382838"/>
            </a:xfrm>
            <a:custGeom>
              <a:avLst/>
              <a:gdLst>
                <a:gd name="T0" fmla="*/ 4959 w 5421"/>
                <a:gd name="T1" fmla="*/ 1720 h 3003"/>
                <a:gd name="T2" fmla="*/ 4948 w 5421"/>
                <a:gd name="T3" fmla="*/ 1964 h 3003"/>
                <a:gd name="T4" fmla="*/ 5060 w 5421"/>
                <a:gd name="T5" fmla="*/ 2070 h 3003"/>
                <a:gd name="T6" fmla="*/ 5260 w 5421"/>
                <a:gd name="T7" fmla="*/ 2346 h 3003"/>
                <a:gd name="T8" fmla="*/ 5081 w 5421"/>
                <a:gd name="T9" fmla="*/ 2358 h 3003"/>
                <a:gd name="T10" fmla="*/ 4860 w 5421"/>
                <a:gd name="T11" fmla="*/ 2340 h 3003"/>
                <a:gd name="T12" fmla="*/ 4727 w 5421"/>
                <a:gd name="T13" fmla="*/ 2048 h 3003"/>
                <a:gd name="T14" fmla="*/ 4763 w 5421"/>
                <a:gd name="T15" fmla="*/ 1572 h 3003"/>
                <a:gd name="T16" fmla="*/ 4990 w 5421"/>
                <a:gd name="T17" fmla="*/ 1353 h 3003"/>
                <a:gd name="T18" fmla="*/ 5136 w 5421"/>
                <a:gd name="T19" fmla="*/ 1127 h 3003"/>
                <a:gd name="T20" fmla="*/ 4974 w 5421"/>
                <a:gd name="T21" fmla="*/ 1071 h 3003"/>
                <a:gd name="T22" fmla="*/ 4863 w 5421"/>
                <a:gd name="T23" fmla="*/ 795 h 3003"/>
                <a:gd name="T24" fmla="*/ 5193 w 5421"/>
                <a:gd name="T25" fmla="*/ 731 h 3003"/>
                <a:gd name="T26" fmla="*/ 5337 w 5421"/>
                <a:gd name="T27" fmla="*/ 979 h 3003"/>
                <a:gd name="T28" fmla="*/ 5357 w 5421"/>
                <a:gd name="T29" fmla="*/ 1998 h 3003"/>
                <a:gd name="T30" fmla="*/ 2908 w 5421"/>
                <a:gd name="T31" fmla="*/ 2981 h 3003"/>
                <a:gd name="T32" fmla="*/ 1062 w 5421"/>
                <a:gd name="T33" fmla="*/ 1690 h 3003"/>
                <a:gd name="T34" fmla="*/ 1129 w 5421"/>
                <a:gd name="T35" fmla="*/ 2016 h 3003"/>
                <a:gd name="T36" fmla="*/ 1296 w 5421"/>
                <a:gd name="T37" fmla="*/ 2058 h 3003"/>
                <a:gd name="T38" fmla="*/ 1425 w 5421"/>
                <a:gd name="T39" fmla="*/ 2280 h 3003"/>
                <a:gd name="T40" fmla="*/ 1093 w 5421"/>
                <a:gd name="T41" fmla="*/ 2350 h 3003"/>
                <a:gd name="T42" fmla="*/ 896 w 5421"/>
                <a:gd name="T43" fmla="*/ 2042 h 3003"/>
                <a:gd name="T44" fmla="*/ 839 w 5421"/>
                <a:gd name="T45" fmla="*/ 1413 h 3003"/>
                <a:gd name="T46" fmla="*/ 974 w 5421"/>
                <a:gd name="T47" fmla="*/ 859 h 3003"/>
                <a:gd name="T48" fmla="*/ 1221 w 5421"/>
                <a:gd name="T49" fmla="*/ 723 h 3003"/>
                <a:gd name="T50" fmla="*/ 1441 w 5421"/>
                <a:gd name="T51" fmla="*/ 947 h 3003"/>
                <a:gd name="T52" fmla="*/ 1521 w 5421"/>
                <a:gd name="T53" fmla="*/ 1676 h 3003"/>
                <a:gd name="T54" fmla="*/ 1254 w 5421"/>
                <a:gd name="T55" fmla="*/ 1061 h 3003"/>
                <a:gd name="T56" fmla="*/ 1125 w 5421"/>
                <a:gd name="T57" fmla="*/ 1059 h 3003"/>
                <a:gd name="T58" fmla="*/ 1065 w 5421"/>
                <a:gd name="T59" fmla="*/ 1373 h 3003"/>
                <a:gd name="T60" fmla="*/ 1734 w 5421"/>
                <a:gd name="T61" fmla="*/ 2288 h 3003"/>
                <a:gd name="T62" fmla="*/ 1670 w 5421"/>
                <a:gd name="T63" fmla="*/ 1880 h 3003"/>
                <a:gd name="T64" fmla="*/ 1883 w 5421"/>
                <a:gd name="T65" fmla="*/ 382 h 3003"/>
                <a:gd name="T66" fmla="*/ 1926 w 5421"/>
                <a:gd name="T67" fmla="*/ 2090 h 3003"/>
                <a:gd name="T68" fmla="*/ 2638 w 5421"/>
                <a:gd name="T69" fmla="*/ 2420 h 3003"/>
                <a:gd name="T70" fmla="*/ 2462 w 5421"/>
                <a:gd name="T71" fmla="*/ 2332 h 3003"/>
                <a:gd name="T72" fmla="*/ 2241 w 5421"/>
                <a:gd name="T73" fmla="*/ 2386 h 3003"/>
                <a:gd name="T74" fmla="*/ 2072 w 5421"/>
                <a:gd name="T75" fmla="*/ 2158 h 3003"/>
                <a:gd name="T76" fmla="*/ 2063 w 5421"/>
                <a:gd name="T77" fmla="*/ 1688 h 3003"/>
                <a:gd name="T78" fmla="*/ 2243 w 5421"/>
                <a:gd name="T79" fmla="*/ 1401 h 3003"/>
                <a:gd name="T80" fmla="*/ 2472 w 5421"/>
                <a:gd name="T81" fmla="*/ 1235 h 3003"/>
                <a:gd name="T82" fmla="*/ 2354 w 5421"/>
                <a:gd name="T83" fmla="*/ 1063 h 3003"/>
                <a:gd name="T84" fmla="*/ 2106 w 5421"/>
                <a:gd name="T85" fmla="*/ 891 h 3003"/>
                <a:gd name="T86" fmla="*/ 2432 w 5421"/>
                <a:gd name="T87" fmla="*/ 721 h 3003"/>
                <a:gd name="T88" fmla="*/ 2646 w 5421"/>
                <a:gd name="T89" fmla="*/ 919 h 3003"/>
                <a:gd name="T90" fmla="*/ 2675 w 5421"/>
                <a:gd name="T91" fmla="*/ 1926 h 3003"/>
                <a:gd name="T92" fmla="*/ 2460 w 5421"/>
                <a:gd name="T93" fmla="*/ 1646 h 3003"/>
                <a:gd name="T94" fmla="*/ 2283 w 5421"/>
                <a:gd name="T95" fmla="*/ 1748 h 3003"/>
                <a:gd name="T96" fmla="*/ 2277 w 5421"/>
                <a:gd name="T97" fmla="*/ 1990 h 3003"/>
                <a:gd name="T98" fmla="*/ 2401 w 5421"/>
                <a:gd name="T99" fmla="*/ 2078 h 3003"/>
                <a:gd name="T100" fmla="*/ 3475 w 5421"/>
                <a:gd name="T101" fmla="*/ 1365 h 3003"/>
                <a:gd name="T102" fmla="*/ 4390 w 5421"/>
                <a:gd name="T103" fmla="*/ 2320 h 3003"/>
                <a:gd name="T104" fmla="*/ 4155 w 5421"/>
                <a:gd name="T105" fmla="*/ 2308 h 3003"/>
                <a:gd name="T106" fmla="*/ 3918 w 5421"/>
                <a:gd name="T107" fmla="*/ 901 h 3003"/>
                <a:gd name="T108" fmla="*/ 4188 w 5421"/>
                <a:gd name="T109" fmla="*/ 747 h 3003"/>
                <a:gd name="T110" fmla="*/ 4407 w 5421"/>
                <a:gd name="T111" fmla="*/ 745 h 3003"/>
                <a:gd name="T112" fmla="*/ 4550 w 5421"/>
                <a:gd name="T113" fmla="*/ 991 h 3003"/>
                <a:gd name="T114" fmla="*/ 4606 w 5421"/>
                <a:gd name="T115" fmla="*/ 1660 h 3003"/>
                <a:gd name="T116" fmla="*/ 4358 w 5421"/>
                <a:gd name="T117" fmla="*/ 1161 h 3003"/>
                <a:gd name="T118" fmla="*/ 4243 w 5421"/>
                <a:gd name="T119" fmla="*/ 1045 h 3003"/>
                <a:gd name="T120" fmla="*/ 4175 w 5421"/>
                <a:gd name="T121" fmla="*/ 1998 h 3003"/>
                <a:gd name="T122" fmla="*/ 4323 w 5421"/>
                <a:gd name="T123" fmla="*/ 1976 h 3003"/>
                <a:gd name="T124" fmla="*/ 4381 w 5421"/>
                <a:gd name="T125" fmla="*/ 1471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1" h="3003">
                  <a:moveTo>
                    <a:pt x="5133" y="1628"/>
                  </a:moveTo>
                  <a:lnTo>
                    <a:pt x="5108" y="1628"/>
                  </a:lnTo>
                  <a:lnTo>
                    <a:pt x="5084" y="1630"/>
                  </a:lnTo>
                  <a:lnTo>
                    <a:pt x="5062" y="1634"/>
                  </a:lnTo>
                  <a:lnTo>
                    <a:pt x="5042" y="1640"/>
                  </a:lnTo>
                  <a:lnTo>
                    <a:pt x="5033" y="1642"/>
                  </a:lnTo>
                  <a:lnTo>
                    <a:pt x="5025" y="1646"/>
                  </a:lnTo>
                  <a:lnTo>
                    <a:pt x="5009" y="1654"/>
                  </a:lnTo>
                  <a:lnTo>
                    <a:pt x="5002" y="1660"/>
                  </a:lnTo>
                  <a:lnTo>
                    <a:pt x="4995" y="1666"/>
                  </a:lnTo>
                  <a:lnTo>
                    <a:pt x="4989" y="1672"/>
                  </a:lnTo>
                  <a:lnTo>
                    <a:pt x="4983" y="1678"/>
                  </a:lnTo>
                  <a:lnTo>
                    <a:pt x="4977" y="1686"/>
                  </a:lnTo>
                  <a:lnTo>
                    <a:pt x="4972" y="1694"/>
                  </a:lnTo>
                  <a:lnTo>
                    <a:pt x="4967" y="1702"/>
                  </a:lnTo>
                  <a:lnTo>
                    <a:pt x="4963" y="1710"/>
                  </a:lnTo>
                  <a:lnTo>
                    <a:pt x="4959" y="1720"/>
                  </a:lnTo>
                  <a:lnTo>
                    <a:pt x="4956" y="1730"/>
                  </a:lnTo>
                  <a:lnTo>
                    <a:pt x="4953" y="1740"/>
                  </a:lnTo>
                  <a:lnTo>
                    <a:pt x="4950" y="1752"/>
                  </a:lnTo>
                  <a:lnTo>
                    <a:pt x="4947" y="1764"/>
                  </a:lnTo>
                  <a:lnTo>
                    <a:pt x="4945" y="1778"/>
                  </a:lnTo>
                  <a:lnTo>
                    <a:pt x="4944" y="1790"/>
                  </a:lnTo>
                  <a:lnTo>
                    <a:pt x="4942" y="1806"/>
                  </a:lnTo>
                  <a:lnTo>
                    <a:pt x="4941" y="1820"/>
                  </a:lnTo>
                  <a:lnTo>
                    <a:pt x="4940" y="1836"/>
                  </a:lnTo>
                  <a:lnTo>
                    <a:pt x="4940" y="1852"/>
                  </a:lnTo>
                  <a:lnTo>
                    <a:pt x="4940" y="1870"/>
                  </a:lnTo>
                  <a:lnTo>
                    <a:pt x="4940" y="1892"/>
                  </a:lnTo>
                  <a:lnTo>
                    <a:pt x="4942" y="1914"/>
                  </a:lnTo>
                  <a:lnTo>
                    <a:pt x="4943" y="1924"/>
                  </a:lnTo>
                  <a:lnTo>
                    <a:pt x="4944" y="1936"/>
                  </a:lnTo>
                  <a:lnTo>
                    <a:pt x="4947" y="1954"/>
                  </a:lnTo>
                  <a:lnTo>
                    <a:pt x="4948" y="1964"/>
                  </a:lnTo>
                  <a:lnTo>
                    <a:pt x="4950" y="1972"/>
                  </a:lnTo>
                  <a:lnTo>
                    <a:pt x="4953" y="1982"/>
                  </a:lnTo>
                  <a:lnTo>
                    <a:pt x="4955" y="1990"/>
                  </a:lnTo>
                  <a:lnTo>
                    <a:pt x="4960" y="2006"/>
                  </a:lnTo>
                  <a:lnTo>
                    <a:pt x="4966" y="2020"/>
                  </a:lnTo>
                  <a:lnTo>
                    <a:pt x="4972" y="2034"/>
                  </a:lnTo>
                  <a:lnTo>
                    <a:pt x="4979" y="2044"/>
                  </a:lnTo>
                  <a:lnTo>
                    <a:pt x="4987" y="2054"/>
                  </a:lnTo>
                  <a:lnTo>
                    <a:pt x="4995" y="2062"/>
                  </a:lnTo>
                  <a:lnTo>
                    <a:pt x="5003" y="2070"/>
                  </a:lnTo>
                  <a:lnTo>
                    <a:pt x="5012" y="2074"/>
                  </a:lnTo>
                  <a:lnTo>
                    <a:pt x="5022" y="2076"/>
                  </a:lnTo>
                  <a:lnTo>
                    <a:pt x="5031" y="2078"/>
                  </a:lnTo>
                  <a:lnTo>
                    <a:pt x="5038" y="2078"/>
                  </a:lnTo>
                  <a:lnTo>
                    <a:pt x="5046" y="2076"/>
                  </a:lnTo>
                  <a:lnTo>
                    <a:pt x="5053" y="2074"/>
                  </a:lnTo>
                  <a:lnTo>
                    <a:pt x="5060" y="2070"/>
                  </a:lnTo>
                  <a:lnTo>
                    <a:pt x="5074" y="2062"/>
                  </a:lnTo>
                  <a:lnTo>
                    <a:pt x="5081" y="2056"/>
                  </a:lnTo>
                  <a:lnTo>
                    <a:pt x="5088" y="2048"/>
                  </a:lnTo>
                  <a:lnTo>
                    <a:pt x="5095" y="2042"/>
                  </a:lnTo>
                  <a:lnTo>
                    <a:pt x="5102" y="2034"/>
                  </a:lnTo>
                  <a:lnTo>
                    <a:pt x="5109" y="2024"/>
                  </a:lnTo>
                  <a:lnTo>
                    <a:pt x="5115" y="2014"/>
                  </a:lnTo>
                  <a:lnTo>
                    <a:pt x="5121" y="2004"/>
                  </a:lnTo>
                  <a:lnTo>
                    <a:pt x="5128" y="1994"/>
                  </a:lnTo>
                  <a:lnTo>
                    <a:pt x="5140" y="1970"/>
                  </a:lnTo>
                  <a:lnTo>
                    <a:pt x="5143" y="1628"/>
                  </a:lnTo>
                  <a:lnTo>
                    <a:pt x="5133" y="1628"/>
                  </a:lnTo>
                  <a:close/>
                  <a:moveTo>
                    <a:pt x="5311" y="2404"/>
                  </a:moveTo>
                  <a:lnTo>
                    <a:pt x="5302" y="2396"/>
                  </a:lnTo>
                  <a:lnTo>
                    <a:pt x="5293" y="2386"/>
                  </a:lnTo>
                  <a:lnTo>
                    <a:pt x="5276" y="2368"/>
                  </a:lnTo>
                  <a:lnTo>
                    <a:pt x="5260" y="2346"/>
                  </a:lnTo>
                  <a:lnTo>
                    <a:pt x="5244" y="2322"/>
                  </a:lnTo>
                  <a:lnTo>
                    <a:pt x="5237" y="2310"/>
                  </a:lnTo>
                  <a:lnTo>
                    <a:pt x="5230" y="2296"/>
                  </a:lnTo>
                  <a:lnTo>
                    <a:pt x="5218" y="2270"/>
                  </a:lnTo>
                  <a:lnTo>
                    <a:pt x="5207" y="2240"/>
                  </a:lnTo>
                  <a:lnTo>
                    <a:pt x="5203" y="2226"/>
                  </a:lnTo>
                  <a:lnTo>
                    <a:pt x="5199" y="2210"/>
                  </a:lnTo>
                  <a:lnTo>
                    <a:pt x="5187" y="2234"/>
                  </a:lnTo>
                  <a:lnTo>
                    <a:pt x="5175" y="2256"/>
                  </a:lnTo>
                  <a:lnTo>
                    <a:pt x="5162" y="2276"/>
                  </a:lnTo>
                  <a:lnTo>
                    <a:pt x="5151" y="2294"/>
                  </a:lnTo>
                  <a:lnTo>
                    <a:pt x="5143" y="2304"/>
                  </a:lnTo>
                  <a:lnTo>
                    <a:pt x="5135" y="2314"/>
                  </a:lnTo>
                  <a:lnTo>
                    <a:pt x="5118" y="2332"/>
                  </a:lnTo>
                  <a:lnTo>
                    <a:pt x="5109" y="2340"/>
                  </a:lnTo>
                  <a:lnTo>
                    <a:pt x="5100" y="2346"/>
                  </a:lnTo>
                  <a:lnTo>
                    <a:pt x="5081" y="2358"/>
                  </a:lnTo>
                  <a:lnTo>
                    <a:pt x="5070" y="2364"/>
                  </a:lnTo>
                  <a:lnTo>
                    <a:pt x="5060" y="2368"/>
                  </a:lnTo>
                  <a:lnTo>
                    <a:pt x="5049" y="2372"/>
                  </a:lnTo>
                  <a:lnTo>
                    <a:pt x="5038" y="2376"/>
                  </a:lnTo>
                  <a:lnTo>
                    <a:pt x="5026" y="2378"/>
                  </a:lnTo>
                  <a:lnTo>
                    <a:pt x="5015" y="2380"/>
                  </a:lnTo>
                  <a:lnTo>
                    <a:pt x="5003" y="2380"/>
                  </a:lnTo>
                  <a:lnTo>
                    <a:pt x="4991" y="2382"/>
                  </a:lnTo>
                  <a:lnTo>
                    <a:pt x="4975" y="2380"/>
                  </a:lnTo>
                  <a:lnTo>
                    <a:pt x="4959" y="2380"/>
                  </a:lnTo>
                  <a:lnTo>
                    <a:pt x="4943" y="2376"/>
                  </a:lnTo>
                  <a:lnTo>
                    <a:pt x="4928" y="2372"/>
                  </a:lnTo>
                  <a:lnTo>
                    <a:pt x="4913" y="2368"/>
                  </a:lnTo>
                  <a:lnTo>
                    <a:pt x="4899" y="2362"/>
                  </a:lnTo>
                  <a:lnTo>
                    <a:pt x="4886" y="2356"/>
                  </a:lnTo>
                  <a:lnTo>
                    <a:pt x="4873" y="2348"/>
                  </a:lnTo>
                  <a:lnTo>
                    <a:pt x="4860" y="2340"/>
                  </a:lnTo>
                  <a:lnTo>
                    <a:pt x="4848" y="2330"/>
                  </a:lnTo>
                  <a:lnTo>
                    <a:pt x="4837" y="2320"/>
                  </a:lnTo>
                  <a:lnTo>
                    <a:pt x="4826" y="2308"/>
                  </a:lnTo>
                  <a:lnTo>
                    <a:pt x="4816" y="2296"/>
                  </a:lnTo>
                  <a:lnTo>
                    <a:pt x="4806" y="2282"/>
                  </a:lnTo>
                  <a:lnTo>
                    <a:pt x="4796" y="2268"/>
                  </a:lnTo>
                  <a:lnTo>
                    <a:pt x="4787" y="2252"/>
                  </a:lnTo>
                  <a:lnTo>
                    <a:pt x="4779" y="2236"/>
                  </a:lnTo>
                  <a:lnTo>
                    <a:pt x="4771" y="2218"/>
                  </a:lnTo>
                  <a:lnTo>
                    <a:pt x="4764" y="2200"/>
                  </a:lnTo>
                  <a:lnTo>
                    <a:pt x="4757" y="2182"/>
                  </a:lnTo>
                  <a:lnTo>
                    <a:pt x="4751" y="2162"/>
                  </a:lnTo>
                  <a:lnTo>
                    <a:pt x="4745" y="2140"/>
                  </a:lnTo>
                  <a:lnTo>
                    <a:pt x="4740" y="2118"/>
                  </a:lnTo>
                  <a:lnTo>
                    <a:pt x="4735" y="2096"/>
                  </a:lnTo>
                  <a:lnTo>
                    <a:pt x="4731" y="2072"/>
                  </a:lnTo>
                  <a:lnTo>
                    <a:pt x="4727" y="2048"/>
                  </a:lnTo>
                  <a:lnTo>
                    <a:pt x="4724" y="2024"/>
                  </a:lnTo>
                  <a:lnTo>
                    <a:pt x="4722" y="1998"/>
                  </a:lnTo>
                  <a:lnTo>
                    <a:pt x="4720" y="1970"/>
                  </a:lnTo>
                  <a:lnTo>
                    <a:pt x="4718" y="1944"/>
                  </a:lnTo>
                  <a:lnTo>
                    <a:pt x="4717" y="1914"/>
                  </a:lnTo>
                  <a:lnTo>
                    <a:pt x="4717" y="1886"/>
                  </a:lnTo>
                  <a:lnTo>
                    <a:pt x="4718" y="1852"/>
                  </a:lnTo>
                  <a:lnTo>
                    <a:pt x="4719" y="1818"/>
                  </a:lnTo>
                  <a:lnTo>
                    <a:pt x="4721" y="1786"/>
                  </a:lnTo>
                  <a:lnTo>
                    <a:pt x="4723" y="1756"/>
                  </a:lnTo>
                  <a:lnTo>
                    <a:pt x="4727" y="1726"/>
                  </a:lnTo>
                  <a:lnTo>
                    <a:pt x="4731" y="1696"/>
                  </a:lnTo>
                  <a:lnTo>
                    <a:pt x="4736" y="1670"/>
                  </a:lnTo>
                  <a:lnTo>
                    <a:pt x="4741" y="1644"/>
                  </a:lnTo>
                  <a:lnTo>
                    <a:pt x="4748" y="1618"/>
                  </a:lnTo>
                  <a:lnTo>
                    <a:pt x="4755" y="1594"/>
                  </a:lnTo>
                  <a:lnTo>
                    <a:pt x="4763" y="1572"/>
                  </a:lnTo>
                  <a:lnTo>
                    <a:pt x="4771" y="1551"/>
                  </a:lnTo>
                  <a:lnTo>
                    <a:pt x="4781" y="1529"/>
                  </a:lnTo>
                  <a:lnTo>
                    <a:pt x="4791" y="1511"/>
                  </a:lnTo>
                  <a:lnTo>
                    <a:pt x="4801" y="1491"/>
                  </a:lnTo>
                  <a:lnTo>
                    <a:pt x="4813" y="1475"/>
                  </a:lnTo>
                  <a:lnTo>
                    <a:pt x="4825" y="1457"/>
                  </a:lnTo>
                  <a:lnTo>
                    <a:pt x="4832" y="1451"/>
                  </a:lnTo>
                  <a:lnTo>
                    <a:pt x="4838" y="1443"/>
                  </a:lnTo>
                  <a:lnTo>
                    <a:pt x="4852" y="1429"/>
                  </a:lnTo>
                  <a:lnTo>
                    <a:pt x="4867" y="1415"/>
                  </a:lnTo>
                  <a:lnTo>
                    <a:pt x="4882" y="1403"/>
                  </a:lnTo>
                  <a:lnTo>
                    <a:pt x="4898" y="1393"/>
                  </a:lnTo>
                  <a:lnTo>
                    <a:pt x="4915" y="1383"/>
                  </a:lnTo>
                  <a:lnTo>
                    <a:pt x="4933" y="1373"/>
                  </a:lnTo>
                  <a:lnTo>
                    <a:pt x="4951" y="1367"/>
                  </a:lnTo>
                  <a:lnTo>
                    <a:pt x="4970" y="1359"/>
                  </a:lnTo>
                  <a:lnTo>
                    <a:pt x="4990" y="1353"/>
                  </a:lnTo>
                  <a:lnTo>
                    <a:pt x="5000" y="1351"/>
                  </a:lnTo>
                  <a:lnTo>
                    <a:pt x="5010" y="1349"/>
                  </a:lnTo>
                  <a:lnTo>
                    <a:pt x="5032" y="1345"/>
                  </a:lnTo>
                  <a:lnTo>
                    <a:pt x="5053" y="1343"/>
                  </a:lnTo>
                  <a:lnTo>
                    <a:pt x="5076" y="1341"/>
                  </a:lnTo>
                  <a:lnTo>
                    <a:pt x="5099" y="1341"/>
                  </a:lnTo>
                  <a:lnTo>
                    <a:pt x="5122" y="1341"/>
                  </a:lnTo>
                  <a:lnTo>
                    <a:pt x="5134" y="1343"/>
                  </a:lnTo>
                  <a:lnTo>
                    <a:pt x="5146" y="1343"/>
                  </a:lnTo>
                  <a:lnTo>
                    <a:pt x="5146" y="1279"/>
                  </a:lnTo>
                  <a:lnTo>
                    <a:pt x="5146" y="1247"/>
                  </a:lnTo>
                  <a:lnTo>
                    <a:pt x="5145" y="1233"/>
                  </a:lnTo>
                  <a:lnTo>
                    <a:pt x="5145" y="1219"/>
                  </a:lnTo>
                  <a:lnTo>
                    <a:pt x="5144" y="1191"/>
                  </a:lnTo>
                  <a:lnTo>
                    <a:pt x="5142" y="1167"/>
                  </a:lnTo>
                  <a:lnTo>
                    <a:pt x="5140" y="1147"/>
                  </a:lnTo>
                  <a:lnTo>
                    <a:pt x="5136" y="1127"/>
                  </a:lnTo>
                  <a:lnTo>
                    <a:pt x="5133" y="1109"/>
                  </a:lnTo>
                  <a:lnTo>
                    <a:pt x="5128" y="1095"/>
                  </a:lnTo>
                  <a:lnTo>
                    <a:pt x="5122" y="1083"/>
                  </a:lnTo>
                  <a:lnTo>
                    <a:pt x="5116" y="1071"/>
                  </a:lnTo>
                  <a:lnTo>
                    <a:pt x="5112" y="1067"/>
                  </a:lnTo>
                  <a:lnTo>
                    <a:pt x="5108" y="1063"/>
                  </a:lnTo>
                  <a:lnTo>
                    <a:pt x="5099" y="1055"/>
                  </a:lnTo>
                  <a:lnTo>
                    <a:pt x="5090" y="1049"/>
                  </a:lnTo>
                  <a:lnTo>
                    <a:pt x="5079" y="1047"/>
                  </a:lnTo>
                  <a:lnTo>
                    <a:pt x="5066" y="1045"/>
                  </a:lnTo>
                  <a:lnTo>
                    <a:pt x="5053" y="1043"/>
                  </a:lnTo>
                  <a:lnTo>
                    <a:pt x="5040" y="1045"/>
                  </a:lnTo>
                  <a:lnTo>
                    <a:pt x="5027" y="1047"/>
                  </a:lnTo>
                  <a:lnTo>
                    <a:pt x="5014" y="1051"/>
                  </a:lnTo>
                  <a:lnTo>
                    <a:pt x="5001" y="1055"/>
                  </a:lnTo>
                  <a:lnTo>
                    <a:pt x="4987" y="1061"/>
                  </a:lnTo>
                  <a:lnTo>
                    <a:pt x="4974" y="1071"/>
                  </a:lnTo>
                  <a:lnTo>
                    <a:pt x="4959" y="1079"/>
                  </a:lnTo>
                  <a:lnTo>
                    <a:pt x="4945" y="1091"/>
                  </a:lnTo>
                  <a:lnTo>
                    <a:pt x="4931" y="1103"/>
                  </a:lnTo>
                  <a:lnTo>
                    <a:pt x="4915" y="1115"/>
                  </a:lnTo>
                  <a:lnTo>
                    <a:pt x="4900" y="1131"/>
                  </a:lnTo>
                  <a:lnTo>
                    <a:pt x="4885" y="1147"/>
                  </a:lnTo>
                  <a:lnTo>
                    <a:pt x="4870" y="1163"/>
                  </a:lnTo>
                  <a:lnTo>
                    <a:pt x="4854" y="1183"/>
                  </a:lnTo>
                  <a:lnTo>
                    <a:pt x="4823" y="1223"/>
                  </a:lnTo>
                  <a:lnTo>
                    <a:pt x="4734" y="925"/>
                  </a:lnTo>
                  <a:lnTo>
                    <a:pt x="4749" y="907"/>
                  </a:lnTo>
                  <a:lnTo>
                    <a:pt x="4764" y="889"/>
                  </a:lnTo>
                  <a:lnTo>
                    <a:pt x="4779" y="873"/>
                  </a:lnTo>
                  <a:lnTo>
                    <a:pt x="4793" y="859"/>
                  </a:lnTo>
                  <a:lnTo>
                    <a:pt x="4809" y="843"/>
                  </a:lnTo>
                  <a:lnTo>
                    <a:pt x="4825" y="827"/>
                  </a:lnTo>
                  <a:lnTo>
                    <a:pt x="4863" y="795"/>
                  </a:lnTo>
                  <a:lnTo>
                    <a:pt x="4891" y="773"/>
                  </a:lnTo>
                  <a:lnTo>
                    <a:pt x="4920" y="753"/>
                  </a:lnTo>
                  <a:lnTo>
                    <a:pt x="4947" y="737"/>
                  </a:lnTo>
                  <a:lnTo>
                    <a:pt x="4961" y="731"/>
                  </a:lnTo>
                  <a:lnTo>
                    <a:pt x="4974" y="725"/>
                  </a:lnTo>
                  <a:lnTo>
                    <a:pt x="4987" y="719"/>
                  </a:lnTo>
                  <a:lnTo>
                    <a:pt x="5001" y="715"/>
                  </a:lnTo>
                  <a:lnTo>
                    <a:pt x="5014" y="711"/>
                  </a:lnTo>
                  <a:lnTo>
                    <a:pt x="5027" y="707"/>
                  </a:lnTo>
                  <a:lnTo>
                    <a:pt x="5040" y="705"/>
                  </a:lnTo>
                  <a:lnTo>
                    <a:pt x="5054" y="703"/>
                  </a:lnTo>
                  <a:lnTo>
                    <a:pt x="5081" y="703"/>
                  </a:lnTo>
                  <a:lnTo>
                    <a:pt x="5105" y="703"/>
                  </a:lnTo>
                  <a:lnTo>
                    <a:pt x="5129" y="707"/>
                  </a:lnTo>
                  <a:lnTo>
                    <a:pt x="5151" y="713"/>
                  </a:lnTo>
                  <a:lnTo>
                    <a:pt x="5173" y="721"/>
                  </a:lnTo>
                  <a:lnTo>
                    <a:pt x="5193" y="731"/>
                  </a:lnTo>
                  <a:lnTo>
                    <a:pt x="5203" y="737"/>
                  </a:lnTo>
                  <a:lnTo>
                    <a:pt x="5212" y="743"/>
                  </a:lnTo>
                  <a:lnTo>
                    <a:pt x="5230" y="757"/>
                  </a:lnTo>
                  <a:lnTo>
                    <a:pt x="5239" y="765"/>
                  </a:lnTo>
                  <a:lnTo>
                    <a:pt x="5247" y="775"/>
                  </a:lnTo>
                  <a:lnTo>
                    <a:pt x="5264" y="793"/>
                  </a:lnTo>
                  <a:lnTo>
                    <a:pt x="5278" y="813"/>
                  </a:lnTo>
                  <a:lnTo>
                    <a:pt x="5291" y="837"/>
                  </a:lnTo>
                  <a:lnTo>
                    <a:pt x="5297" y="849"/>
                  </a:lnTo>
                  <a:lnTo>
                    <a:pt x="5303" y="861"/>
                  </a:lnTo>
                  <a:lnTo>
                    <a:pt x="5309" y="873"/>
                  </a:lnTo>
                  <a:lnTo>
                    <a:pt x="5314" y="887"/>
                  </a:lnTo>
                  <a:lnTo>
                    <a:pt x="5319" y="901"/>
                  </a:lnTo>
                  <a:lnTo>
                    <a:pt x="5323" y="915"/>
                  </a:lnTo>
                  <a:lnTo>
                    <a:pt x="5331" y="947"/>
                  </a:lnTo>
                  <a:lnTo>
                    <a:pt x="5334" y="961"/>
                  </a:lnTo>
                  <a:lnTo>
                    <a:pt x="5337" y="979"/>
                  </a:lnTo>
                  <a:lnTo>
                    <a:pt x="5341" y="1003"/>
                  </a:lnTo>
                  <a:lnTo>
                    <a:pt x="5344" y="1027"/>
                  </a:lnTo>
                  <a:lnTo>
                    <a:pt x="5347" y="1053"/>
                  </a:lnTo>
                  <a:lnTo>
                    <a:pt x="5349" y="1081"/>
                  </a:lnTo>
                  <a:lnTo>
                    <a:pt x="5351" y="1115"/>
                  </a:lnTo>
                  <a:lnTo>
                    <a:pt x="5351" y="1135"/>
                  </a:lnTo>
                  <a:lnTo>
                    <a:pt x="5351" y="1157"/>
                  </a:lnTo>
                  <a:lnTo>
                    <a:pt x="5352" y="1205"/>
                  </a:lnTo>
                  <a:lnTo>
                    <a:pt x="5351" y="1263"/>
                  </a:lnTo>
                  <a:lnTo>
                    <a:pt x="5347" y="1796"/>
                  </a:lnTo>
                  <a:lnTo>
                    <a:pt x="5347" y="1856"/>
                  </a:lnTo>
                  <a:lnTo>
                    <a:pt x="5347" y="1884"/>
                  </a:lnTo>
                  <a:lnTo>
                    <a:pt x="5348" y="1910"/>
                  </a:lnTo>
                  <a:lnTo>
                    <a:pt x="5349" y="1934"/>
                  </a:lnTo>
                  <a:lnTo>
                    <a:pt x="5351" y="1956"/>
                  </a:lnTo>
                  <a:lnTo>
                    <a:pt x="5354" y="1978"/>
                  </a:lnTo>
                  <a:lnTo>
                    <a:pt x="5357" y="1998"/>
                  </a:lnTo>
                  <a:lnTo>
                    <a:pt x="5361" y="2018"/>
                  </a:lnTo>
                  <a:lnTo>
                    <a:pt x="5364" y="2028"/>
                  </a:lnTo>
                  <a:lnTo>
                    <a:pt x="5367" y="2036"/>
                  </a:lnTo>
                  <a:lnTo>
                    <a:pt x="5370" y="2046"/>
                  </a:lnTo>
                  <a:lnTo>
                    <a:pt x="5373" y="2056"/>
                  </a:lnTo>
                  <a:lnTo>
                    <a:pt x="5376" y="2064"/>
                  </a:lnTo>
                  <a:lnTo>
                    <a:pt x="5380" y="2074"/>
                  </a:lnTo>
                  <a:lnTo>
                    <a:pt x="5388" y="2092"/>
                  </a:lnTo>
                  <a:lnTo>
                    <a:pt x="5398" y="2110"/>
                  </a:lnTo>
                  <a:lnTo>
                    <a:pt x="5409" y="2130"/>
                  </a:lnTo>
                  <a:lnTo>
                    <a:pt x="5421" y="2148"/>
                  </a:lnTo>
                  <a:lnTo>
                    <a:pt x="5311" y="2404"/>
                  </a:lnTo>
                  <a:close/>
                  <a:moveTo>
                    <a:pt x="2908" y="0"/>
                  </a:moveTo>
                  <a:lnTo>
                    <a:pt x="3010" y="0"/>
                  </a:lnTo>
                  <a:lnTo>
                    <a:pt x="3010" y="1491"/>
                  </a:lnTo>
                  <a:lnTo>
                    <a:pt x="3010" y="2981"/>
                  </a:lnTo>
                  <a:lnTo>
                    <a:pt x="2908" y="2981"/>
                  </a:lnTo>
                  <a:lnTo>
                    <a:pt x="2908" y="1491"/>
                  </a:lnTo>
                  <a:lnTo>
                    <a:pt x="2908" y="0"/>
                  </a:lnTo>
                  <a:close/>
                  <a:moveTo>
                    <a:pt x="551" y="2340"/>
                  </a:moveTo>
                  <a:lnTo>
                    <a:pt x="223" y="1215"/>
                  </a:lnTo>
                  <a:lnTo>
                    <a:pt x="223" y="2340"/>
                  </a:lnTo>
                  <a:lnTo>
                    <a:pt x="0" y="2340"/>
                  </a:lnTo>
                  <a:lnTo>
                    <a:pt x="0" y="1263"/>
                  </a:lnTo>
                  <a:lnTo>
                    <a:pt x="0" y="188"/>
                  </a:lnTo>
                  <a:lnTo>
                    <a:pt x="223" y="188"/>
                  </a:lnTo>
                  <a:lnTo>
                    <a:pt x="223" y="1169"/>
                  </a:lnTo>
                  <a:lnTo>
                    <a:pt x="531" y="188"/>
                  </a:lnTo>
                  <a:lnTo>
                    <a:pt x="797" y="188"/>
                  </a:lnTo>
                  <a:lnTo>
                    <a:pt x="452" y="1185"/>
                  </a:lnTo>
                  <a:lnTo>
                    <a:pt x="836" y="2340"/>
                  </a:lnTo>
                  <a:lnTo>
                    <a:pt x="551" y="2340"/>
                  </a:lnTo>
                  <a:close/>
                  <a:moveTo>
                    <a:pt x="1062" y="1676"/>
                  </a:moveTo>
                  <a:lnTo>
                    <a:pt x="1062" y="1690"/>
                  </a:lnTo>
                  <a:lnTo>
                    <a:pt x="1062" y="1712"/>
                  </a:lnTo>
                  <a:lnTo>
                    <a:pt x="1062" y="1734"/>
                  </a:lnTo>
                  <a:lnTo>
                    <a:pt x="1064" y="1776"/>
                  </a:lnTo>
                  <a:lnTo>
                    <a:pt x="1066" y="1796"/>
                  </a:lnTo>
                  <a:lnTo>
                    <a:pt x="1068" y="1816"/>
                  </a:lnTo>
                  <a:lnTo>
                    <a:pt x="1073" y="1852"/>
                  </a:lnTo>
                  <a:lnTo>
                    <a:pt x="1076" y="1870"/>
                  </a:lnTo>
                  <a:lnTo>
                    <a:pt x="1079" y="1886"/>
                  </a:lnTo>
                  <a:lnTo>
                    <a:pt x="1082" y="1902"/>
                  </a:lnTo>
                  <a:lnTo>
                    <a:pt x="1086" y="1918"/>
                  </a:lnTo>
                  <a:lnTo>
                    <a:pt x="1095" y="1948"/>
                  </a:lnTo>
                  <a:lnTo>
                    <a:pt x="1100" y="1960"/>
                  </a:lnTo>
                  <a:lnTo>
                    <a:pt x="1105" y="1974"/>
                  </a:lnTo>
                  <a:lnTo>
                    <a:pt x="1111" y="1984"/>
                  </a:lnTo>
                  <a:lnTo>
                    <a:pt x="1117" y="1996"/>
                  </a:lnTo>
                  <a:lnTo>
                    <a:pt x="1123" y="2006"/>
                  </a:lnTo>
                  <a:lnTo>
                    <a:pt x="1129" y="2016"/>
                  </a:lnTo>
                  <a:lnTo>
                    <a:pt x="1136" y="2026"/>
                  </a:lnTo>
                  <a:lnTo>
                    <a:pt x="1143" y="2034"/>
                  </a:lnTo>
                  <a:lnTo>
                    <a:pt x="1150" y="2042"/>
                  </a:lnTo>
                  <a:lnTo>
                    <a:pt x="1158" y="2048"/>
                  </a:lnTo>
                  <a:lnTo>
                    <a:pt x="1166" y="2054"/>
                  </a:lnTo>
                  <a:lnTo>
                    <a:pt x="1174" y="2058"/>
                  </a:lnTo>
                  <a:lnTo>
                    <a:pt x="1182" y="2064"/>
                  </a:lnTo>
                  <a:lnTo>
                    <a:pt x="1192" y="2066"/>
                  </a:lnTo>
                  <a:lnTo>
                    <a:pt x="1201" y="2070"/>
                  </a:lnTo>
                  <a:lnTo>
                    <a:pt x="1210" y="2072"/>
                  </a:lnTo>
                  <a:lnTo>
                    <a:pt x="1220" y="2072"/>
                  </a:lnTo>
                  <a:lnTo>
                    <a:pt x="1230" y="2074"/>
                  </a:lnTo>
                  <a:lnTo>
                    <a:pt x="1243" y="2072"/>
                  </a:lnTo>
                  <a:lnTo>
                    <a:pt x="1257" y="2070"/>
                  </a:lnTo>
                  <a:lnTo>
                    <a:pt x="1270" y="2068"/>
                  </a:lnTo>
                  <a:lnTo>
                    <a:pt x="1283" y="2064"/>
                  </a:lnTo>
                  <a:lnTo>
                    <a:pt x="1296" y="2058"/>
                  </a:lnTo>
                  <a:lnTo>
                    <a:pt x="1308" y="2052"/>
                  </a:lnTo>
                  <a:lnTo>
                    <a:pt x="1321" y="2044"/>
                  </a:lnTo>
                  <a:lnTo>
                    <a:pt x="1334" y="2034"/>
                  </a:lnTo>
                  <a:lnTo>
                    <a:pt x="1346" y="2024"/>
                  </a:lnTo>
                  <a:lnTo>
                    <a:pt x="1359" y="2012"/>
                  </a:lnTo>
                  <a:lnTo>
                    <a:pt x="1371" y="1998"/>
                  </a:lnTo>
                  <a:lnTo>
                    <a:pt x="1383" y="1984"/>
                  </a:lnTo>
                  <a:lnTo>
                    <a:pt x="1395" y="1970"/>
                  </a:lnTo>
                  <a:lnTo>
                    <a:pt x="1407" y="1952"/>
                  </a:lnTo>
                  <a:lnTo>
                    <a:pt x="1420" y="1934"/>
                  </a:lnTo>
                  <a:lnTo>
                    <a:pt x="1431" y="1916"/>
                  </a:lnTo>
                  <a:lnTo>
                    <a:pt x="1512" y="2164"/>
                  </a:lnTo>
                  <a:lnTo>
                    <a:pt x="1495" y="2190"/>
                  </a:lnTo>
                  <a:lnTo>
                    <a:pt x="1478" y="2216"/>
                  </a:lnTo>
                  <a:lnTo>
                    <a:pt x="1460" y="2238"/>
                  </a:lnTo>
                  <a:lnTo>
                    <a:pt x="1442" y="2260"/>
                  </a:lnTo>
                  <a:lnTo>
                    <a:pt x="1425" y="2280"/>
                  </a:lnTo>
                  <a:lnTo>
                    <a:pt x="1407" y="2298"/>
                  </a:lnTo>
                  <a:lnTo>
                    <a:pt x="1388" y="2314"/>
                  </a:lnTo>
                  <a:lnTo>
                    <a:pt x="1370" y="2330"/>
                  </a:lnTo>
                  <a:lnTo>
                    <a:pt x="1351" y="2342"/>
                  </a:lnTo>
                  <a:lnTo>
                    <a:pt x="1333" y="2352"/>
                  </a:lnTo>
                  <a:lnTo>
                    <a:pt x="1313" y="2362"/>
                  </a:lnTo>
                  <a:lnTo>
                    <a:pt x="1294" y="2370"/>
                  </a:lnTo>
                  <a:lnTo>
                    <a:pt x="1274" y="2376"/>
                  </a:lnTo>
                  <a:lnTo>
                    <a:pt x="1254" y="2380"/>
                  </a:lnTo>
                  <a:lnTo>
                    <a:pt x="1234" y="2382"/>
                  </a:lnTo>
                  <a:lnTo>
                    <a:pt x="1213" y="2384"/>
                  </a:lnTo>
                  <a:lnTo>
                    <a:pt x="1192" y="2382"/>
                  </a:lnTo>
                  <a:lnTo>
                    <a:pt x="1170" y="2380"/>
                  </a:lnTo>
                  <a:lnTo>
                    <a:pt x="1150" y="2374"/>
                  </a:lnTo>
                  <a:lnTo>
                    <a:pt x="1130" y="2368"/>
                  </a:lnTo>
                  <a:lnTo>
                    <a:pt x="1111" y="2360"/>
                  </a:lnTo>
                  <a:lnTo>
                    <a:pt x="1093" y="2350"/>
                  </a:lnTo>
                  <a:lnTo>
                    <a:pt x="1075" y="2338"/>
                  </a:lnTo>
                  <a:lnTo>
                    <a:pt x="1066" y="2332"/>
                  </a:lnTo>
                  <a:lnTo>
                    <a:pt x="1057" y="2326"/>
                  </a:lnTo>
                  <a:lnTo>
                    <a:pt x="1040" y="2310"/>
                  </a:lnTo>
                  <a:lnTo>
                    <a:pt x="1024" y="2294"/>
                  </a:lnTo>
                  <a:lnTo>
                    <a:pt x="1008" y="2274"/>
                  </a:lnTo>
                  <a:lnTo>
                    <a:pt x="993" y="2256"/>
                  </a:lnTo>
                  <a:lnTo>
                    <a:pt x="979" y="2234"/>
                  </a:lnTo>
                  <a:lnTo>
                    <a:pt x="965" y="2210"/>
                  </a:lnTo>
                  <a:lnTo>
                    <a:pt x="952" y="2186"/>
                  </a:lnTo>
                  <a:lnTo>
                    <a:pt x="939" y="2160"/>
                  </a:lnTo>
                  <a:lnTo>
                    <a:pt x="927" y="2132"/>
                  </a:lnTo>
                  <a:lnTo>
                    <a:pt x="916" y="2104"/>
                  </a:lnTo>
                  <a:lnTo>
                    <a:pt x="911" y="2088"/>
                  </a:lnTo>
                  <a:lnTo>
                    <a:pt x="905" y="2072"/>
                  </a:lnTo>
                  <a:lnTo>
                    <a:pt x="900" y="2058"/>
                  </a:lnTo>
                  <a:lnTo>
                    <a:pt x="896" y="2042"/>
                  </a:lnTo>
                  <a:lnTo>
                    <a:pt x="886" y="2008"/>
                  </a:lnTo>
                  <a:lnTo>
                    <a:pt x="878" y="1974"/>
                  </a:lnTo>
                  <a:lnTo>
                    <a:pt x="870" y="1938"/>
                  </a:lnTo>
                  <a:lnTo>
                    <a:pt x="863" y="1900"/>
                  </a:lnTo>
                  <a:lnTo>
                    <a:pt x="857" y="1862"/>
                  </a:lnTo>
                  <a:lnTo>
                    <a:pt x="855" y="1842"/>
                  </a:lnTo>
                  <a:lnTo>
                    <a:pt x="852" y="1824"/>
                  </a:lnTo>
                  <a:lnTo>
                    <a:pt x="846" y="1782"/>
                  </a:lnTo>
                  <a:lnTo>
                    <a:pt x="844" y="1762"/>
                  </a:lnTo>
                  <a:lnTo>
                    <a:pt x="843" y="1740"/>
                  </a:lnTo>
                  <a:lnTo>
                    <a:pt x="840" y="1698"/>
                  </a:lnTo>
                  <a:lnTo>
                    <a:pt x="838" y="1654"/>
                  </a:lnTo>
                  <a:lnTo>
                    <a:pt x="836" y="1608"/>
                  </a:lnTo>
                  <a:lnTo>
                    <a:pt x="836" y="1562"/>
                  </a:lnTo>
                  <a:lnTo>
                    <a:pt x="836" y="1511"/>
                  </a:lnTo>
                  <a:lnTo>
                    <a:pt x="837" y="1461"/>
                  </a:lnTo>
                  <a:lnTo>
                    <a:pt x="839" y="1413"/>
                  </a:lnTo>
                  <a:lnTo>
                    <a:pt x="842" y="1367"/>
                  </a:lnTo>
                  <a:lnTo>
                    <a:pt x="845" y="1321"/>
                  </a:lnTo>
                  <a:lnTo>
                    <a:pt x="850" y="1279"/>
                  </a:lnTo>
                  <a:lnTo>
                    <a:pt x="855" y="1239"/>
                  </a:lnTo>
                  <a:lnTo>
                    <a:pt x="860" y="1199"/>
                  </a:lnTo>
                  <a:lnTo>
                    <a:pt x="867" y="1161"/>
                  </a:lnTo>
                  <a:lnTo>
                    <a:pt x="874" y="1125"/>
                  </a:lnTo>
                  <a:lnTo>
                    <a:pt x="882" y="1091"/>
                  </a:lnTo>
                  <a:lnTo>
                    <a:pt x="887" y="1075"/>
                  </a:lnTo>
                  <a:lnTo>
                    <a:pt x="891" y="1057"/>
                  </a:lnTo>
                  <a:lnTo>
                    <a:pt x="901" y="1025"/>
                  </a:lnTo>
                  <a:lnTo>
                    <a:pt x="912" y="993"/>
                  </a:lnTo>
                  <a:lnTo>
                    <a:pt x="923" y="963"/>
                  </a:lnTo>
                  <a:lnTo>
                    <a:pt x="936" y="933"/>
                  </a:lnTo>
                  <a:lnTo>
                    <a:pt x="948" y="907"/>
                  </a:lnTo>
                  <a:lnTo>
                    <a:pt x="961" y="883"/>
                  </a:lnTo>
                  <a:lnTo>
                    <a:pt x="974" y="859"/>
                  </a:lnTo>
                  <a:lnTo>
                    <a:pt x="988" y="839"/>
                  </a:lnTo>
                  <a:lnTo>
                    <a:pt x="1002" y="819"/>
                  </a:lnTo>
                  <a:lnTo>
                    <a:pt x="1016" y="803"/>
                  </a:lnTo>
                  <a:lnTo>
                    <a:pt x="1031" y="787"/>
                  </a:lnTo>
                  <a:lnTo>
                    <a:pt x="1046" y="773"/>
                  </a:lnTo>
                  <a:lnTo>
                    <a:pt x="1061" y="759"/>
                  </a:lnTo>
                  <a:lnTo>
                    <a:pt x="1069" y="755"/>
                  </a:lnTo>
                  <a:lnTo>
                    <a:pt x="1078" y="749"/>
                  </a:lnTo>
                  <a:lnTo>
                    <a:pt x="1086" y="745"/>
                  </a:lnTo>
                  <a:lnTo>
                    <a:pt x="1094" y="741"/>
                  </a:lnTo>
                  <a:lnTo>
                    <a:pt x="1111" y="733"/>
                  </a:lnTo>
                  <a:lnTo>
                    <a:pt x="1129" y="727"/>
                  </a:lnTo>
                  <a:lnTo>
                    <a:pt x="1147" y="723"/>
                  </a:lnTo>
                  <a:lnTo>
                    <a:pt x="1166" y="721"/>
                  </a:lnTo>
                  <a:lnTo>
                    <a:pt x="1186" y="719"/>
                  </a:lnTo>
                  <a:lnTo>
                    <a:pt x="1204" y="721"/>
                  </a:lnTo>
                  <a:lnTo>
                    <a:pt x="1221" y="723"/>
                  </a:lnTo>
                  <a:lnTo>
                    <a:pt x="1237" y="727"/>
                  </a:lnTo>
                  <a:lnTo>
                    <a:pt x="1254" y="731"/>
                  </a:lnTo>
                  <a:lnTo>
                    <a:pt x="1270" y="737"/>
                  </a:lnTo>
                  <a:lnTo>
                    <a:pt x="1286" y="745"/>
                  </a:lnTo>
                  <a:lnTo>
                    <a:pt x="1294" y="749"/>
                  </a:lnTo>
                  <a:lnTo>
                    <a:pt x="1301" y="755"/>
                  </a:lnTo>
                  <a:lnTo>
                    <a:pt x="1316" y="765"/>
                  </a:lnTo>
                  <a:lnTo>
                    <a:pt x="1331" y="775"/>
                  </a:lnTo>
                  <a:lnTo>
                    <a:pt x="1345" y="789"/>
                  </a:lnTo>
                  <a:lnTo>
                    <a:pt x="1359" y="801"/>
                  </a:lnTo>
                  <a:lnTo>
                    <a:pt x="1371" y="817"/>
                  </a:lnTo>
                  <a:lnTo>
                    <a:pt x="1384" y="833"/>
                  </a:lnTo>
                  <a:lnTo>
                    <a:pt x="1395" y="849"/>
                  </a:lnTo>
                  <a:lnTo>
                    <a:pt x="1406" y="869"/>
                  </a:lnTo>
                  <a:lnTo>
                    <a:pt x="1416" y="887"/>
                  </a:lnTo>
                  <a:lnTo>
                    <a:pt x="1429" y="917"/>
                  </a:lnTo>
                  <a:lnTo>
                    <a:pt x="1441" y="947"/>
                  </a:lnTo>
                  <a:lnTo>
                    <a:pt x="1447" y="963"/>
                  </a:lnTo>
                  <a:lnTo>
                    <a:pt x="1453" y="979"/>
                  </a:lnTo>
                  <a:lnTo>
                    <a:pt x="1463" y="1011"/>
                  </a:lnTo>
                  <a:lnTo>
                    <a:pt x="1473" y="1047"/>
                  </a:lnTo>
                  <a:lnTo>
                    <a:pt x="1481" y="1085"/>
                  </a:lnTo>
                  <a:lnTo>
                    <a:pt x="1489" y="1125"/>
                  </a:lnTo>
                  <a:lnTo>
                    <a:pt x="1496" y="1165"/>
                  </a:lnTo>
                  <a:lnTo>
                    <a:pt x="1499" y="1187"/>
                  </a:lnTo>
                  <a:lnTo>
                    <a:pt x="1502" y="1209"/>
                  </a:lnTo>
                  <a:lnTo>
                    <a:pt x="1507" y="1255"/>
                  </a:lnTo>
                  <a:lnTo>
                    <a:pt x="1512" y="1303"/>
                  </a:lnTo>
                  <a:lnTo>
                    <a:pt x="1515" y="1355"/>
                  </a:lnTo>
                  <a:lnTo>
                    <a:pt x="1518" y="1407"/>
                  </a:lnTo>
                  <a:lnTo>
                    <a:pt x="1520" y="1463"/>
                  </a:lnTo>
                  <a:lnTo>
                    <a:pt x="1521" y="1521"/>
                  </a:lnTo>
                  <a:lnTo>
                    <a:pt x="1521" y="1580"/>
                  </a:lnTo>
                  <a:lnTo>
                    <a:pt x="1521" y="1676"/>
                  </a:lnTo>
                  <a:lnTo>
                    <a:pt x="1062" y="1676"/>
                  </a:lnTo>
                  <a:close/>
                  <a:moveTo>
                    <a:pt x="1306" y="1355"/>
                  </a:moveTo>
                  <a:lnTo>
                    <a:pt x="1306" y="1313"/>
                  </a:lnTo>
                  <a:lnTo>
                    <a:pt x="1305" y="1277"/>
                  </a:lnTo>
                  <a:lnTo>
                    <a:pt x="1303" y="1243"/>
                  </a:lnTo>
                  <a:lnTo>
                    <a:pt x="1300" y="1213"/>
                  </a:lnTo>
                  <a:lnTo>
                    <a:pt x="1297" y="1187"/>
                  </a:lnTo>
                  <a:lnTo>
                    <a:pt x="1293" y="1163"/>
                  </a:lnTo>
                  <a:lnTo>
                    <a:pt x="1290" y="1151"/>
                  </a:lnTo>
                  <a:lnTo>
                    <a:pt x="1288" y="1139"/>
                  </a:lnTo>
                  <a:lnTo>
                    <a:pt x="1284" y="1127"/>
                  </a:lnTo>
                  <a:lnTo>
                    <a:pt x="1281" y="1117"/>
                  </a:lnTo>
                  <a:lnTo>
                    <a:pt x="1273" y="1095"/>
                  </a:lnTo>
                  <a:lnTo>
                    <a:pt x="1269" y="1085"/>
                  </a:lnTo>
                  <a:lnTo>
                    <a:pt x="1264" y="1077"/>
                  </a:lnTo>
                  <a:lnTo>
                    <a:pt x="1259" y="1067"/>
                  </a:lnTo>
                  <a:lnTo>
                    <a:pt x="1254" y="1061"/>
                  </a:lnTo>
                  <a:lnTo>
                    <a:pt x="1249" y="1053"/>
                  </a:lnTo>
                  <a:lnTo>
                    <a:pt x="1244" y="1047"/>
                  </a:lnTo>
                  <a:lnTo>
                    <a:pt x="1238" y="1041"/>
                  </a:lnTo>
                  <a:lnTo>
                    <a:pt x="1232" y="1037"/>
                  </a:lnTo>
                  <a:lnTo>
                    <a:pt x="1225" y="1033"/>
                  </a:lnTo>
                  <a:lnTo>
                    <a:pt x="1219" y="1029"/>
                  </a:lnTo>
                  <a:lnTo>
                    <a:pt x="1212" y="1027"/>
                  </a:lnTo>
                  <a:lnTo>
                    <a:pt x="1205" y="1025"/>
                  </a:lnTo>
                  <a:lnTo>
                    <a:pt x="1197" y="1025"/>
                  </a:lnTo>
                  <a:lnTo>
                    <a:pt x="1190" y="1023"/>
                  </a:lnTo>
                  <a:lnTo>
                    <a:pt x="1174" y="1025"/>
                  </a:lnTo>
                  <a:lnTo>
                    <a:pt x="1167" y="1027"/>
                  </a:lnTo>
                  <a:lnTo>
                    <a:pt x="1161" y="1029"/>
                  </a:lnTo>
                  <a:lnTo>
                    <a:pt x="1148" y="1037"/>
                  </a:lnTo>
                  <a:lnTo>
                    <a:pt x="1142" y="1041"/>
                  </a:lnTo>
                  <a:lnTo>
                    <a:pt x="1136" y="1047"/>
                  </a:lnTo>
                  <a:lnTo>
                    <a:pt x="1125" y="1059"/>
                  </a:lnTo>
                  <a:lnTo>
                    <a:pt x="1120" y="1067"/>
                  </a:lnTo>
                  <a:lnTo>
                    <a:pt x="1115" y="1075"/>
                  </a:lnTo>
                  <a:lnTo>
                    <a:pt x="1110" y="1083"/>
                  </a:lnTo>
                  <a:lnTo>
                    <a:pt x="1105" y="1093"/>
                  </a:lnTo>
                  <a:lnTo>
                    <a:pt x="1097" y="1113"/>
                  </a:lnTo>
                  <a:lnTo>
                    <a:pt x="1090" y="1137"/>
                  </a:lnTo>
                  <a:lnTo>
                    <a:pt x="1083" y="1163"/>
                  </a:lnTo>
                  <a:lnTo>
                    <a:pt x="1078" y="1191"/>
                  </a:lnTo>
                  <a:lnTo>
                    <a:pt x="1075" y="1205"/>
                  </a:lnTo>
                  <a:lnTo>
                    <a:pt x="1073" y="1221"/>
                  </a:lnTo>
                  <a:lnTo>
                    <a:pt x="1069" y="1255"/>
                  </a:lnTo>
                  <a:lnTo>
                    <a:pt x="1068" y="1271"/>
                  </a:lnTo>
                  <a:lnTo>
                    <a:pt x="1067" y="1289"/>
                  </a:lnTo>
                  <a:lnTo>
                    <a:pt x="1066" y="1309"/>
                  </a:lnTo>
                  <a:lnTo>
                    <a:pt x="1065" y="1327"/>
                  </a:lnTo>
                  <a:lnTo>
                    <a:pt x="1065" y="1367"/>
                  </a:lnTo>
                  <a:lnTo>
                    <a:pt x="1065" y="1373"/>
                  </a:lnTo>
                  <a:lnTo>
                    <a:pt x="1306" y="1373"/>
                  </a:lnTo>
                  <a:lnTo>
                    <a:pt x="1306" y="1355"/>
                  </a:lnTo>
                  <a:close/>
                  <a:moveTo>
                    <a:pt x="1874" y="2378"/>
                  </a:moveTo>
                  <a:lnTo>
                    <a:pt x="1856" y="2376"/>
                  </a:lnTo>
                  <a:lnTo>
                    <a:pt x="1848" y="2374"/>
                  </a:lnTo>
                  <a:lnTo>
                    <a:pt x="1840" y="2374"/>
                  </a:lnTo>
                  <a:lnTo>
                    <a:pt x="1825" y="2368"/>
                  </a:lnTo>
                  <a:lnTo>
                    <a:pt x="1810" y="2362"/>
                  </a:lnTo>
                  <a:lnTo>
                    <a:pt x="1796" y="2354"/>
                  </a:lnTo>
                  <a:lnTo>
                    <a:pt x="1782" y="2344"/>
                  </a:lnTo>
                  <a:lnTo>
                    <a:pt x="1769" y="2332"/>
                  </a:lnTo>
                  <a:lnTo>
                    <a:pt x="1763" y="2326"/>
                  </a:lnTo>
                  <a:lnTo>
                    <a:pt x="1757" y="2318"/>
                  </a:lnTo>
                  <a:lnTo>
                    <a:pt x="1751" y="2312"/>
                  </a:lnTo>
                  <a:lnTo>
                    <a:pt x="1745" y="2304"/>
                  </a:lnTo>
                  <a:lnTo>
                    <a:pt x="1739" y="2296"/>
                  </a:lnTo>
                  <a:lnTo>
                    <a:pt x="1734" y="2288"/>
                  </a:lnTo>
                  <a:lnTo>
                    <a:pt x="1729" y="2278"/>
                  </a:lnTo>
                  <a:lnTo>
                    <a:pt x="1724" y="2270"/>
                  </a:lnTo>
                  <a:lnTo>
                    <a:pt x="1719" y="2260"/>
                  </a:lnTo>
                  <a:lnTo>
                    <a:pt x="1715" y="2250"/>
                  </a:lnTo>
                  <a:lnTo>
                    <a:pt x="1711" y="2240"/>
                  </a:lnTo>
                  <a:lnTo>
                    <a:pt x="1707" y="2230"/>
                  </a:lnTo>
                  <a:lnTo>
                    <a:pt x="1700" y="2208"/>
                  </a:lnTo>
                  <a:lnTo>
                    <a:pt x="1693" y="2184"/>
                  </a:lnTo>
                  <a:lnTo>
                    <a:pt x="1691" y="2172"/>
                  </a:lnTo>
                  <a:lnTo>
                    <a:pt x="1688" y="2160"/>
                  </a:lnTo>
                  <a:lnTo>
                    <a:pt x="1683" y="2130"/>
                  </a:lnTo>
                  <a:lnTo>
                    <a:pt x="1679" y="2102"/>
                  </a:lnTo>
                  <a:lnTo>
                    <a:pt x="1676" y="2072"/>
                  </a:lnTo>
                  <a:lnTo>
                    <a:pt x="1673" y="2036"/>
                  </a:lnTo>
                  <a:lnTo>
                    <a:pt x="1671" y="1994"/>
                  </a:lnTo>
                  <a:lnTo>
                    <a:pt x="1670" y="1944"/>
                  </a:lnTo>
                  <a:lnTo>
                    <a:pt x="1670" y="1880"/>
                  </a:lnTo>
                  <a:lnTo>
                    <a:pt x="1670" y="1804"/>
                  </a:lnTo>
                  <a:lnTo>
                    <a:pt x="1670" y="621"/>
                  </a:lnTo>
                  <a:lnTo>
                    <a:pt x="1669" y="480"/>
                  </a:lnTo>
                  <a:lnTo>
                    <a:pt x="1668" y="418"/>
                  </a:lnTo>
                  <a:lnTo>
                    <a:pt x="1667" y="358"/>
                  </a:lnTo>
                  <a:lnTo>
                    <a:pt x="1666" y="304"/>
                  </a:lnTo>
                  <a:lnTo>
                    <a:pt x="1664" y="250"/>
                  </a:lnTo>
                  <a:lnTo>
                    <a:pt x="1661" y="198"/>
                  </a:lnTo>
                  <a:lnTo>
                    <a:pt x="1659" y="144"/>
                  </a:lnTo>
                  <a:lnTo>
                    <a:pt x="1872" y="48"/>
                  </a:lnTo>
                  <a:lnTo>
                    <a:pt x="1875" y="82"/>
                  </a:lnTo>
                  <a:lnTo>
                    <a:pt x="1877" y="118"/>
                  </a:lnTo>
                  <a:lnTo>
                    <a:pt x="1879" y="158"/>
                  </a:lnTo>
                  <a:lnTo>
                    <a:pt x="1880" y="204"/>
                  </a:lnTo>
                  <a:lnTo>
                    <a:pt x="1882" y="256"/>
                  </a:lnTo>
                  <a:lnTo>
                    <a:pt x="1882" y="314"/>
                  </a:lnTo>
                  <a:lnTo>
                    <a:pt x="1883" y="382"/>
                  </a:lnTo>
                  <a:lnTo>
                    <a:pt x="1883" y="460"/>
                  </a:lnTo>
                  <a:lnTo>
                    <a:pt x="1883" y="1696"/>
                  </a:lnTo>
                  <a:lnTo>
                    <a:pt x="1883" y="1786"/>
                  </a:lnTo>
                  <a:lnTo>
                    <a:pt x="1883" y="1860"/>
                  </a:lnTo>
                  <a:lnTo>
                    <a:pt x="1884" y="1916"/>
                  </a:lnTo>
                  <a:lnTo>
                    <a:pt x="1885" y="1958"/>
                  </a:lnTo>
                  <a:lnTo>
                    <a:pt x="1887" y="1990"/>
                  </a:lnTo>
                  <a:lnTo>
                    <a:pt x="1889" y="2014"/>
                  </a:lnTo>
                  <a:lnTo>
                    <a:pt x="1893" y="2032"/>
                  </a:lnTo>
                  <a:lnTo>
                    <a:pt x="1895" y="2040"/>
                  </a:lnTo>
                  <a:lnTo>
                    <a:pt x="1897" y="2048"/>
                  </a:lnTo>
                  <a:lnTo>
                    <a:pt x="1900" y="2058"/>
                  </a:lnTo>
                  <a:lnTo>
                    <a:pt x="1904" y="2068"/>
                  </a:lnTo>
                  <a:lnTo>
                    <a:pt x="1909" y="2074"/>
                  </a:lnTo>
                  <a:lnTo>
                    <a:pt x="1914" y="2080"/>
                  </a:lnTo>
                  <a:lnTo>
                    <a:pt x="1920" y="2086"/>
                  </a:lnTo>
                  <a:lnTo>
                    <a:pt x="1926" y="2090"/>
                  </a:lnTo>
                  <a:lnTo>
                    <a:pt x="1932" y="2092"/>
                  </a:lnTo>
                  <a:lnTo>
                    <a:pt x="1939" y="2092"/>
                  </a:lnTo>
                  <a:lnTo>
                    <a:pt x="1944" y="2092"/>
                  </a:lnTo>
                  <a:lnTo>
                    <a:pt x="1949" y="2092"/>
                  </a:lnTo>
                  <a:lnTo>
                    <a:pt x="1955" y="2090"/>
                  </a:lnTo>
                  <a:lnTo>
                    <a:pt x="1962" y="2086"/>
                  </a:lnTo>
                  <a:lnTo>
                    <a:pt x="1998" y="2334"/>
                  </a:lnTo>
                  <a:lnTo>
                    <a:pt x="1984" y="2344"/>
                  </a:lnTo>
                  <a:lnTo>
                    <a:pt x="1969" y="2352"/>
                  </a:lnTo>
                  <a:lnTo>
                    <a:pt x="1955" y="2360"/>
                  </a:lnTo>
                  <a:lnTo>
                    <a:pt x="1947" y="2362"/>
                  </a:lnTo>
                  <a:lnTo>
                    <a:pt x="1939" y="2366"/>
                  </a:lnTo>
                  <a:lnTo>
                    <a:pt x="1923" y="2370"/>
                  </a:lnTo>
                  <a:lnTo>
                    <a:pt x="1907" y="2374"/>
                  </a:lnTo>
                  <a:lnTo>
                    <a:pt x="1890" y="2376"/>
                  </a:lnTo>
                  <a:lnTo>
                    <a:pt x="1874" y="2378"/>
                  </a:lnTo>
                  <a:close/>
                  <a:moveTo>
                    <a:pt x="2638" y="2420"/>
                  </a:moveTo>
                  <a:lnTo>
                    <a:pt x="2629" y="2412"/>
                  </a:lnTo>
                  <a:lnTo>
                    <a:pt x="2620" y="2404"/>
                  </a:lnTo>
                  <a:lnTo>
                    <a:pt x="2603" y="2384"/>
                  </a:lnTo>
                  <a:lnTo>
                    <a:pt x="2587" y="2364"/>
                  </a:lnTo>
                  <a:lnTo>
                    <a:pt x="2572" y="2340"/>
                  </a:lnTo>
                  <a:lnTo>
                    <a:pt x="2565" y="2326"/>
                  </a:lnTo>
                  <a:lnTo>
                    <a:pt x="2558" y="2314"/>
                  </a:lnTo>
                  <a:lnTo>
                    <a:pt x="2546" y="2286"/>
                  </a:lnTo>
                  <a:lnTo>
                    <a:pt x="2534" y="2258"/>
                  </a:lnTo>
                  <a:lnTo>
                    <a:pt x="2530" y="2244"/>
                  </a:lnTo>
                  <a:lnTo>
                    <a:pt x="2526" y="2228"/>
                  </a:lnTo>
                  <a:lnTo>
                    <a:pt x="2514" y="2252"/>
                  </a:lnTo>
                  <a:lnTo>
                    <a:pt x="2501" y="2274"/>
                  </a:lnTo>
                  <a:lnTo>
                    <a:pt x="2489" y="2294"/>
                  </a:lnTo>
                  <a:lnTo>
                    <a:pt x="2477" y="2312"/>
                  </a:lnTo>
                  <a:lnTo>
                    <a:pt x="2470" y="2322"/>
                  </a:lnTo>
                  <a:lnTo>
                    <a:pt x="2462" y="2332"/>
                  </a:lnTo>
                  <a:lnTo>
                    <a:pt x="2445" y="2350"/>
                  </a:lnTo>
                  <a:lnTo>
                    <a:pt x="2436" y="2356"/>
                  </a:lnTo>
                  <a:lnTo>
                    <a:pt x="2427" y="2364"/>
                  </a:lnTo>
                  <a:lnTo>
                    <a:pt x="2408" y="2376"/>
                  </a:lnTo>
                  <a:lnTo>
                    <a:pt x="2397" y="2382"/>
                  </a:lnTo>
                  <a:lnTo>
                    <a:pt x="2387" y="2386"/>
                  </a:lnTo>
                  <a:lnTo>
                    <a:pt x="2376" y="2390"/>
                  </a:lnTo>
                  <a:lnTo>
                    <a:pt x="2365" y="2394"/>
                  </a:lnTo>
                  <a:lnTo>
                    <a:pt x="2353" y="2396"/>
                  </a:lnTo>
                  <a:lnTo>
                    <a:pt x="2342" y="2398"/>
                  </a:lnTo>
                  <a:lnTo>
                    <a:pt x="2330" y="2398"/>
                  </a:lnTo>
                  <a:lnTo>
                    <a:pt x="2318" y="2398"/>
                  </a:lnTo>
                  <a:lnTo>
                    <a:pt x="2302" y="2398"/>
                  </a:lnTo>
                  <a:lnTo>
                    <a:pt x="2286" y="2396"/>
                  </a:lnTo>
                  <a:lnTo>
                    <a:pt x="2270" y="2394"/>
                  </a:lnTo>
                  <a:lnTo>
                    <a:pt x="2255" y="2390"/>
                  </a:lnTo>
                  <a:lnTo>
                    <a:pt x="2241" y="2386"/>
                  </a:lnTo>
                  <a:lnTo>
                    <a:pt x="2227" y="2380"/>
                  </a:lnTo>
                  <a:lnTo>
                    <a:pt x="2214" y="2374"/>
                  </a:lnTo>
                  <a:lnTo>
                    <a:pt x="2200" y="2366"/>
                  </a:lnTo>
                  <a:lnTo>
                    <a:pt x="2187" y="2358"/>
                  </a:lnTo>
                  <a:lnTo>
                    <a:pt x="2175" y="2348"/>
                  </a:lnTo>
                  <a:lnTo>
                    <a:pt x="2164" y="2336"/>
                  </a:lnTo>
                  <a:lnTo>
                    <a:pt x="2153" y="2326"/>
                  </a:lnTo>
                  <a:lnTo>
                    <a:pt x="2142" y="2312"/>
                  </a:lnTo>
                  <a:lnTo>
                    <a:pt x="2133" y="2300"/>
                  </a:lnTo>
                  <a:lnTo>
                    <a:pt x="2123" y="2284"/>
                  </a:lnTo>
                  <a:lnTo>
                    <a:pt x="2114" y="2270"/>
                  </a:lnTo>
                  <a:lnTo>
                    <a:pt x="2106" y="2254"/>
                  </a:lnTo>
                  <a:lnTo>
                    <a:pt x="2098" y="2236"/>
                  </a:lnTo>
                  <a:lnTo>
                    <a:pt x="2091" y="2218"/>
                  </a:lnTo>
                  <a:lnTo>
                    <a:pt x="2084" y="2198"/>
                  </a:lnTo>
                  <a:lnTo>
                    <a:pt x="2078" y="2178"/>
                  </a:lnTo>
                  <a:lnTo>
                    <a:pt x="2072" y="2158"/>
                  </a:lnTo>
                  <a:lnTo>
                    <a:pt x="2067" y="2136"/>
                  </a:lnTo>
                  <a:lnTo>
                    <a:pt x="2062" y="2114"/>
                  </a:lnTo>
                  <a:lnTo>
                    <a:pt x="2058" y="2090"/>
                  </a:lnTo>
                  <a:lnTo>
                    <a:pt x="2054" y="2066"/>
                  </a:lnTo>
                  <a:lnTo>
                    <a:pt x="2051" y="2040"/>
                  </a:lnTo>
                  <a:lnTo>
                    <a:pt x="2049" y="2014"/>
                  </a:lnTo>
                  <a:lnTo>
                    <a:pt x="2047" y="1988"/>
                  </a:lnTo>
                  <a:lnTo>
                    <a:pt x="2045" y="1960"/>
                  </a:lnTo>
                  <a:lnTo>
                    <a:pt x="2044" y="1932"/>
                  </a:lnTo>
                  <a:lnTo>
                    <a:pt x="2044" y="1902"/>
                  </a:lnTo>
                  <a:lnTo>
                    <a:pt x="2044" y="1868"/>
                  </a:lnTo>
                  <a:lnTo>
                    <a:pt x="2046" y="1836"/>
                  </a:lnTo>
                  <a:lnTo>
                    <a:pt x="2047" y="1804"/>
                  </a:lnTo>
                  <a:lnTo>
                    <a:pt x="2050" y="1772"/>
                  </a:lnTo>
                  <a:lnTo>
                    <a:pt x="2054" y="1744"/>
                  </a:lnTo>
                  <a:lnTo>
                    <a:pt x="2058" y="1714"/>
                  </a:lnTo>
                  <a:lnTo>
                    <a:pt x="2063" y="1688"/>
                  </a:lnTo>
                  <a:lnTo>
                    <a:pt x="2068" y="1660"/>
                  </a:lnTo>
                  <a:lnTo>
                    <a:pt x="2075" y="1636"/>
                  </a:lnTo>
                  <a:lnTo>
                    <a:pt x="2082" y="1612"/>
                  </a:lnTo>
                  <a:lnTo>
                    <a:pt x="2090" y="1588"/>
                  </a:lnTo>
                  <a:lnTo>
                    <a:pt x="2098" y="1566"/>
                  </a:lnTo>
                  <a:lnTo>
                    <a:pt x="2107" y="1547"/>
                  </a:lnTo>
                  <a:lnTo>
                    <a:pt x="2118" y="1527"/>
                  </a:lnTo>
                  <a:lnTo>
                    <a:pt x="2128" y="1509"/>
                  </a:lnTo>
                  <a:lnTo>
                    <a:pt x="2140" y="1491"/>
                  </a:lnTo>
                  <a:lnTo>
                    <a:pt x="2152" y="1475"/>
                  </a:lnTo>
                  <a:lnTo>
                    <a:pt x="2159" y="1467"/>
                  </a:lnTo>
                  <a:lnTo>
                    <a:pt x="2165" y="1461"/>
                  </a:lnTo>
                  <a:lnTo>
                    <a:pt x="2179" y="1447"/>
                  </a:lnTo>
                  <a:lnTo>
                    <a:pt x="2194" y="1433"/>
                  </a:lnTo>
                  <a:lnTo>
                    <a:pt x="2210" y="1421"/>
                  </a:lnTo>
                  <a:lnTo>
                    <a:pt x="2226" y="1411"/>
                  </a:lnTo>
                  <a:lnTo>
                    <a:pt x="2243" y="1401"/>
                  </a:lnTo>
                  <a:lnTo>
                    <a:pt x="2260" y="1391"/>
                  </a:lnTo>
                  <a:lnTo>
                    <a:pt x="2278" y="1383"/>
                  </a:lnTo>
                  <a:lnTo>
                    <a:pt x="2297" y="1377"/>
                  </a:lnTo>
                  <a:lnTo>
                    <a:pt x="2317" y="1371"/>
                  </a:lnTo>
                  <a:lnTo>
                    <a:pt x="2327" y="1369"/>
                  </a:lnTo>
                  <a:lnTo>
                    <a:pt x="2337" y="1367"/>
                  </a:lnTo>
                  <a:lnTo>
                    <a:pt x="2359" y="1363"/>
                  </a:lnTo>
                  <a:lnTo>
                    <a:pt x="2380" y="1361"/>
                  </a:lnTo>
                  <a:lnTo>
                    <a:pt x="2403" y="1359"/>
                  </a:lnTo>
                  <a:lnTo>
                    <a:pt x="2426" y="1359"/>
                  </a:lnTo>
                  <a:lnTo>
                    <a:pt x="2449" y="1359"/>
                  </a:lnTo>
                  <a:lnTo>
                    <a:pt x="2461" y="1359"/>
                  </a:lnTo>
                  <a:lnTo>
                    <a:pt x="2473" y="1361"/>
                  </a:lnTo>
                  <a:lnTo>
                    <a:pt x="2473" y="1297"/>
                  </a:lnTo>
                  <a:lnTo>
                    <a:pt x="2473" y="1265"/>
                  </a:lnTo>
                  <a:lnTo>
                    <a:pt x="2472" y="1249"/>
                  </a:lnTo>
                  <a:lnTo>
                    <a:pt x="2472" y="1235"/>
                  </a:lnTo>
                  <a:lnTo>
                    <a:pt x="2471" y="1209"/>
                  </a:lnTo>
                  <a:lnTo>
                    <a:pt x="2469" y="1185"/>
                  </a:lnTo>
                  <a:lnTo>
                    <a:pt x="2467" y="1163"/>
                  </a:lnTo>
                  <a:lnTo>
                    <a:pt x="2463" y="1145"/>
                  </a:lnTo>
                  <a:lnTo>
                    <a:pt x="2460" y="1127"/>
                  </a:lnTo>
                  <a:lnTo>
                    <a:pt x="2455" y="1113"/>
                  </a:lnTo>
                  <a:lnTo>
                    <a:pt x="2449" y="1099"/>
                  </a:lnTo>
                  <a:lnTo>
                    <a:pt x="2443" y="1089"/>
                  </a:lnTo>
                  <a:lnTo>
                    <a:pt x="2439" y="1085"/>
                  </a:lnTo>
                  <a:lnTo>
                    <a:pt x="2435" y="1079"/>
                  </a:lnTo>
                  <a:lnTo>
                    <a:pt x="2426" y="1073"/>
                  </a:lnTo>
                  <a:lnTo>
                    <a:pt x="2417" y="1067"/>
                  </a:lnTo>
                  <a:lnTo>
                    <a:pt x="2406" y="1063"/>
                  </a:lnTo>
                  <a:lnTo>
                    <a:pt x="2393" y="1061"/>
                  </a:lnTo>
                  <a:lnTo>
                    <a:pt x="2380" y="1061"/>
                  </a:lnTo>
                  <a:lnTo>
                    <a:pt x="2367" y="1061"/>
                  </a:lnTo>
                  <a:lnTo>
                    <a:pt x="2354" y="1063"/>
                  </a:lnTo>
                  <a:lnTo>
                    <a:pt x="2341" y="1067"/>
                  </a:lnTo>
                  <a:lnTo>
                    <a:pt x="2328" y="1073"/>
                  </a:lnTo>
                  <a:lnTo>
                    <a:pt x="2314" y="1079"/>
                  </a:lnTo>
                  <a:lnTo>
                    <a:pt x="2300" y="1087"/>
                  </a:lnTo>
                  <a:lnTo>
                    <a:pt x="2286" y="1097"/>
                  </a:lnTo>
                  <a:lnTo>
                    <a:pt x="2272" y="1107"/>
                  </a:lnTo>
                  <a:lnTo>
                    <a:pt x="2258" y="1119"/>
                  </a:lnTo>
                  <a:lnTo>
                    <a:pt x="2243" y="1133"/>
                  </a:lnTo>
                  <a:lnTo>
                    <a:pt x="2228" y="1149"/>
                  </a:lnTo>
                  <a:lnTo>
                    <a:pt x="2213" y="1165"/>
                  </a:lnTo>
                  <a:lnTo>
                    <a:pt x="2197" y="1181"/>
                  </a:lnTo>
                  <a:lnTo>
                    <a:pt x="2181" y="1201"/>
                  </a:lnTo>
                  <a:lnTo>
                    <a:pt x="2149" y="1241"/>
                  </a:lnTo>
                  <a:lnTo>
                    <a:pt x="2061" y="943"/>
                  </a:lnTo>
                  <a:lnTo>
                    <a:pt x="2076" y="925"/>
                  </a:lnTo>
                  <a:lnTo>
                    <a:pt x="2091" y="907"/>
                  </a:lnTo>
                  <a:lnTo>
                    <a:pt x="2106" y="891"/>
                  </a:lnTo>
                  <a:lnTo>
                    <a:pt x="2120" y="875"/>
                  </a:lnTo>
                  <a:lnTo>
                    <a:pt x="2136" y="861"/>
                  </a:lnTo>
                  <a:lnTo>
                    <a:pt x="2152" y="845"/>
                  </a:lnTo>
                  <a:lnTo>
                    <a:pt x="2190" y="813"/>
                  </a:lnTo>
                  <a:lnTo>
                    <a:pt x="2219" y="791"/>
                  </a:lnTo>
                  <a:lnTo>
                    <a:pt x="2247" y="771"/>
                  </a:lnTo>
                  <a:lnTo>
                    <a:pt x="2274" y="755"/>
                  </a:lnTo>
                  <a:lnTo>
                    <a:pt x="2288" y="749"/>
                  </a:lnTo>
                  <a:lnTo>
                    <a:pt x="2301" y="743"/>
                  </a:lnTo>
                  <a:lnTo>
                    <a:pt x="2314" y="737"/>
                  </a:lnTo>
                  <a:lnTo>
                    <a:pt x="2328" y="733"/>
                  </a:lnTo>
                  <a:lnTo>
                    <a:pt x="2341" y="729"/>
                  </a:lnTo>
                  <a:lnTo>
                    <a:pt x="2354" y="725"/>
                  </a:lnTo>
                  <a:lnTo>
                    <a:pt x="2367" y="723"/>
                  </a:lnTo>
                  <a:lnTo>
                    <a:pt x="2381" y="721"/>
                  </a:lnTo>
                  <a:lnTo>
                    <a:pt x="2408" y="719"/>
                  </a:lnTo>
                  <a:lnTo>
                    <a:pt x="2432" y="721"/>
                  </a:lnTo>
                  <a:lnTo>
                    <a:pt x="2456" y="725"/>
                  </a:lnTo>
                  <a:lnTo>
                    <a:pt x="2478" y="731"/>
                  </a:lnTo>
                  <a:lnTo>
                    <a:pt x="2500" y="739"/>
                  </a:lnTo>
                  <a:lnTo>
                    <a:pt x="2520" y="749"/>
                  </a:lnTo>
                  <a:lnTo>
                    <a:pt x="2530" y="755"/>
                  </a:lnTo>
                  <a:lnTo>
                    <a:pt x="2539" y="761"/>
                  </a:lnTo>
                  <a:lnTo>
                    <a:pt x="2558" y="775"/>
                  </a:lnTo>
                  <a:lnTo>
                    <a:pt x="2567" y="783"/>
                  </a:lnTo>
                  <a:lnTo>
                    <a:pt x="2575" y="791"/>
                  </a:lnTo>
                  <a:lnTo>
                    <a:pt x="2591" y="811"/>
                  </a:lnTo>
                  <a:lnTo>
                    <a:pt x="2605" y="831"/>
                  </a:lnTo>
                  <a:lnTo>
                    <a:pt x="2618" y="853"/>
                  </a:lnTo>
                  <a:lnTo>
                    <a:pt x="2624" y="865"/>
                  </a:lnTo>
                  <a:lnTo>
                    <a:pt x="2630" y="879"/>
                  </a:lnTo>
                  <a:lnTo>
                    <a:pt x="2636" y="891"/>
                  </a:lnTo>
                  <a:lnTo>
                    <a:pt x="2641" y="905"/>
                  </a:lnTo>
                  <a:lnTo>
                    <a:pt x="2646" y="919"/>
                  </a:lnTo>
                  <a:lnTo>
                    <a:pt x="2650" y="933"/>
                  </a:lnTo>
                  <a:lnTo>
                    <a:pt x="2658" y="963"/>
                  </a:lnTo>
                  <a:lnTo>
                    <a:pt x="2661" y="979"/>
                  </a:lnTo>
                  <a:lnTo>
                    <a:pt x="2664" y="995"/>
                  </a:lnTo>
                  <a:lnTo>
                    <a:pt x="2668" y="1019"/>
                  </a:lnTo>
                  <a:lnTo>
                    <a:pt x="2671" y="1043"/>
                  </a:lnTo>
                  <a:lnTo>
                    <a:pt x="2674" y="1069"/>
                  </a:lnTo>
                  <a:lnTo>
                    <a:pt x="2676" y="1099"/>
                  </a:lnTo>
                  <a:lnTo>
                    <a:pt x="2678" y="1133"/>
                  </a:lnTo>
                  <a:lnTo>
                    <a:pt x="2678" y="1153"/>
                  </a:lnTo>
                  <a:lnTo>
                    <a:pt x="2678" y="1173"/>
                  </a:lnTo>
                  <a:lnTo>
                    <a:pt x="2679" y="1223"/>
                  </a:lnTo>
                  <a:lnTo>
                    <a:pt x="2678" y="1281"/>
                  </a:lnTo>
                  <a:lnTo>
                    <a:pt x="2674" y="1814"/>
                  </a:lnTo>
                  <a:lnTo>
                    <a:pt x="2674" y="1874"/>
                  </a:lnTo>
                  <a:lnTo>
                    <a:pt x="2674" y="1902"/>
                  </a:lnTo>
                  <a:lnTo>
                    <a:pt x="2675" y="1926"/>
                  </a:lnTo>
                  <a:lnTo>
                    <a:pt x="2676" y="1950"/>
                  </a:lnTo>
                  <a:lnTo>
                    <a:pt x="2678" y="1974"/>
                  </a:lnTo>
                  <a:lnTo>
                    <a:pt x="2681" y="1994"/>
                  </a:lnTo>
                  <a:lnTo>
                    <a:pt x="2684" y="2016"/>
                  </a:lnTo>
                  <a:lnTo>
                    <a:pt x="2688" y="2034"/>
                  </a:lnTo>
                  <a:lnTo>
                    <a:pt x="2691" y="2044"/>
                  </a:lnTo>
                  <a:lnTo>
                    <a:pt x="2694" y="2054"/>
                  </a:lnTo>
                  <a:lnTo>
                    <a:pt x="2696" y="2064"/>
                  </a:lnTo>
                  <a:lnTo>
                    <a:pt x="2700" y="2072"/>
                  </a:lnTo>
                  <a:lnTo>
                    <a:pt x="2703" y="2082"/>
                  </a:lnTo>
                  <a:lnTo>
                    <a:pt x="2707" y="2092"/>
                  </a:lnTo>
                  <a:lnTo>
                    <a:pt x="2715" y="2110"/>
                  </a:lnTo>
                  <a:lnTo>
                    <a:pt x="2725" y="2128"/>
                  </a:lnTo>
                  <a:lnTo>
                    <a:pt x="2736" y="2146"/>
                  </a:lnTo>
                  <a:lnTo>
                    <a:pt x="2748" y="2166"/>
                  </a:lnTo>
                  <a:lnTo>
                    <a:pt x="2638" y="2420"/>
                  </a:lnTo>
                  <a:close/>
                  <a:moveTo>
                    <a:pt x="2460" y="1646"/>
                  </a:moveTo>
                  <a:lnTo>
                    <a:pt x="2434" y="1646"/>
                  </a:lnTo>
                  <a:lnTo>
                    <a:pt x="2411" y="1648"/>
                  </a:lnTo>
                  <a:lnTo>
                    <a:pt x="2389" y="1652"/>
                  </a:lnTo>
                  <a:lnTo>
                    <a:pt x="2369" y="1656"/>
                  </a:lnTo>
                  <a:lnTo>
                    <a:pt x="2360" y="1660"/>
                  </a:lnTo>
                  <a:lnTo>
                    <a:pt x="2352" y="1664"/>
                  </a:lnTo>
                  <a:lnTo>
                    <a:pt x="2336" y="1672"/>
                  </a:lnTo>
                  <a:lnTo>
                    <a:pt x="2329" y="1678"/>
                  </a:lnTo>
                  <a:lnTo>
                    <a:pt x="2322" y="1682"/>
                  </a:lnTo>
                  <a:lnTo>
                    <a:pt x="2315" y="1690"/>
                  </a:lnTo>
                  <a:lnTo>
                    <a:pt x="2310" y="1696"/>
                  </a:lnTo>
                  <a:lnTo>
                    <a:pt x="2304" y="1702"/>
                  </a:lnTo>
                  <a:lnTo>
                    <a:pt x="2299" y="1710"/>
                  </a:lnTo>
                  <a:lnTo>
                    <a:pt x="2294" y="1718"/>
                  </a:lnTo>
                  <a:lnTo>
                    <a:pt x="2290" y="1728"/>
                  </a:lnTo>
                  <a:lnTo>
                    <a:pt x="2286" y="1738"/>
                  </a:lnTo>
                  <a:lnTo>
                    <a:pt x="2283" y="1748"/>
                  </a:lnTo>
                  <a:lnTo>
                    <a:pt x="2279" y="1758"/>
                  </a:lnTo>
                  <a:lnTo>
                    <a:pt x="2277" y="1770"/>
                  </a:lnTo>
                  <a:lnTo>
                    <a:pt x="2274" y="1782"/>
                  </a:lnTo>
                  <a:lnTo>
                    <a:pt x="2272" y="1794"/>
                  </a:lnTo>
                  <a:lnTo>
                    <a:pt x="2271" y="1808"/>
                  </a:lnTo>
                  <a:lnTo>
                    <a:pt x="2269" y="1822"/>
                  </a:lnTo>
                  <a:lnTo>
                    <a:pt x="2268" y="1838"/>
                  </a:lnTo>
                  <a:lnTo>
                    <a:pt x="2267" y="1854"/>
                  </a:lnTo>
                  <a:lnTo>
                    <a:pt x="2267" y="1870"/>
                  </a:lnTo>
                  <a:lnTo>
                    <a:pt x="2267" y="1888"/>
                  </a:lnTo>
                  <a:lnTo>
                    <a:pt x="2267" y="1910"/>
                  </a:lnTo>
                  <a:lnTo>
                    <a:pt x="2268" y="1932"/>
                  </a:lnTo>
                  <a:lnTo>
                    <a:pt x="2269" y="1942"/>
                  </a:lnTo>
                  <a:lnTo>
                    <a:pt x="2271" y="1952"/>
                  </a:lnTo>
                  <a:lnTo>
                    <a:pt x="2274" y="1972"/>
                  </a:lnTo>
                  <a:lnTo>
                    <a:pt x="2275" y="1982"/>
                  </a:lnTo>
                  <a:lnTo>
                    <a:pt x="2277" y="1990"/>
                  </a:lnTo>
                  <a:lnTo>
                    <a:pt x="2279" y="2000"/>
                  </a:lnTo>
                  <a:lnTo>
                    <a:pt x="2282" y="2008"/>
                  </a:lnTo>
                  <a:lnTo>
                    <a:pt x="2287" y="2024"/>
                  </a:lnTo>
                  <a:lnTo>
                    <a:pt x="2293" y="2038"/>
                  </a:lnTo>
                  <a:lnTo>
                    <a:pt x="2299" y="2050"/>
                  </a:lnTo>
                  <a:lnTo>
                    <a:pt x="2306" y="2062"/>
                  </a:lnTo>
                  <a:lnTo>
                    <a:pt x="2314" y="2072"/>
                  </a:lnTo>
                  <a:lnTo>
                    <a:pt x="2322" y="2080"/>
                  </a:lnTo>
                  <a:lnTo>
                    <a:pt x="2330" y="2086"/>
                  </a:lnTo>
                  <a:lnTo>
                    <a:pt x="2339" y="2092"/>
                  </a:lnTo>
                  <a:lnTo>
                    <a:pt x="2348" y="2094"/>
                  </a:lnTo>
                  <a:lnTo>
                    <a:pt x="2358" y="2096"/>
                  </a:lnTo>
                  <a:lnTo>
                    <a:pt x="2365" y="2094"/>
                  </a:lnTo>
                  <a:lnTo>
                    <a:pt x="2373" y="2094"/>
                  </a:lnTo>
                  <a:lnTo>
                    <a:pt x="2380" y="2090"/>
                  </a:lnTo>
                  <a:lnTo>
                    <a:pt x="2387" y="2088"/>
                  </a:lnTo>
                  <a:lnTo>
                    <a:pt x="2401" y="2078"/>
                  </a:lnTo>
                  <a:lnTo>
                    <a:pt x="2408" y="2072"/>
                  </a:lnTo>
                  <a:lnTo>
                    <a:pt x="2415" y="2066"/>
                  </a:lnTo>
                  <a:lnTo>
                    <a:pt x="2422" y="2060"/>
                  </a:lnTo>
                  <a:lnTo>
                    <a:pt x="2429" y="2050"/>
                  </a:lnTo>
                  <a:lnTo>
                    <a:pt x="2436" y="2042"/>
                  </a:lnTo>
                  <a:lnTo>
                    <a:pt x="2442" y="2032"/>
                  </a:lnTo>
                  <a:lnTo>
                    <a:pt x="2448" y="2022"/>
                  </a:lnTo>
                  <a:lnTo>
                    <a:pt x="2455" y="2010"/>
                  </a:lnTo>
                  <a:lnTo>
                    <a:pt x="2467" y="1986"/>
                  </a:lnTo>
                  <a:lnTo>
                    <a:pt x="2470" y="1646"/>
                  </a:lnTo>
                  <a:lnTo>
                    <a:pt x="2460" y="1646"/>
                  </a:lnTo>
                  <a:close/>
                  <a:moveTo>
                    <a:pt x="3818" y="520"/>
                  </a:moveTo>
                  <a:lnTo>
                    <a:pt x="3475" y="520"/>
                  </a:lnTo>
                  <a:lnTo>
                    <a:pt x="3475" y="1013"/>
                  </a:lnTo>
                  <a:lnTo>
                    <a:pt x="3750" y="1013"/>
                  </a:lnTo>
                  <a:lnTo>
                    <a:pt x="3750" y="1365"/>
                  </a:lnTo>
                  <a:lnTo>
                    <a:pt x="3475" y="1365"/>
                  </a:lnTo>
                  <a:lnTo>
                    <a:pt x="3475" y="2322"/>
                  </a:lnTo>
                  <a:lnTo>
                    <a:pt x="3258" y="2322"/>
                  </a:lnTo>
                  <a:lnTo>
                    <a:pt x="3258" y="1245"/>
                  </a:lnTo>
                  <a:lnTo>
                    <a:pt x="3258" y="170"/>
                  </a:lnTo>
                  <a:lnTo>
                    <a:pt x="3843" y="170"/>
                  </a:lnTo>
                  <a:lnTo>
                    <a:pt x="3818" y="520"/>
                  </a:lnTo>
                  <a:close/>
                  <a:moveTo>
                    <a:pt x="4498" y="2176"/>
                  </a:moveTo>
                  <a:lnTo>
                    <a:pt x="4487" y="2198"/>
                  </a:lnTo>
                  <a:lnTo>
                    <a:pt x="4482" y="2208"/>
                  </a:lnTo>
                  <a:lnTo>
                    <a:pt x="4476" y="2218"/>
                  </a:lnTo>
                  <a:lnTo>
                    <a:pt x="4465" y="2236"/>
                  </a:lnTo>
                  <a:lnTo>
                    <a:pt x="4454" y="2254"/>
                  </a:lnTo>
                  <a:lnTo>
                    <a:pt x="4442" y="2270"/>
                  </a:lnTo>
                  <a:lnTo>
                    <a:pt x="4429" y="2284"/>
                  </a:lnTo>
                  <a:lnTo>
                    <a:pt x="4417" y="2298"/>
                  </a:lnTo>
                  <a:lnTo>
                    <a:pt x="4404" y="2310"/>
                  </a:lnTo>
                  <a:lnTo>
                    <a:pt x="4390" y="2320"/>
                  </a:lnTo>
                  <a:lnTo>
                    <a:pt x="4376" y="2330"/>
                  </a:lnTo>
                  <a:lnTo>
                    <a:pt x="4362" y="2338"/>
                  </a:lnTo>
                  <a:lnTo>
                    <a:pt x="4347" y="2344"/>
                  </a:lnTo>
                  <a:lnTo>
                    <a:pt x="4332" y="2350"/>
                  </a:lnTo>
                  <a:lnTo>
                    <a:pt x="4317" y="2354"/>
                  </a:lnTo>
                  <a:lnTo>
                    <a:pt x="4301" y="2356"/>
                  </a:lnTo>
                  <a:lnTo>
                    <a:pt x="4285" y="2356"/>
                  </a:lnTo>
                  <a:lnTo>
                    <a:pt x="4262" y="2356"/>
                  </a:lnTo>
                  <a:lnTo>
                    <a:pt x="4239" y="2350"/>
                  </a:lnTo>
                  <a:lnTo>
                    <a:pt x="4227" y="2348"/>
                  </a:lnTo>
                  <a:lnTo>
                    <a:pt x="4216" y="2344"/>
                  </a:lnTo>
                  <a:lnTo>
                    <a:pt x="4206" y="2340"/>
                  </a:lnTo>
                  <a:lnTo>
                    <a:pt x="4195" y="2334"/>
                  </a:lnTo>
                  <a:lnTo>
                    <a:pt x="4185" y="2328"/>
                  </a:lnTo>
                  <a:lnTo>
                    <a:pt x="4174" y="2322"/>
                  </a:lnTo>
                  <a:lnTo>
                    <a:pt x="4164" y="2316"/>
                  </a:lnTo>
                  <a:lnTo>
                    <a:pt x="4155" y="2308"/>
                  </a:lnTo>
                  <a:lnTo>
                    <a:pt x="4145" y="2300"/>
                  </a:lnTo>
                  <a:lnTo>
                    <a:pt x="4136" y="2292"/>
                  </a:lnTo>
                  <a:lnTo>
                    <a:pt x="4119" y="2272"/>
                  </a:lnTo>
                  <a:lnTo>
                    <a:pt x="4120" y="2302"/>
                  </a:lnTo>
                  <a:lnTo>
                    <a:pt x="4121" y="2334"/>
                  </a:lnTo>
                  <a:lnTo>
                    <a:pt x="4122" y="2368"/>
                  </a:lnTo>
                  <a:lnTo>
                    <a:pt x="4122" y="2404"/>
                  </a:lnTo>
                  <a:lnTo>
                    <a:pt x="4122" y="2897"/>
                  </a:lnTo>
                  <a:lnTo>
                    <a:pt x="3922" y="3003"/>
                  </a:lnTo>
                  <a:lnTo>
                    <a:pt x="3922" y="2086"/>
                  </a:lnTo>
                  <a:lnTo>
                    <a:pt x="3922" y="1171"/>
                  </a:lnTo>
                  <a:lnTo>
                    <a:pt x="3922" y="1099"/>
                  </a:lnTo>
                  <a:lnTo>
                    <a:pt x="3921" y="1039"/>
                  </a:lnTo>
                  <a:lnTo>
                    <a:pt x="3921" y="1013"/>
                  </a:lnTo>
                  <a:lnTo>
                    <a:pt x="3921" y="987"/>
                  </a:lnTo>
                  <a:lnTo>
                    <a:pt x="3920" y="943"/>
                  </a:lnTo>
                  <a:lnTo>
                    <a:pt x="3918" y="901"/>
                  </a:lnTo>
                  <a:lnTo>
                    <a:pt x="3916" y="861"/>
                  </a:lnTo>
                  <a:lnTo>
                    <a:pt x="3913" y="817"/>
                  </a:lnTo>
                  <a:lnTo>
                    <a:pt x="3909" y="771"/>
                  </a:lnTo>
                  <a:lnTo>
                    <a:pt x="4094" y="705"/>
                  </a:lnTo>
                  <a:lnTo>
                    <a:pt x="4099" y="745"/>
                  </a:lnTo>
                  <a:lnTo>
                    <a:pt x="4101" y="765"/>
                  </a:lnTo>
                  <a:lnTo>
                    <a:pt x="4103" y="783"/>
                  </a:lnTo>
                  <a:lnTo>
                    <a:pt x="4106" y="817"/>
                  </a:lnTo>
                  <a:lnTo>
                    <a:pt x="4108" y="855"/>
                  </a:lnTo>
                  <a:lnTo>
                    <a:pt x="4115" y="839"/>
                  </a:lnTo>
                  <a:lnTo>
                    <a:pt x="4123" y="823"/>
                  </a:lnTo>
                  <a:lnTo>
                    <a:pt x="4132" y="809"/>
                  </a:lnTo>
                  <a:lnTo>
                    <a:pt x="4142" y="795"/>
                  </a:lnTo>
                  <a:lnTo>
                    <a:pt x="4152" y="781"/>
                  </a:lnTo>
                  <a:lnTo>
                    <a:pt x="4164" y="769"/>
                  </a:lnTo>
                  <a:lnTo>
                    <a:pt x="4176" y="757"/>
                  </a:lnTo>
                  <a:lnTo>
                    <a:pt x="4188" y="747"/>
                  </a:lnTo>
                  <a:lnTo>
                    <a:pt x="4202" y="739"/>
                  </a:lnTo>
                  <a:lnTo>
                    <a:pt x="4215" y="729"/>
                  </a:lnTo>
                  <a:lnTo>
                    <a:pt x="4229" y="723"/>
                  </a:lnTo>
                  <a:lnTo>
                    <a:pt x="4244" y="717"/>
                  </a:lnTo>
                  <a:lnTo>
                    <a:pt x="4259" y="711"/>
                  </a:lnTo>
                  <a:lnTo>
                    <a:pt x="4274" y="709"/>
                  </a:lnTo>
                  <a:lnTo>
                    <a:pt x="4289" y="707"/>
                  </a:lnTo>
                  <a:lnTo>
                    <a:pt x="4304" y="705"/>
                  </a:lnTo>
                  <a:lnTo>
                    <a:pt x="4325" y="707"/>
                  </a:lnTo>
                  <a:lnTo>
                    <a:pt x="4335" y="709"/>
                  </a:lnTo>
                  <a:lnTo>
                    <a:pt x="4346" y="713"/>
                  </a:lnTo>
                  <a:lnTo>
                    <a:pt x="4356" y="715"/>
                  </a:lnTo>
                  <a:lnTo>
                    <a:pt x="4367" y="721"/>
                  </a:lnTo>
                  <a:lnTo>
                    <a:pt x="4377" y="725"/>
                  </a:lnTo>
                  <a:lnTo>
                    <a:pt x="4387" y="731"/>
                  </a:lnTo>
                  <a:lnTo>
                    <a:pt x="4397" y="739"/>
                  </a:lnTo>
                  <a:lnTo>
                    <a:pt x="4407" y="745"/>
                  </a:lnTo>
                  <a:lnTo>
                    <a:pt x="4416" y="753"/>
                  </a:lnTo>
                  <a:lnTo>
                    <a:pt x="4426" y="761"/>
                  </a:lnTo>
                  <a:lnTo>
                    <a:pt x="4435" y="771"/>
                  </a:lnTo>
                  <a:lnTo>
                    <a:pt x="4444" y="781"/>
                  </a:lnTo>
                  <a:lnTo>
                    <a:pt x="4452" y="791"/>
                  </a:lnTo>
                  <a:lnTo>
                    <a:pt x="4460" y="801"/>
                  </a:lnTo>
                  <a:lnTo>
                    <a:pt x="4476" y="825"/>
                  </a:lnTo>
                  <a:lnTo>
                    <a:pt x="4484" y="837"/>
                  </a:lnTo>
                  <a:lnTo>
                    <a:pt x="4491" y="849"/>
                  </a:lnTo>
                  <a:lnTo>
                    <a:pt x="4495" y="855"/>
                  </a:lnTo>
                  <a:lnTo>
                    <a:pt x="4499" y="863"/>
                  </a:lnTo>
                  <a:lnTo>
                    <a:pt x="4506" y="877"/>
                  </a:lnTo>
                  <a:lnTo>
                    <a:pt x="4519" y="905"/>
                  </a:lnTo>
                  <a:lnTo>
                    <a:pt x="4532" y="937"/>
                  </a:lnTo>
                  <a:lnTo>
                    <a:pt x="4539" y="955"/>
                  </a:lnTo>
                  <a:lnTo>
                    <a:pt x="4544" y="973"/>
                  </a:lnTo>
                  <a:lnTo>
                    <a:pt x="4550" y="991"/>
                  </a:lnTo>
                  <a:lnTo>
                    <a:pt x="4556" y="1009"/>
                  </a:lnTo>
                  <a:lnTo>
                    <a:pt x="4566" y="1049"/>
                  </a:lnTo>
                  <a:lnTo>
                    <a:pt x="4575" y="1093"/>
                  </a:lnTo>
                  <a:lnTo>
                    <a:pt x="4581" y="1115"/>
                  </a:lnTo>
                  <a:lnTo>
                    <a:pt x="4585" y="1139"/>
                  </a:lnTo>
                  <a:lnTo>
                    <a:pt x="4592" y="1189"/>
                  </a:lnTo>
                  <a:lnTo>
                    <a:pt x="4595" y="1215"/>
                  </a:lnTo>
                  <a:lnTo>
                    <a:pt x="4598" y="1241"/>
                  </a:lnTo>
                  <a:lnTo>
                    <a:pt x="4602" y="1297"/>
                  </a:lnTo>
                  <a:lnTo>
                    <a:pt x="4606" y="1357"/>
                  </a:lnTo>
                  <a:lnTo>
                    <a:pt x="4607" y="1387"/>
                  </a:lnTo>
                  <a:lnTo>
                    <a:pt x="4608" y="1419"/>
                  </a:lnTo>
                  <a:lnTo>
                    <a:pt x="4608" y="1453"/>
                  </a:lnTo>
                  <a:lnTo>
                    <a:pt x="4609" y="1487"/>
                  </a:lnTo>
                  <a:lnTo>
                    <a:pt x="4608" y="1549"/>
                  </a:lnTo>
                  <a:lnTo>
                    <a:pt x="4607" y="1606"/>
                  </a:lnTo>
                  <a:lnTo>
                    <a:pt x="4606" y="1660"/>
                  </a:lnTo>
                  <a:lnTo>
                    <a:pt x="4603" y="1712"/>
                  </a:lnTo>
                  <a:lnTo>
                    <a:pt x="4600" y="1762"/>
                  </a:lnTo>
                  <a:lnTo>
                    <a:pt x="4595" y="1808"/>
                  </a:lnTo>
                  <a:lnTo>
                    <a:pt x="4590" y="1852"/>
                  </a:lnTo>
                  <a:lnTo>
                    <a:pt x="4588" y="1872"/>
                  </a:lnTo>
                  <a:lnTo>
                    <a:pt x="4584" y="1892"/>
                  </a:lnTo>
                  <a:lnTo>
                    <a:pt x="4576" y="1932"/>
                  </a:lnTo>
                  <a:lnTo>
                    <a:pt x="4569" y="1970"/>
                  </a:lnTo>
                  <a:lnTo>
                    <a:pt x="4564" y="1988"/>
                  </a:lnTo>
                  <a:lnTo>
                    <a:pt x="4560" y="2006"/>
                  </a:lnTo>
                  <a:lnTo>
                    <a:pt x="4549" y="2042"/>
                  </a:lnTo>
                  <a:lnTo>
                    <a:pt x="4538" y="2076"/>
                  </a:lnTo>
                  <a:lnTo>
                    <a:pt x="4526" y="2110"/>
                  </a:lnTo>
                  <a:lnTo>
                    <a:pt x="4512" y="2144"/>
                  </a:lnTo>
                  <a:lnTo>
                    <a:pt x="4498" y="2176"/>
                  </a:lnTo>
                  <a:close/>
                  <a:moveTo>
                    <a:pt x="4361" y="1177"/>
                  </a:moveTo>
                  <a:lnTo>
                    <a:pt x="4358" y="1161"/>
                  </a:lnTo>
                  <a:lnTo>
                    <a:pt x="4355" y="1147"/>
                  </a:lnTo>
                  <a:lnTo>
                    <a:pt x="4351" y="1133"/>
                  </a:lnTo>
                  <a:lnTo>
                    <a:pt x="4346" y="1119"/>
                  </a:lnTo>
                  <a:lnTo>
                    <a:pt x="4342" y="1107"/>
                  </a:lnTo>
                  <a:lnTo>
                    <a:pt x="4337" y="1097"/>
                  </a:lnTo>
                  <a:lnTo>
                    <a:pt x="4331" y="1087"/>
                  </a:lnTo>
                  <a:lnTo>
                    <a:pt x="4325" y="1077"/>
                  </a:lnTo>
                  <a:lnTo>
                    <a:pt x="4319" y="1069"/>
                  </a:lnTo>
                  <a:lnTo>
                    <a:pt x="4312" y="1063"/>
                  </a:lnTo>
                  <a:lnTo>
                    <a:pt x="4305" y="1057"/>
                  </a:lnTo>
                  <a:lnTo>
                    <a:pt x="4297" y="1051"/>
                  </a:lnTo>
                  <a:lnTo>
                    <a:pt x="4289" y="1049"/>
                  </a:lnTo>
                  <a:lnTo>
                    <a:pt x="4280" y="1045"/>
                  </a:lnTo>
                  <a:lnTo>
                    <a:pt x="4271" y="1043"/>
                  </a:lnTo>
                  <a:lnTo>
                    <a:pt x="4262" y="1043"/>
                  </a:lnTo>
                  <a:lnTo>
                    <a:pt x="4253" y="1043"/>
                  </a:lnTo>
                  <a:lnTo>
                    <a:pt x="4243" y="1045"/>
                  </a:lnTo>
                  <a:lnTo>
                    <a:pt x="4223" y="1051"/>
                  </a:lnTo>
                  <a:lnTo>
                    <a:pt x="4214" y="1055"/>
                  </a:lnTo>
                  <a:lnTo>
                    <a:pt x="4205" y="1061"/>
                  </a:lnTo>
                  <a:lnTo>
                    <a:pt x="4187" y="1075"/>
                  </a:lnTo>
                  <a:lnTo>
                    <a:pt x="4178" y="1083"/>
                  </a:lnTo>
                  <a:lnTo>
                    <a:pt x="4170" y="1091"/>
                  </a:lnTo>
                  <a:lnTo>
                    <a:pt x="4161" y="1101"/>
                  </a:lnTo>
                  <a:lnTo>
                    <a:pt x="4153" y="1113"/>
                  </a:lnTo>
                  <a:lnTo>
                    <a:pt x="4145" y="1125"/>
                  </a:lnTo>
                  <a:lnTo>
                    <a:pt x="4138" y="1137"/>
                  </a:lnTo>
                  <a:lnTo>
                    <a:pt x="4130" y="1151"/>
                  </a:lnTo>
                  <a:lnTo>
                    <a:pt x="4123" y="1165"/>
                  </a:lnTo>
                  <a:lnTo>
                    <a:pt x="4123" y="1934"/>
                  </a:lnTo>
                  <a:lnTo>
                    <a:pt x="4134" y="1952"/>
                  </a:lnTo>
                  <a:lnTo>
                    <a:pt x="4147" y="1970"/>
                  </a:lnTo>
                  <a:lnTo>
                    <a:pt x="4161" y="1984"/>
                  </a:lnTo>
                  <a:lnTo>
                    <a:pt x="4175" y="1998"/>
                  </a:lnTo>
                  <a:lnTo>
                    <a:pt x="4183" y="2006"/>
                  </a:lnTo>
                  <a:lnTo>
                    <a:pt x="4191" y="2010"/>
                  </a:lnTo>
                  <a:lnTo>
                    <a:pt x="4206" y="2020"/>
                  </a:lnTo>
                  <a:lnTo>
                    <a:pt x="4222" y="2026"/>
                  </a:lnTo>
                  <a:lnTo>
                    <a:pt x="4230" y="2028"/>
                  </a:lnTo>
                  <a:lnTo>
                    <a:pt x="4238" y="2028"/>
                  </a:lnTo>
                  <a:lnTo>
                    <a:pt x="4248" y="2028"/>
                  </a:lnTo>
                  <a:lnTo>
                    <a:pt x="4257" y="2026"/>
                  </a:lnTo>
                  <a:lnTo>
                    <a:pt x="4266" y="2024"/>
                  </a:lnTo>
                  <a:lnTo>
                    <a:pt x="4274" y="2022"/>
                  </a:lnTo>
                  <a:lnTo>
                    <a:pt x="4282" y="2018"/>
                  </a:lnTo>
                  <a:lnTo>
                    <a:pt x="4290" y="2012"/>
                  </a:lnTo>
                  <a:lnTo>
                    <a:pt x="4297" y="2008"/>
                  </a:lnTo>
                  <a:lnTo>
                    <a:pt x="4304" y="2000"/>
                  </a:lnTo>
                  <a:lnTo>
                    <a:pt x="4311" y="1994"/>
                  </a:lnTo>
                  <a:lnTo>
                    <a:pt x="4317" y="1984"/>
                  </a:lnTo>
                  <a:lnTo>
                    <a:pt x="4323" y="1976"/>
                  </a:lnTo>
                  <a:lnTo>
                    <a:pt x="4329" y="1964"/>
                  </a:lnTo>
                  <a:lnTo>
                    <a:pt x="4334" y="1954"/>
                  </a:lnTo>
                  <a:lnTo>
                    <a:pt x="4339" y="1940"/>
                  </a:lnTo>
                  <a:lnTo>
                    <a:pt x="4344" y="1928"/>
                  </a:lnTo>
                  <a:lnTo>
                    <a:pt x="4348" y="1912"/>
                  </a:lnTo>
                  <a:lnTo>
                    <a:pt x="4356" y="1880"/>
                  </a:lnTo>
                  <a:lnTo>
                    <a:pt x="4360" y="1862"/>
                  </a:lnTo>
                  <a:lnTo>
                    <a:pt x="4363" y="1844"/>
                  </a:lnTo>
                  <a:lnTo>
                    <a:pt x="4369" y="1804"/>
                  </a:lnTo>
                  <a:lnTo>
                    <a:pt x="4371" y="1780"/>
                  </a:lnTo>
                  <a:lnTo>
                    <a:pt x="4373" y="1758"/>
                  </a:lnTo>
                  <a:lnTo>
                    <a:pt x="4377" y="1706"/>
                  </a:lnTo>
                  <a:lnTo>
                    <a:pt x="4379" y="1652"/>
                  </a:lnTo>
                  <a:lnTo>
                    <a:pt x="4380" y="1622"/>
                  </a:lnTo>
                  <a:lnTo>
                    <a:pt x="4381" y="1592"/>
                  </a:lnTo>
                  <a:lnTo>
                    <a:pt x="4381" y="1527"/>
                  </a:lnTo>
                  <a:lnTo>
                    <a:pt x="4381" y="1471"/>
                  </a:lnTo>
                  <a:lnTo>
                    <a:pt x="4380" y="1419"/>
                  </a:lnTo>
                  <a:lnTo>
                    <a:pt x="4379" y="1369"/>
                  </a:lnTo>
                  <a:lnTo>
                    <a:pt x="4378" y="1347"/>
                  </a:lnTo>
                  <a:lnTo>
                    <a:pt x="4377" y="1323"/>
                  </a:lnTo>
                  <a:lnTo>
                    <a:pt x="4374" y="1281"/>
                  </a:lnTo>
                  <a:lnTo>
                    <a:pt x="4370" y="1243"/>
                  </a:lnTo>
                  <a:lnTo>
                    <a:pt x="4366" y="1207"/>
                  </a:lnTo>
                  <a:lnTo>
                    <a:pt x="4361" y="1177"/>
                  </a:lnTo>
                  <a:close/>
                </a:path>
              </a:pathLst>
            </a:custGeom>
            <a:solidFill>
              <a:srgbClr val="003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" name="(logo)" descr="Z:\GRW (grow)\logot\copyright_grow.png" hidden="1">
            <a:extLst>
              <a:ext uri="{FF2B5EF4-FFF2-40B4-BE49-F238E27FC236}">
                <a16:creationId xmlns:a16="http://schemas.microsoft.com/office/drawing/2014/main" id="{00D2EA4E-1B43-1078-649E-4F38EC1829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(c)" hidden="1">
            <a:extLst>
              <a:ext uri="{FF2B5EF4-FFF2-40B4-BE49-F238E27FC236}">
                <a16:creationId xmlns:a16="http://schemas.microsoft.com/office/drawing/2014/main" id="{4BDA9D0B-B802-6624-C6C6-4D28B029A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3769" y="6885480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kela</a:t>
            </a:r>
            <a:endParaRPr lang="en-GB" sz="20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2CB18-0D85-7577-6CDC-826E7B73C4A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049000" y="0"/>
            <a:ext cx="11715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JULKAISU RAJOITETTU</a:t>
            </a:r>
          </a:p>
        </p:txBody>
      </p:sp>
    </p:spTree>
    <p:extLst>
      <p:ext uri="{BB962C8B-B14F-4D97-AF65-F5344CB8AC3E}">
        <p14:creationId xmlns:p14="http://schemas.microsoft.com/office/powerpoint/2010/main" val="159405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  <p:sldLayoutId id="2147483920" r:id="rId30"/>
    <p:sldLayoutId id="2147483921" r:id="rId31"/>
    <p:sldLayoutId id="2147483922" r:id="rId32"/>
    <p:sldLayoutId id="2147483923" r:id="rId33"/>
    <p:sldLayoutId id="2147483924" r:id="rId34"/>
    <p:sldLayoutId id="2147483925" r:id="rId35"/>
    <p:sldLayoutId id="2147483926" r:id="rId36"/>
    <p:sldLayoutId id="2147483927" r:id="rId37"/>
    <p:sldLayoutId id="2147483928" r:id="rId38"/>
    <p:sldLayoutId id="2147483929" r:id="rId39"/>
    <p:sldLayoutId id="2147483930" r:id="rId40"/>
    <p:sldLayoutId id="2147483931" r:id="rId41"/>
    <p:sldLayoutId id="2147483932" r:id="rId42"/>
    <p:sldLayoutId id="2147483933" r:id="rId43"/>
    <p:sldLayoutId id="2147483934" r:id="rId44"/>
    <p:sldLayoutId id="2147483935" r:id="rId45"/>
    <p:sldLayoutId id="2147483936" r:id="rId46"/>
    <p:sldLayoutId id="2147483937" r:id="rId47"/>
    <p:sldLayoutId id="2147483938" r:id="rId48"/>
    <p:sldLayoutId id="2147483939" r:id="rId49"/>
    <p:sldLayoutId id="2147483940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71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8775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113" indent="-3571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7413" indent="-368300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3571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788" indent="-357188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30563" indent="-358775" algn="l" defTabSz="914400" rtl="0" eaLnBrk="1" latinLnBrk="0" hangingPunct="1">
        <a:lnSpc>
          <a:spcPct val="100000"/>
        </a:lnSpc>
        <a:spcBef>
          <a:spcPts val="600"/>
        </a:spcBef>
        <a:buFont typeface="Segoe UI Semilight" panose="020B04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5" orient="horz" pos="3702">
          <p15:clr>
            <a:srgbClr val="F26B43"/>
          </p15:clr>
        </p15:guide>
        <p15:guide id="7" orient="horz" pos="890">
          <p15:clr>
            <a:srgbClr val="F26B43"/>
          </p15:clr>
        </p15:guide>
        <p15:guide id="8" orient="horz" pos="1071">
          <p15:clr>
            <a:srgbClr val="F26B43"/>
          </p15:clr>
        </p15:guide>
        <p15:guide id="11" pos="393">
          <p15:clr>
            <a:srgbClr val="F26B43"/>
          </p15:clr>
        </p15:guide>
        <p15:guide id="12" pos="7287">
          <p15:clr>
            <a:srgbClr val="F26B43"/>
          </p15:clr>
        </p15:guide>
        <p15:guide id="13" pos="619">
          <p15:clr>
            <a:srgbClr val="F26B43"/>
          </p15:clr>
        </p15:guide>
        <p15:guide id="14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0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ment-social-affairs.ec.europa.eu/" TargetMode="External"/><Relationship Id="rId2" Type="http://schemas.openxmlformats.org/officeDocument/2006/relationships/hyperlink" Target="mailto:Laurent.Aujean@ec.europa.e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economy-works-people/jobs-growth-and-investment/european-pillar-social-rights/european-pillar-social-rights-action-plan_en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6.xml"/><Relationship Id="rId4" Type="http://schemas.openxmlformats.org/officeDocument/2006/relationships/hyperlink" Target="https://ec.europa.eu/commission/sites/beta-political/files/social-summit-european-pillar-social-rights-booklet_en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consilium.europa.eu/en/press/press-releases/2023/10/09/social-protection-for-the-self-employed-council-calls-for-action-to-address-remaining-gaps/" TargetMode="Externa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eurofound.europa.eu/en/publications/2024/self-employment-eu-job-quality-and-developments-social-protection" TargetMode="External"/><Relationship Id="rId1" Type="http://schemas.openxmlformats.org/officeDocument/2006/relationships/slideLayout" Target="../slideLayouts/slideLayout107.xml"/><Relationship Id="rId5" Type="http://schemas.openxmlformats.org/officeDocument/2006/relationships/hyperlink" Target="https://www.ela.europa.eu/sites/default/files/2023-04/Study-on-the-extent-of-dependent-self-employment-in-the-EU.pdf" TargetMode="Externa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78034" y="2511102"/>
            <a:ext cx="6468698" cy="2864792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Access to social </a:t>
            </a:r>
            <a:r>
              <a:rPr lang="it-IT" sz="3600" dirty="0" err="1"/>
              <a:t>protection</a:t>
            </a:r>
            <a:br>
              <a:rPr lang="it-IT" sz="3600" dirty="0"/>
            </a:br>
            <a:r>
              <a:rPr lang="it-IT" sz="3600" dirty="0"/>
              <a:t> for the self-</a:t>
            </a:r>
            <a:r>
              <a:rPr lang="it-IT" sz="3600" dirty="0" err="1"/>
              <a:t>employed</a:t>
            </a: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A European </a:t>
            </a:r>
            <a:r>
              <a:rPr lang="it-IT" sz="3600" dirty="0" err="1"/>
              <a:t>Perspective</a:t>
            </a:r>
            <a:br>
              <a:rPr lang="en-US" sz="3600" dirty="0">
                <a:highlight>
                  <a:srgbClr val="FFFF00"/>
                </a:highlight>
              </a:rPr>
            </a:br>
            <a:br>
              <a:rPr lang="en-US" sz="3600" dirty="0">
                <a:highlight>
                  <a:srgbClr val="FFFF00"/>
                </a:highlight>
              </a:rPr>
            </a:br>
            <a:br>
              <a:rPr lang="en-US" sz="3600" dirty="0">
                <a:highlight>
                  <a:srgbClr val="FFFF00"/>
                </a:highlight>
              </a:rPr>
            </a:br>
            <a:br>
              <a:rPr lang="en-US" sz="3600" dirty="0">
                <a:highlight>
                  <a:srgbClr val="FFFF00"/>
                </a:highlight>
              </a:rPr>
            </a:br>
            <a:endParaRPr lang="en-GB" sz="3600" dirty="0">
              <a:highlight>
                <a:srgbClr val="FFFF00"/>
              </a:highligh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00248" y="5211534"/>
            <a:ext cx="10065224" cy="1188687"/>
          </a:xfrm>
        </p:spPr>
        <p:txBody>
          <a:bodyPr/>
          <a:lstStyle/>
          <a:p>
            <a:r>
              <a:rPr lang="en-US" dirty="0">
                <a:latin typeface="EC Square Sans Cond Pro" panose="020B0506040000020004" pitchFamily="34" charset="0"/>
              </a:rPr>
              <a:t>Laurent AUJEAN</a:t>
            </a:r>
            <a:br>
              <a:rPr lang="en-US" sz="2400" dirty="0">
                <a:latin typeface="EC Square Sans Cond Pro" panose="020B0506040000020004" pitchFamily="34" charset="0"/>
              </a:rPr>
            </a:br>
            <a:r>
              <a:rPr lang="en-US" sz="2400" dirty="0">
                <a:latin typeface="EC Square Sans Cond Pro" panose="020B0506040000020004" pitchFamily="34" charset="0"/>
              </a:rPr>
              <a:t>Social Protection Unit, </a:t>
            </a:r>
          </a:p>
          <a:p>
            <a:r>
              <a:rPr lang="en-US" sz="2400" dirty="0">
                <a:latin typeface="EC Square Sans Cond Pro" panose="020B0506040000020004" pitchFamily="34" charset="0"/>
              </a:rPr>
              <a:t>DG EMPL, European Commission</a:t>
            </a:r>
            <a:br>
              <a:rPr lang="en-US" dirty="0">
                <a:latin typeface="EC Square Sans Cond Pro" panose="020B0506040000020004" pitchFamily="34" charset="0"/>
              </a:rPr>
            </a:br>
            <a:endParaRPr lang="en-US" dirty="0">
              <a:latin typeface="EC Square Sans Cond Pro" panose="020B0506040000020004" pitchFamily="34" charset="0"/>
            </a:endParaRPr>
          </a:p>
          <a:p>
            <a:r>
              <a:rPr lang="en-US" dirty="0">
                <a:latin typeface="EC Square Sans Cond Pro" panose="020B0506040000020004" pitchFamily="34" charset="0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44194" y="5767436"/>
            <a:ext cx="5335029" cy="528998"/>
          </a:xfrm>
        </p:spPr>
        <p:txBody>
          <a:bodyPr/>
          <a:lstStyle/>
          <a:p>
            <a:r>
              <a:rPr lang="de-DE" dirty="0">
                <a:latin typeface="EC Square Sans Cond Pro" panose="020B0506040000020004" pitchFamily="34" charset="0"/>
              </a:rPr>
              <a:t>Mit Sicherheit selbständig – Österreichs soziale Absicherung im EU-Vergleich</a:t>
            </a:r>
            <a:r>
              <a:rPr lang="en-GB" dirty="0">
                <a:latin typeface="EC Square Sans Cond Pro" panose="020B0506040000020004" pitchFamily="34" charset="0"/>
              </a:rPr>
              <a:t>–  27 March 2025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10060483" y="2248806"/>
            <a:ext cx="2123767" cy="2724227"/>
            <a:chOff x="3757722" y="1265217"/>
            <a:chExt cx="3563656" cy="5079288"/>
          </a:xfrm>
        </p:grpSpPr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4675502" y="5395845"/>
              <a:ext cx="65468" cy="39527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7"/>
            <p:cNvSpPr>
              <a:spLocks noEditPoints="1"/>
            </p:cNvSpPr>
            <p:nvPr/>
          </p:nvSpPr>
          <p:spPr bwMode="auto">
            <a:xfrm>
              <a:off x="3757722" y="3899974"/>
              <a:ext cx="360689" cy="524976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9"/>
            <p:cNvSpPr>
              <a:spLocks noEditPoints="1"/>
            </p:cNvSpPr>
            <p:nvPr/>
          </p:nvSpPr>
          <p:spPr bwMode="auto">
            <a:xfrm>
              <a:off x="4821261" y="4365658"/>
              <a:ext cx="302633" cy="242106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10"/>
            <p:cNvSpPr>
              <a:spLocks/>
            </p:cNvSpPr>
            <p:nvPr/>
          </p:nvSpPr>
          <p:spPr bwMode="auto">
            <a:xfrm>
              <a:off x="5065837" y="4525004"/>
              <a:ext cx="74115" cy="87702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11"/>
            <p:cNvSpPr>
              <a:spLocks/>
            </p:cNvSpPr>
            <p:nvPr/>
          </p:nvSpPr>
          <p:spPr bwMode="auto">
            <a:xfrm>
              <a:off x="5086836" y="4812813"/>
              <a:ext cx="352042" cy="228519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Line 12"/>
            <p:cNvSpPr>
              <a:spLocks noChangeShapeType="1"/>
            </p:cNvSpPr>
            <p:nvPr/>
          </p:nvSpPr>
          <p:spPr bwMode="auto">
            <a:xfrm>
              <a:off x="5132541" y="4760933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Line 13"/>
            <p:cNvSpPr>
              <a:spLocks noChangeShapeType="1"/>
            </p:cNvSpPr>
            <p:nvPr/>
          </p:nvSpPr>
          <p:spPr bwMode="auto">
            <a:xfrm>
              <a:off x="5132541" y="4760933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4"/>
            <p:cNvSpPr>
              <a:spLocks/>
            </p:cNvSpPr>
            <p:nvPr/>
          </p:nvSpPr>
          <p:spPr bwMode="auto">
            <a:xfrm>
              <a:off x="5351176" y="4662114"/>
              <a:ext cx="606502" cy="310045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5"/>
            <p:cNvSpPr>
              <a:spLocks/>
            </p:cNvSpPr>
            <p:nvPr/>
          </p:nvSpPr>
          <p:spPr bwMode="auto">
            <a:xfrm>
              <a:off x="5352411" y="4863457"/>
              <a:ext cx="19764" cy="23469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196231" y="4401479"/>
              <a:ext cx="1145063" cy="1132711"/>
              <a:chOff x="1554491" y="4533230"/>
              <a:chExt cx="774055" cy="765705"/>
            </a:xfrm>
            <a:solidFill>
              <a:schemeClr val="tx2"/>
            </a:solidFill>
          </p:grpSpPr>
          <p:sp>
            <p:nvSpPr>
              <p:cNvPr id="211" name="Freeform 16"/>
              <p:cNvSpPr>
                <a:spLocks noEditPoints="1"/>
              </p:cNvSpPr>
              <p:nvPr/>
            </p:nvSpPr>
            <p:spPr bwMode="auto">
              <a:xfrm>
                <a:off x="1554491" y="4533230"/>
                <a:ext cx="725625" cy="705584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Freeform 17"/>
              <p:cNvSpPr>
                <a:spLocks/>
              </p:cNvSpPr>
              <p:nvPr/>
            </p:nvSpPr>
            <p:spPr bwMode="auto">
              <a:xfrm>
                <a:off x="2265085" y="5172013"/>
                <a:ext cx="63461" cy="126922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127598" y="4893104"/>
              <a:ext cx="889370" cy="1188296"/>
              <a:chOff x="2184089" y="4865565"/>
              <a:chExt cx="601208" cy="803280"/>
            </a:xfrm>
            <a:solidFill>
              <a:schemeClr val="tx2"/>
            </a:solidFill>
          </p:grpSpPr>
          <p:sp>
            <p:nvSpPr>
              <p:cNvPr id="208" name="Freeform 207"/>
              <p:cNvSpPr>
                <a:spLocks noEditPoints="1"/>
              </p:cNvSpPr>
              <p:nvPr/>
            </p:nvSpPr>
            <p:spPr bwMode="auto">
              <a:xfrm>
                <a:off x="2184089" y="4865565"/>
                <a:ext cx="601208" cy="708924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2452963" y="5542758"/>
                <a:ext cx="168672" cy="126087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2244210" y="5308955"/>
                <a:ext cx="85171" cy="176188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5729159" y="3927149"/>
              <a:ext cx="810314" cy="734966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5577224" y="4407656"/>
              <a:ext cx="544739" cy="305104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939148" y="4592941"/>
              <a:ext cx="470625" cy="22357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5877387" y="4718935"/>
              <a:ext cx="513859" cy="331043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652574" y="4911633"/>
              <a:ext cx="242106" cy="175404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5656280" y="4956100"/>
              <a:ext cx="454567" cy="422451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33"/>
            <p:cNvSpPr>
              <a:spLocks noEditPoints="1"/>
            </p:cNvSpPr>
            <p:nvPr/>
          </p:nvSpPr>
          <p:spPr bwMode="auto">
            <a:xfrm>
              <a:off x="6340600" y="5240204"/>
              <a:ext cx="518800" cy="352042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34"/>
            <p:cNvSpPr>
              <a:spLocks/>
            </p:cNvSpPr>
            <p:nvPr/>
          </p:nvSpPr>
          <p:spPr bwMode="auto">
            <a:xfrm>
              <a:off x="6180020" y="4754757"/>
              <a:ext cx="763376" cy="558327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37"/>
            <p:cNvSpPr>
              <a:spLocks/>
            </p:cNvSpPr>
            <p:nvPr/>
          </p:nvSpPr>
          <p:spPr bwMode="auto">
            <a:xfrm>
              <a:off x="6287486" y="3699866"/>
              <a:ext cx="460743" cy="352042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39"/>
            <p:cNvSpPr>
              <a:spLocks/>
            </p:cNvSpPr>
            <p:nvPr/>
          </p:nvSpPr>
          <p:spPr bwMode="auto">
            <a:xfrm>
              <a:off x="6276369" y="3466406"/>
              <a:ext cx="580561" cy="34339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346776" y="3228006"/>
              <a:ext cx="503977" cy="321162"/>
              <a:chOff x="3008245" y="3739970"/>
              <a:chExt cx="340685" cy="217103"/>
            </a:xfrm>
            <a:solidFill>
              <a:schemeClr val="tx2"/>
            </a:solidFill>
          </p:grpSpPr>
          <p:sp>
            <p:nvSpPr>
              <p:cNvPr id="205" name="Freeform 40"/>
              <p:cNvSpPr>
                <a:spLocks/>
              </p:cNvSpPr>
              <p:nvPr/>
            </p:nvSpPr>
            <p:spPr bwMode="auto">
              <a:xfrm>
                <a:off x="3081726" y="3739970"/>
                <a:ext cx="267204" cy="217103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Freeform 41"/>
              <p:cNvSpPr>
                <a:spLocks/>
              </p:cNvSpPr>
              <p:nvPr/>
            </p:nvSpPr>
            <p:spPr bwMode="auto">
              <a:xfrm>
                <a:off x="3008245" y="3841006"/>
                <a:ext cx="90181" cy="7598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Freeform 42"/>
              <p:cNvSpPr>
                <a:spLocks/>
              </p:cNvSpPr>
              <p:nvPr/>
            </p:nvSpPr>
            <p:spPr bwMode="auto">
              <a:xfrm>
                <a:off x="3024111" y="3796751"/>
                <a:ext cx="53441" cy="41751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6149138" y="5539131"/>
              <a:ext cx="664557" cy="689263"/>
              <a:chOff x="2874643" y="5302275"/>
              <a:chExt cx="449236" cy="465937"/>
            </a:xfrm>
            <a:solidFill>
              <a:schemeClr val="tx2"/>
            </a:solidFill>
          </p:grpSpPr>
          <p:sp>
            <p:nvSpPr>
              <p:cNvPr id="188" name="Freeform 57"/>
              <p:cNvSpPr>
                <a:spLocks/>
              </p:cNvSpPr>
              <p:nvPr/>
            </p:nvSpPr>
            <p:spPr bwMode="auto">
              <a:xfrm>
                <a:off x="3113456" y="5371581"/>
                <a:ext cx="20040" cy="2087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2874643" y="5302275"/>
                <a:ext cx="449236" cy="465937"/>
                <a:chOff x="2874643" y="5302275"/>
                <a:chExt cx="449236" cy="465937"/>
              </a:xfrm>
              <a:grpFill/>
            </p:grpSpPr>
            <p:sp>
              <p:nvSpPr>
                <p:cNvPr id="190" name="Freeform 43"/>
                <p:cNvSpPr>
                  <a:spLocks noEditPoints="1"/>
                </p:cNvSpPr>
                <p:nvPr/>
              </p:nvSpPr>
              <p:spPr bwMode="auto">
                <a:xfrm>
                  <a:off x="2874643" y="5302275"/>
                  <a:ext cx="362395" cy="409991"/>
                </a:xfrm>
                <a:custGeom>
                  <a:avLst/>
                  <a:gdLst/>
                  <a:ahLst/>
                  <a:cxnLst>
                    <a:cxn ang="0">
                      <a:pos x="116" y="274"/>
                    </a:cxn>
                    <a:cxn ang="0">
                      <a:pos x="84" y="265"/>
                    </a:cxn>
                    <a:cxn ang="0">
                      <a:pos x="52" y="293"/>
                    </a:cxn>
                    <a:cxn ang="0">
                      <a:pos x="79" y="343"/>
                    </a:cxn>
                    <a:cxn ang="0">
                      <a:pos x="77" y="372"/>
                    </a:cxn>
                    <a:cxn ang="0">
                      <a:pos x="109" y="379"/>
                    </a:cxn>
                    <a:cxn ang="0">
                      <a:pos x="139" y="385"/>
                    </a:cxn>
                    <a:cxn ang="0">
                      <a:pos x="154" y="408"/>
                    </a:cxn>
                    <a:cxn ang="0">
                      <a:pos x="155" y="380"/>
                    </a:cxn>
                    <a:cxn ang="0">
                      <a:pos x="142" y="334"/>
                    </a:cxn>
                    <a:cxn ang="0">
                      <a:pos x="160" y="334"/>
                    </a:cxn>
                    <a:cxn ang="0">
                      <a:pos x="171" y="346"/>
                    </a:cxn>
                    <a:cxn ang="0">
                      <a:pos x="183" y="335"/>
                    </a:cxn>
                    <a:cxn ang="0">
                      <a:pos x="160" y="315"/>
                    </a:cxn>
                    <a:cxn ang="0">
                      <a:pos x="158" y="293"/>
                    </a:cxn>
                    <a:cxn ang="0">
                      <a:pos x="18" y="191"/>
                    </a:cxn>
                    <a:cxn ang="0">
                      <a:pos x="48" y="216"/>
                    </a:cxn>
                    <a:cxn ang="0">
                      <a:pos x="24" y="239"/>
                    </a:cxn>
                    <a:cxn ang="0">
                      <a:pos x="40" y="236"/>
                    </a:cxn>
                    <a:cxn ang="0">
                      <a:pos x="69" y="257"/>
                    </a:cxn>
                    <a:cxn ang="0">
                      <a:pos x="120" y="261"/>
                    </a:cxn>
                    <a:cxn ang="0">
                      <a:pos x="155" y="271"/>
                    </a:cxn>
                    <a:cxn ang="0">
                      <a:pos x="152" y="289"/>
                    </a:cxn>
                    <a:cxn ang="0">
                      <a:pos x="180" y="295"/>
                    </a:cxn>
                    <a:cxn ang="0">
                      <a:pos x="211" y="312"/>
                    </a:cxn>
                    <a:cxn ang="0">
                      <a:pos x="216" y="287"/>
                    </a:cxn>
                    <a:cxn ang="0">
                      <a:pos x="247" y="294"/>
                    </a:cxn>
                    <a:cxn ang="0">
                      <a:pos x="224" y="248"/>
                    </a:cxn>
                    <a:cxn ang="0">
                      <a:pos x="168" y="210"/>
                    </a:cxn>
                    <a:cxn ang="0">
                      <a:pos x="162" y="230"/>
                    </a:cxn>
                    <a:cxn ang="0">
                      <a:pos x="176" y="249"/>
                    </a:cxn>
                    <a:cxn ang="0">
                      <a:pos x="149" y="219"/>
                    </a:cxn>
                    <a:cxn ang="0">
                      <a:pos x="166" y="201"/>
                    </a:cxn>
                    <a:cxn ang="0">
                      <a:pos x="155" y="166"/>
                    </a:cxn>
                    <a:cxn ang="0">
                      <a:pos x="132" y="116"/>
                    </a:cxn>
                    <a:cxn ang="0">
                      <a:pos x="156" y="96"/>
                    </a:cxn>
                    <a:cxn ang="0">
                      <a:pos x="178" y="138"/>
                    </a:cxn>
                    <a:cxn ang="0">
                      <a:pos x="196" y="124"/>
                    </a:cxn>
                    <a:cxn ang="0">
                      <a:pos x="208" y="110"/>
                    </a:cxn>
                    <a:cxn ang="0">
                      <a:pos x="238" y="121"/>
                    </a:cxn>
                    <a:cxn ang="0">
                      <a:pos x="210" y="92"/>
                    </a:cxn>
                    <a:cxn ang="0">
                      <a:pos x="228" y="72"/>
                    </a:cxn>
                    <a:cxn ang="0">
                      <a:pos x="275" y="53"/>
                    </a:cxn>
                    <a:cxn ang="0">
                      <a:pos x="333" y="79"/>
                    </a:cxn>
                    <a:cxn ang="0">
                      <a:pos x="366" y="22"/>
                    </a:cxn>
                    <a:cxn ang="0">
                      <a:pos x="338" y="13"/>
                    </a:cxn>
                    <a:cxn ang="0">
                      <a:pos x="320" y="33"/>
                    </a:cxn>
                    <a:cxn ang="0">
                      <a:pos x="283" y="36"/>
                    </a:cxn>
                    <a:cxn ang="0">
                      <a:pos x="258" y="27"/>
                    </a:cxn>
                    <a:cxn ang="0">
                      <a:pos x="239" y="13"/>
                    </a:cxn>
                    <a:cxn ang="0">
                      <a:pos x="214" y="17"/>
                    </a:cxn>
                    <a:cxn ang="0">
                      <a:pos x="180" y="25"/>
                    </a:cxn>
                    <a:cxn ang="0">
                      <a:pos x="155" y="22"/>
                    </a:cxn>
                    <a:cxn ang="0">
                      <a:pos x="144" y="40"/>
                    </a:cxn>
                    <a:cxn ang="0">
                      <a:pos x="118" y="37"/>
                    </a:cxn>
                    <a:cxn ang="0">
                      <a:pos x="93" y="52"/>
                    </a:cxn>
                    <a:cxn ang="0">
                      <a:pos x="70" y="57"/>
                    </a:cxn>
                    <a:cxn ang="0">
                      <a:pos x="50" y="82"/>
                    </a:cxn>
                    <a:cxn ang="0">
                      <a:pos x="33" y="100"/>
                    </a:cxn>
                    <a:cxn ang="0">
                      <a:pos x="22" y="120"/>
                    </a:cxn>
                    <a:cxn ang="0">
                      <a:pos x="12" y="140"/>
                    </a:cxn>
                    <a:cxn ang="0">
                      <a:pos x="2" y="153"/>
                    </a:cxn>
                  </a:cxnLst>
                  <a:rect l="0" t="0" r="r" b="b"/>
                  <a:pathLst>
                    <a:path w="368" h="417">
                      <a:moveTo>
                        <a:pt x="155" y="296"/>
                      </a:moveTo>
                      <a:cubicBezTo>
                        <a:pt x="155" y="296"/>
                        <a:pt x="155" y="296"/>
                        <a:pt x="155" y="296"/>
                      </a:cubicBezTo>
                      <a:cubicBezTo>
                        <a:pt x="151" y="295"/>
                        <a:pt x="146" y="291"/>
                        <a:pt x="145" y="290"/>
                      </a:cubicBezTo>
                      <a:cubicBezTo>
                        <a:pt x="144" y="289"/>
                        <a:pt x="142" y="288"/>
                        <a:pt x="141" y="287"/>
                      </a:cubicBezTo>
                      <a:cubicBezTo>
                        <a:pt x="141" y="285"/>
                        <a:pt x="140" y="283"/>
                        <a:pt x="139" y="282"/>
                      </a:cubicBezTo>
                      <a:cubicBezTo>
                        <a:pt x="137" y="281"/>
                        <a:pt x="135" y="282"/>
                        <a:pt x="134" y="281"/>
                      </a:cubicBezTo>
                      <a:cubicBezTo>
                        <a:pt x="132" y="281"/>
                        <a:pt x="131" y="280"/>
                        <a:pt x="129" y="279"/>
                      </a:cubicBezTo>
                      <a:cubicBezTo>
                        <a:pt x="125" y="277"/>
                        <a:pt x="120" y="275"/>
                        <a:pt x="116" y="274"/>
                      </a:cubicBezTo>
                      <a:cubicBezTo>
                        <a:pt x="114" y="273"/>
                        <a:pt x="112" y="272"/>
                        <a:pt x="110" y="271"/>
                      </a:cubicBezTo>
                      <a:cubicBezTo>
                        <a:pt x="109" y="271"/>
                        <a:pt x="108" y="271"/>
                        <a:pt x="107" y="270"/>
                      </a:cubicBezTo>
                      <a:cubicBezTo>
                        <a:pt x="106" y="269"/>
                        <a:pt x="107" y="268"/>
                        <a:pt x="106" y="267"/>
                      </a:cubicBezTo>
                      <a:cubicBezTo>
                        <a:pt x="104" y="265"/>
                        <a:pt x="100" y="267"/>
                        <a:pt x="98" y="264"/>
                      </a:cubicBezTo>
                      <a:cubicBezTo>
                        <a:pt x="97" y="262"/>
                        <a:pt x="97" y="261"/>
                        <a:pt x="94" y="261"/>
                      </a:cubicBezTo>
                      <a:cubicBezTo>
                        <a:pt x="92" y="261"/>
                        <a:pt x="91" y="260"/>
                        <a:pt x="89" y="261"/>
                      </a:cubicBezTo>
                      <a:cubicBezTo>
                        <a:pt x="87" y="261"/>
                        <a:pt x="87" y="262"/>
                        <a:pt x="86" y="263"/>
                      </a:cubicBezTo>
                      <a:cubicBezTo>
                        <a:pt x="85" y="264"/>
                        <a:pt x="85" y="265"/>
                        <a:pt x="84" y="265"/>
                      </a:cubicBezTo>
                      <a:cubicBezTo>
                        <a:pt x="82" y="266"/>
                        <a:pt x="81" y="267"/>
                        <a:pt x="79" y="268"/>
                      </a:cubicBezTo>
                      <a:cubicBezTo>
                        <a:pt x="78" y="268"/>
                        <a:pt x="77" y="270"/>
                        <a:pt x="77" y="270"/>
                      </a:cubicBezTo>
                      <a:cubicBezTo>
                        <a:pt x="75" y="271"/>
                        <a:pt x="73" y="270"/>
                        <a:pt x="71" y="269"/>
                      </a:cubicBezTo>
                      <a:cubicBezTo>
                        <a:pt x="70" y="269"/>
                        <a:pt x="67" y="266"/>
                        <a:pt x="65" y="266"/>
                      </a:cubicBezTo>
                      <a:cubicBezTo>
                        <a:pt x="65" y="269"/>
                        <a:pt x="66" y="274"/>
                        <a:pt x="64" y="276"/>
                      </a:cubicBezTo>
                      <a:cubicBezTo>
                        <a:pt x="63" y="277"/>
                        <a:pt x="61" y="277"/>
                        <a:pt x="60" y="278"/>
                      </a:cubicBezTo>
                      <a:cubicBezTo>
                        <a:pt x="57" y="281"/>
                        <a:pt x="55" y="288"/>
                        <a:pt x="55" y="292"/>
                      </a:cubicBezTo>
                      <a:cubicBezTo>
                        <a:pt x="54" y="292"/>
                        <a:pt x="53" y="293"/>
                        <a:pt x="52" y="293"/>
                      </a:cubicBezTo>
                      <a:cubicBezTo>
                        <a:pt x="51" y="293"/>
                        <a:pt x="49" y="292"/>
                        <a:pt x="48" y="293"/>
                      </a:cubicBezTo>
                      <a:cubicBezTo>
                        <a:pt x="45" y="294"/>
                        <a:pt x="44" y="297"/>
                        <a:pt x="46" y="299"/>
                      </a:cubicBezTo>
                      <a:cubicBezTo>
                        <a:pt x="49" y="302"/>
                        <a:pt x="54" y="301"/>
                        <a:pt x="57" y="304"/>
                      </a:cubicBezTo>
                      <a:cubicBezTo>
                        <a:pt x="60" y="307"/>
                        <a:pt x="56" y="309"/>
                        <a:pt x="57" y="312"/>
                      </a:cubicBezTo>
                      <a:cubicBezTo>
                        <a:pt x="61" y="313"/>
                        <a:pt x="65" y="314"/>
                        <a:pt x="69" y="315"/>
                      </a:cubicBezTo>
                      <a:cubicBezTo>
                        <a:pt x="74" y="316"/>
                        <a:pt x="75" y="319"/>
                        <a:pt x="75" y="325"/>
                      </a:cubicBezTo>
                      <a:cubicBezTo>
                        <a:pt x="75" y="328"/>
                        <a:pt x="74" y="331"/>
                        <a:pt x="75" y="334"/>
                      </a:cubicBezTo>
                      <a:cubicBezTo>
                        <a:pt x="76" y="337"/>
                        <a:pt x="80" y="340"/>
                        <a:pt x="79" y="343"/>
                      </a:cubicBezTo>
                      <a:cubicBezTo>
                        <a:pt x="79" y="345"/>
                        <a:pt x="76" y="345"/>
                        <a:pt x="74" y="345"/>
                      </a:cubicBezTo>
                      <a:cubicBezTo>
                        <a:pt x="70" y="346"/>
                        <a:pt x="70" y="346"/>
                        <a:pt x="71" y="349"/>
                      </a:cubicBezTo>
                      <a:cubicBezTo>
                        <a:pt x="71" y="352"/>
                        <a:pt x="71" y="355"/>
                        <a:pt x="71" y="358"/>
                      </a:cubicBezTo>
                      <a:cubicBezTo>
                        <a:pt x="72" y="359"/>
                        <a:pt x="72" y="361"/>
                        <a:pt x="72" y="361"/>
                      </a:cubicBezTo>
                      <a:cubicBezTo>
                        <a:pt x="73" y="362"/>
                        <a:pt x="74" y="362"/>
                        <a:pt x="74" y="362"/>
                      </a:cubicBezTo>
                      <a:cubicBezTo>
                        <a:pt x="75" y="363"/>
                        <a:pt x="75" y="364"/>
                        <a:pt x="76" y="364"/>
                      </a:cubicBezTo>
                      <a:cubicBezTo>
                        <a:pt x="77" y="366"/>
                        <a:pt x="77" y="368"/>
                        <a:pt x="78" y="370"/>
                      </a:cubicBezTo>
                      <a:cubicBezTo>
                        <a:pt x="78" y="371"/>
                        <a:pt x="77" y="371"/>
                        <a:pt x="77" y="372"/>
                      </a:cubicBezTo>
                      <a:cubicBezTo>
                        <a:pt x="75" y="376"/>
                        <a:pt x="76" y="380"/>
                        <a:pt x="77" y="384"/>
                      </a:cubicBezTo>
                      <a:cubicBezTo>
                        <a:pt x="80" y="384"/>
                        <a:pt x="82" y="384"/>
                        <a:pt x="84" y="386"/>
                      </a:cubicBezTo>
                      <a:cubicBezTo>
                        <a:pt x="85" y="387"/>
                        <a:pt x="86" y="388"/>
                        <a:pt x="87" y="389"/>
                      </a:cubicBezTo>
                      <a:cubicBezTo>
                        <a:pt x="88" y="390"/>
                        <a:pt x="90" y="390"/>
                        <a:pt x="90" y="390"/>
                      </a:cubicBezTo>
                      <a:cubicBezTo>
                        <a:pt x="94" y="385"/>
                        <a:pt x="90" y="377"/>
                        <a:pt x="91" y="371"/>
                      </a:cubicBezTo>
                      <a:cubicBezTo>
                        <a:pt x="92" y="364"/>
                        <a:pt x="98" y="366"/>
                        <a:pt x="103" y="367"/>
                      </a:cubicBezTo>
                      <a:cubicBezTo>
                        <a:pt x="103" y="369"/>
                        <a:pt x="103" y="372"/>
                        <a:pt x="104" y="373"/>
                      </a:cubicBezTo>
                      <a:cubicBezTo>
                        <a:pt x="105" y="375"/>
                        <a:pt x="107" y="377"/>
                        <a:pt x="109" y="379"/>
                      </a:cubicBezTo>
                      <a:cubicBezTo>
                        <a:pt x="111" y="381"/>
                        <a:pt x="112" y="383"/>
                        <a:pt x="113" y="386"/>
                      </a:cubicBezTo>
                      <a:cubicBezTo>
                        <a:pt x="114" y="389"/>
                        <a:pt x="116" y="391"/>
                        <a:pt x="117" y="394"/>
                      </a:cubicBezTo>
                      <a:cubicBezTo>
                        <a:pt x="119" y="400"/>
                        <a:pt x="113" y="411"/>
                        <a:pt x="120" y="414"/>
                      </a:cubicBezTo>
                      <a:cubicBezTo>
                        <a:pt x="126" y="417"/>
                        <a:pt x="124" y="408"/>
                        <a:pt x="124" y="405"/>
                      </a:cubicBezTo>
                      <a:cubicBezTo>
                        <a:pt x="124" y="401"/>
                        <a:pt x="123" y="399"/>
                        <a:pt x="125" y="396"/>
                      </a:cubicBezTo>
                      <a:cubicBezTo>
                        <a:pt x="126" y="393"/>
                        <a:pt x="127" y="392"/>
                        <a:pt x="129" y="390"/>
                      </a:cubicBezTo>
                      <a:cubicBezTo>
                        <a:pt x="132" y="388"/>
                        <a:pt x="131" y="385"/>
                        <a:pt x="135" y="385"/>
                      </a:cubicBezTo>
                      <a:cubicBezTo>
                        <a:pt x="136" y="385"/>
                        <a:pt x="138" y="384"/>
                        <a:pt x="139" y="385"/>
                      </a:cubicBezTo>
                      <a:cubicBezTo>
                        <a:pt x="141" y="385"/>
                        <a:pt x="140" y="386"/>
                        <a:pt x="140" y="387"/>
                      </a:cubicBezTo>
                      <a:cubicBezTo>
                        <a:pt x="141" y="389"/>
                        <a:pt x="140" y="389"/>
                        <a:pt x="141" y="391"/>
                      </a:cubicBezTo>
                      <a:cubicBezTo>
                        <a:pt x="142" y="391"/>
                        <a:pt x="143" y="391"/>
                        <a:pt x="144" y="392"/>
                      </a:cubicBezTo>
                      <a:cubicBezTo>
                        <a:pt x="145" y="393"/>
                        <a:pt x="145" y="393"/>
                        <a:pt x="145" y="394"/>
                      </a:cubicBezTo>
                      <a:cubicBezTo>
                        <a:pt x="146" y="396"/>
                        <a:pt x="145" y="398"/>
                        <a:pt x="146" y="400"/>
                      </a:cubicBezTo>
                      <a:cubicBezTo>
                        <a:pt x="146" y="402"/>
                        <a:pt x="146" y="402"/>
                        <a:pt x="147" y="403"/>
                      </a:cubicBezTo>
                      <a:cubicBezTo>
                        <a:pt x="148" y="405"/>
                        <a:pt x="148" y="406"/>
                        <a:pt x="150" y="407"/>
                      </a:cubicBezTo>
                      <a:cubicBezTo>
                        <a:pt x="151" y="407"/>
                        <a:pt x="153" y="407"/>
                        <a:pt x="154" y="408"/>
                      </a:cubicBezTo>
                      <a:cubicBezTo>
                        <a:pt x="155" y="409"/>
                        <a:pt x="155" y="410"/>
                        <a:pt x="155" y="411"/>
                      </a:cubicBezTo>
                      <a:cubicBezTo>
                        <a:pt x="156" y="412"/>
                        <a:pt x="160" y="415"/>
                        <a:pt x="162" y="415"/>
                      </a:cubicBezTo>
                      <a:cubicBezTo>
                        <a:pt x="162" y="413"/>
                        <a:pt x="160" y="412"/>
                        <a:pt x="160" y="410"/>
                      </a:cubicBezTo>
                      <a:cubicBezTo>
                        <a:pt x="159" y="408"/>
                        <a:pt x="159" y="405"/>
                        <a:pt x="157" y="404"/>
                      </a:cubicBezTo>
                      <a:cubicBezTo>
                        <a:pt x="156" y="401"/>
                        <a:pt x="155" y="402"/>
                        <a:pt x="155" y="399"/>
                      </a:cubicBezTo>
                      <a:cubicBezTo>
                        <a:pt x="155" y="397"/>
                        <a:pt x="154" y="395"/>
                        <a:pt x="155" y="393"/>
                      </a:cubicBezTo>
                      <a:cubicBezTo>
                        <a:pt x="155" y="390"/>
                        <a:pt x="157" y="389"/>
                        <a:pt x="156" y="386"/>
                      </a:cubicBezTo>
                      <a:cubicBezTo>
                        <a:pt x="156" y="384"/>
                        <a:pt x="155" y="382"/>
                        <a:pt x="155" y="380"/>
                      </a:cubicBezTo>
                      <a:cubicBezTo>
                        <a:pt x="154" y="378"/>
                        <a:pt x="155" y="375"/>
                        <a:pt x="155" y="373"/>
                      </a:cubicBezTo>
                      <a:cubicBezTo>
                        <a:pt x="155" y="371"/>
                        <a:pt x="155" y="368"/>
                        <a:pt x="155" y="367"/>
                      </a:cubicBezTo>
                      <a:cubicBezTo>
                        <a:pt x="154" y="366"/>
                        <a:pt x="152" y="365"/>
                        <a:pt x="150" y="363"/>
                      </a:cubicBezTo>
                      <a:cubicBezTo>
                        <a:pt x="149" y="362"/>
                        <a:pt x="149" y="361"/>
                        <a:pt x="149" y="359"/>
                      </a:cubicBezTo>
                      <a:cubicBezTo>
                        <a:pt x="149" y="356"/>
                        <a:pt x="150" y="352"/>
                        <a:pt x="149" y="350"/>
                      </a:cubicBezTo>
                      <a:cubicBezTo>
                        <a:pt x="148" y="349"/>
                        <a:pt x="147" y="348"/>
                        <a:pt x="146" y="347"/>
                      </a:cubicBezTo>
                      <a:cubicBezTo>
                        <a:pt x="145" y="345"/>
                        <a:pt x="144" y="342"/>
                        <a:pt x="144" y="340"/>
                      </a:cubicBezTo>
                      <a:cubicBezTo>
                        <a:pt x="143" y="338"/>
                        <a:pt x="143" y="337"/>
                        <a:pt x="142" y="334"/>
                      </a:cubicBezTo>
                      <a:cubicBezTo>
                        <a:pt x="141" y="333"/>
                        <a:pt x="141" y="332"/>
                        <a:pt x="141" y="331"/>
                      </a:cubicBezTo>
                      <a:cubicBezTo>
                        <a:pt x="140" y="330"/>
                        <a:pt x="139" y="329"/>
                        <a:pt x="139" y="329"/>
                      </a:cubicBezTo>
                      <a:cubicBezTo>
                        <a:pt x="138" y="327"/>
                        <a:pt x="138" y="323"/>
                        <a:pt x="140" y="322"/>
                      </a:cubicBezTo>
                      <a:cubicBezTo>
                        <a:pt x="141" y="322"/>
                        <a:pt x="142" y="324"/>
                        <a:pt x="143" y="325"/>
                      </a:cubicBezTo>
                      <a:cubicBezTo>
                        <a:pt x="145" y="325"/>
                        <a:pt x="147" y="324"/>
                        <a:pt x="149" y="326"/>
                      </a:cubicBezTo>
                      <a:cubicBezTo>
                        <a:pt x="149" y="326"/>
                        <a:pt x="150" y="328"/>
                        <a:pt x="150" y="328"/>
                      </a:cubicBezTo>
                      <a:cubicBezTo>
                        <a:pt x="150" y="329"/>
                        <a:pt x="152" y="330"/>
                        <a:pt x="152" y="330"/>
                      </a:cubicBezTo>
                      <a:cubicBezTo>
                        <a:pt x="154" y="332"/>
                        <a:pt x="158" y="332"/>
                        <a:pt x="160" y="334"/>
                      </a:cubicBezTo>
                      <a:cubicBezTo>
                        <a:pt x="160" y="335"/>
                        <a:pt x="159" y="337"/>
                        <a:pt x="159" y="339"/>
                      </a:cubicBezTo>
                      <a:cubicBezTo>
                        <a:pt x="159" y="341"/>
                        <a:pt x="160" y="343"/>
                        <a:pt x="158" y="345"/>
                      </a:cubicBezTo>
                      <a:cubicBezTo>
                        <a:pt x="157" y="347"/>
                        <a:pt x="155" y="347"/>
                        <a:pt x="156" y="350"/>
                      </a:cubicBezTo>
                      <a:cubicBezTo>
                        <a:pt x="156" y="352"/>
                        <a:pt x="156" y="352"/>
                        <a:pt x="158" y="352"/>
                      </a:cubicBezTo>
                      <a:cubicBezTo>
                        <a:pt x="158" y="352"/>
                        <a:pt x="160" y="352"/>
                        <a:pt x="161" y="352"/>
                      </a:cubicBezTo>
                      <a:cubicBezTo>
                        <a:pt x="163" y="351"/>
                        <a:pt x="163" y="349"/>
                        <a:pt x="165" y="349"/>
                      </a:cubicBezTo>
                      <a:cubicBezTo>
                        <a:pt x="165" y="347"/>
                        <a:pt x="165" y="346"/>
                        <a:pt x="165" y="345"/>
                      </a:cubicBezTo>
                      <a:cubicBezTo>
                        <a:pt x="167" y="345"/>
                        <a:pt x="169" y="346"/>
                        <a:pt x="171" y="346"/>
                      </a:cubicBezTo>
                      <a:cubicBezTo>
                        <a:pt x="173" y="346"/>
                        <a:pt x="180" y="347"/>
                        <a:pt x="180" y="344"/>
                      </a:cubicBezTo>
                      <a:cubicBezTo>
                        <a:pt x="179" y="344"/>
                        <a:pt x="178" y="344"/>
                        <a:pt x="177" y="344"/>
                      </a:cubicBezTo>
                      <a:cubicBezTo>
                        <a:pt x="175" y="343"/>
                        <a:pt x="174" y="343"/>
                        <a:pt x="172" y="343"/>
                      </a:cubicBezTo>
                      <a:cubicBezTo>
                        <a:pt x="170" y="343"/>
                        <a:pt x="168" y="342"/>
                        <a:pt x="170" y="339"/>
                      </a:cubicBezTo>
                      <a:cubicBezTo>
                        <a:pt x="171" y="339"/>
                        <a:pt x="172" y="340"/>
                        <a:pt x="172" y="339"/>
                      </a:cubicBezTo>
                      <a:cubicBezTo>
                        <a:pt x="172" y="339"/>
                        <a:pt x="173" y="338"/>
                        <a:pt x="173" y="338"/>
                      </a:cubicBezTo>
                      <a:cubicBezTo>
                        <a:pt x="173" y="337"/>
                        <a:pt x="174" y="336"/>
                        <a:pt x="175" y="336"/>
                      </a:cubicBezTo>
                      <a:cubicBezTo>
                        <a:pt x="177" y="334"/>
                        <a:pt x="180" y="336"/>
                        <a:pt x="183" y="335"/>
                      </a:cubicBezTo>
                      <a:cubicBezTo>
                        <a:pt x="184" y="333"/>
                        <a:pt x="184" y="331"/>
                        <a:pt x="183" y="330"/>
                      </a:cubicBezTo>
                      <a:cubicBezTo>
                        <a:pt x="182" y="329"/>
                        <a:pt x="177" y="327"/>
                        <a:pt x="176" y="327"/>
                      </a:cubicBezTo>
                      <a:cubicBezTo>
                        <a:pt x="174" y="327"/>
                        <a:pt x="172" y="329"/>
                        <a:pt x="170" y="329"/>
                      </a:cubicBezTo>
                      <a:cubicBezTo>
                        <a:pt x="169" y="328"/>
                        <a:pt x="169" y="326"/>
                        <a:pt x="167" y="325"/>
                      </a:cubicBezTo>
                      <a:cubicBezTo>
                        <a:pt x="166" y="325"/>
                        <a:pt x="166" y="326"/>
                        <a:pt x="165" y="326"/>
                      </a:cubicBezTo>
                      <a:cubicBezTo>
                        <a:pt x="164" y="326"/>
                        <a:pt x="161" y="324"/>
                        <a:pt x="161" y="323"/>
                      </a:cubicBezTo>
                      <a:cubicBezTo>
                        <a:pt x="160" y="321"/>
                        <a:pt x="161" y="319"/>
                        <a:pt x="161" y="318"/>
                      </a:cubicBezTo>
                      <a:cubicBezTo>
                        <a:pt x="161" y="317"/>
                        <a:pt x="160" y="316"/>
                        <a:pt x="160" y="315"/>
                      </a:cubicBezTo>
                      <a:cubicBezTo>
                        <a:pt x="159" y="313"/>
                        <a:pt x="160" y="313"/>
                        <a:pt x="161" y="312"/>
                      </a:cubicBezTo>
                      <a:cubicBezTo>
                        <a:pt x="162" y="310"/>
                        <a:pt x="162" y="311"/>
                        <a:pt x="162" y="309"/>
                      </a:cubicBezTo>
                      <a:cubicBezTo>
                        <a:pt x="162" y="305"/>
                        <a:pt x="162" y="304"/>
                        <a:pt x="159" y="301"/>
                      </a:cubicBezTo>
                      <a:cubicBezTo>
                        <a:pt x="157" y="300"/>
                        <a:pt x="154" y="299"/>
                        <a:pt x="155" y="296"/>
                      </a:cubicBezTo>
                      <a:moveTo>
                        <a:pt x="158" y="293"/>
                      </a:moveTo>
                      <a:cubicBezTo>
                        <a:pt x="156" y="293"/>
                        <a:pt x="155" y="294"/>
                        <a:pt x="155" y="296"/>
                      </a:cubicBezTo>
                      <a:cubicBezTo>
                        <a:pt x="156" y="296"/>
                        <a:pt x="157" y="295"/>
                        <a:pt x="158" y="294"/>
                      </a:cubicBezTo>
                      <a:cubicBezTo>
                        <a:pt x="158" y="293"/>
                        <a:pt x="158" y="293"/>
                        <a:pt x="158" y="293"/>
                      </a:cubicBezTo>
                      <a:moveTo>
                        <a:pt x="0" y="153"/>
                      </a:moveTo>
                      <a:cubicBezTo>
                        <a:pt x="0" y="154"/>
                        <a:pt x="0" y="155"/>
                        <a:pt x="0" y="156"/>
                      </a:cubicBezTo>
                      <a:cubicBezTo>
                        <a:pt x="0" y="158"/>
                        <a:pt x="1" y="159"/>
                        <a:pt x="1" y="161"/>
                      </a:cubicBezTo>
                      <a:cubicBezTo>
                        <a:pt x="2" y="163"/>
                        <a:pt x="2" y="164"/>
                        <a:pt x="2" y="165"/>
                      </a:cubicBezTo>
                      <a:cubicBezTo>
                        <a:pt x="2" y="169"/>
                        <a:pt x="2" y="171"/>
                        <a:pt x="4" y="174"/>
                      </a:cubicBezTo>
                      <a:cubicBezTo>
                        <a:pt x="6" y="176"/>
                        <a:pt x="7" y="179"/>
                        <a:pt x="8" y="181"/>
                      </a:cubicBezTo>
                      <a:cubicBezTo>
                        <a:pt x="10" y="183"/>
                        <a:pt x="13" y="182"/>
                        <a:pt x="15" y="182"/>
                      </a:cubicBezTo>
                      <a:cubicBezTo>
                        <a:pt x="18" y="184"/>
                        <a:pt x="18" y="188"/>
                        <a:pt x="18" y="191"/>
                      </a:cubicBezTo>
                      <a:cubicBezTo>
                        <a:pt x="19" y="196"/>
                        <a:pt x="23" y="197"/>
                        <a:pt x="26" y="200"/>
                      </a:cubicBezTo>
                      <a:cubicBezTo>
                        <a:pt x="28" y="202"/>
                        <a:pt x="29" y="204"/>
                        <a:pt x="30" y="207"/>
                      </a:cubicBezTo>
                      <a:cubicBezTo>
                        <a:pt x="33" y="208"/>
                        <a:pt x="33" y="202"/>
                        <a:pt x="34" y="200"/>
                      </a:cubicBezTo>
                      <a:cubicBezTo>
                        <a:pt x="35" y="199"/>
                        <a:pt x="39" y="198"/>
                        <a:pt x="41" y="199"/>
                      </a:cubicBezTo>
                      <a:cubicBezTo>
                        <a:pt x="43" y="200"/>
                        <a:pt x="42" y="204"/>
                        <a:pt x="43" y="205"/>
                      </a:cubicBezTo>
                      <a:cubicBezTo>
                        <a:pt x="45" y="207"/>
                        <a:pt x="48" y="205"/>
                        <a:pt x="51" y="206"/>
                      </a:cubicBezTo>
                      <a:cubicBezTo>
                        <a:pt x="53" y="206"/>
                        <a:pt x="53" y="207"/>
                        <a:pt x="54" y="209"/>
                      </a:cubicBezTo>
                      <a:cubicBezTo>
                        <a:pt x="57" y="214"/>
                        <a:pt x="54" y="217"/>
                        <a:pt x="48" y="216"/>
                      </a:cubicBezTo>
                      <a:cubicBezTo>
                        <a:pt x="48" y="214"/>
                        <a:pt x="49" y="211"/>
                        <a:pt x="48" y="210"/>
                      </a:cubicBezTo>
                      <a:cubicBezTo>
                        <a:pt x="47" y="208"/>
                        <a:pt x="38" y="209"/>
                        <a:pt x="36" y="210"/>
                      </a:cubicBezTo>
                      <a:cubicBezTo>
                        <a:pt x="30" y="211"/>
                        <a:pt x="32" y="215"/>
                        <a:pt x="32" y="220"/>
                      </a:cubicBezTo>
                      <a:cubicBezTo>
                        <a:pt x="30" y="219"/>
                        <a:pt x="30" y="216"/>
                        <a:pt x="28" y="215"/>
                      </a:cubicBezTo>
                      <a:cubicBezTo>
                        <a:pt x="25" y="215"/>
                        <a:pt x="23" y="218"/>
                        <a:pt x="22" y="220"/>
                      </a:cubicBezTo>
                      <a:cubicBezTo>
                        <a:pt x="21" y="222"/>
                        <a:pt x="22" y="223"/>
                        <a:pt x="20" y="224"/>
                      </a:cubicBezTo>
                      <a:cubicBezTo>
                        <a:pt x="18" y="227"/>
                        <a:pt x="14" y="230"/>
                        <a:pt x="15" y="233"/>
                      </a:cubicBezTo>
                      <a:cubicBezTo>
                        <a:pt x="19" y="234"/>
                        <a:pt x="20" y="238"/>
                        <a:pt x="24" y="239"/>
                      </a:cubicBezTo>
                      <a:cubicBezTo>
                        <a:pt x="25" y="239"/>
                        <a:pt x="28" y="238"/>
                        <a:pt x="29" y="236"/>
                      </a:cubicBezTo>
                      <a:cubicBezTo>
                        <a:pt x="31" y="233"/>
                        <a:pt x="29" y="233"/>
                        <a:pt x="28" y="231"/>
                      </a:cubicBezTo>
                      <a:cubicBezTo>
                        <a:pt x="27" y="230"/>
                        <a:pt x="28" y="227"/>
                        <a:pt x="28" y="226"/>
                      </a:cubicBezTo>
                      <a:cubicBezTo>
                        <a:pt x="29" y="226"/>
                        <a:pt x="30" y="227"/>
                        <a:pt x="32" y="226"/>
                      </a:cubicBezTo>
                      <a:cubicBezTo>
                        <a:pt x="32" y="224"/>
                        <a:pt x="32" y="223"/>
                        <a:pt x="34" y="224"/>
                      </a:cubicBezTo>
                      <a:cubicBezTo>
                        <a:pt x="34" y="225"/>
                        <a:pt x="34" y="226"/>
                        <a:pt x="34" y="227"/>
                      </a:cubicBezTo>
                      <a:cubicBezTo>
                        <a:pt x="35" y="227"/>
                        <a:pt x="36" y="227"/>
                        <a:pt x="37" y="227"/>
                      </a:cubicBezTo>
                      <a:cubicBezTo>
                        <a:pt x="40" y="230"/>
                        <a:pt x="40" y="232"/>
                        <a:pt x="40" y="236"/>
                      </a:cubicBezTo>
                      <a:cubicBezTo>
                        <a:pt x="40" y="238"/>
                        <a:pt x="39" y="240"/>
                        <a:pt x="40" y="242"/>
                      </a:cubicBezTo>
                      <a:cubicBezTo>
                        <a:pt x="41" y="243"/>
                        <a:pt x="44" y="245"/>
                        <a:pt x="46" y="246"/>
                      </a:cubicBezTo>
                      <a:cubicBezTo>
                        <a:pt x="48" y="247"/>
                        <a:pt x="49" y="247"/>
                        <a:pt x="48" y="250"/>
                      </a:cubicBezTo>
                      <a:cubicBezTo>
                        <a:pt x="47" y="252"/>
                        <a:pt x="46" y="252"/>
                        <a:pt x="46" y="254"/>
                      </a:cubicBezTo>
                      <a:cubicBezTo>
                        <a:pt x="45" y="258"/>
                        <a:pt x="46" y="261"/>
                        <a:pt x="51" y="261"/>
                      </a:cubicBezTo>
                      <a:cubicBezTo>
                        <a:pt x="54" y="262"/>
                        <a:pt x="57" y="260"/>
                        <a:pt x="59" y="258"/>
                      </a:cubicBezTo>
                      <a:cubicBezTo>
                        <a:pt x="61" y="257"/>
                        <a:pt x="63" y="256"/>
                        <a:pt x="65" y="256"/>
                      </a:cubicBezTo>
                      <a:cubicBezTo>
                        <a:pt x="67" y="256"/>
                        <a:pt x="68" y="256"/>
                        <a:pt x="69" y="257"/>
                      </a:cubicBezTo>
                      <a:cubicBezTo>
                        <a:pt x="70" y="258"/>
                        <a:pt x="69" y="260"/>
                        <a:pt x="71" y="260"/>
                      </a:cubicBezTo>
                      <a:cubicBezTo>
                        <a:pt x="71" y="255"/>
                        <a:pt x="77" y="260"/>
                        <a:pt x="79" y="260"/>
                      </a:cubicBezTo>
                      <a:cubicBezTo>
                        <a:pt x="81" y="260"/>
                        <a:pt x="83" y="258"/>
                        <a:pt x="86" y="258"/>
                      </a:cubicBezTo>
                      <a:cubicBezTo>
                        <a:pt x="88" y="258"/>
                        <a:pt x="91" y="259"/>
                        <a:pt x="91" y="256"/>
                      </a:cubicBezTo>
                      <a:cubicBezTo>
                        <a:pt x="95" y="256"/>
                        <a:pt x="100" y="256"/>
                        <a:pt x="103" y="258"/>
                      </a:cubicBezTo>
                      <a:cubicBezTo>
                        <a:pt x="107" y="259"/>
                        <a:pt x="110" y="262"/>
                        <a:pt x="115" y="262"/>
                      </a:cubicBezTo>
                      <a:cubicBezTo>
                        <a:pt x="116" y="262"/>
                        <a:pt x="117" y="262"/>
                        <a:pt x="118" y="262"/>
                      </a:cubicBezTo>
                      <a:cubicBezTo>
                        <a:pt x="119" y="262"/>
                        <a:pt x="119" y="261"/>
                        <a:pt x="120" y="261"/>
                      </a:cubicBezTo>
                      <a:cubicBezTo>
                        <a:pt x="121" y="260"/>
                        <a:pt x="123" y="259"/>
                        <a:pt x="124" y="259"/>
                      </a:cubicBezTo>
                      <a:cubicBezTo>
                        <a:pt x="126" y="259"/>
                        <a:pt x="125" y="261"/>
                        <a:pt x="126" y="263"/>
                      </a:cubicBezTo>
                      <a:cubicBezTo>
                        <a:pt x="127" y="265"/>
                        <a:pt x="129" y="267"/>
                        <a:pt x="132" y="266"/>
                      </a:cubicBezTo>
                      <a:cubicBezTo>
                        <a:pt x="133" y="264"/>
                        <a:pt x="131" y="260"/>
                        <a:pt x="134" y="259"/>
                      </a:cubicBezTo>
                      <a:cubicBezTo>
                        <a:pt x="138" y="259"/>
                        <a:pt x="137" y="267"/>
                        <a:pt x="139" y="269"/>
                      </a:cubicBezTo>
                      <a:cubicBezTo>
                        <a:pt x="139" y="266"/>
                        <a:pt x="139" y="266"/>
                        <a:pt x="141" y="266"/>
                      </a:cubicBezTo>
                      <a:cubicBezTo>
                        <a:pt x="144" y="265"/>
                        <a:pt x="146" y="267"/>
                        <a:pt x="148" y="268"/>
                      </a:cubicBezTo>
                      <a:cubicBezTo>
                        <a:pt x="150" y="270"/>
                        <a:pt x="152" y="270"/>
                        <a:pt x="155" y="271"/>
                      </a:cubicBezTo>
                      <a:cubicBezTo>
                        <a:pt x="157" y="272"/>
                        <a:pt x="159" y="274"/>
                        <a:pt x="161" y="275"/>
                      </a:cubicBezTo>
                      <a:cubicBezTo>
                        <a:pt x="164" y="276"/>
                        <a:pt x="167" y="275"/>
                        <a:pt x="170" y="275"/>
                      </a:cubicBezTo>
                      <a:cubicBezTo>
                        <a:pt x="172" y="275"/>
                        <a:pt x="173" y="275"/>
                        <a:pt x="171" y="278"/>
                      </a:cubicBezTo>
                      <a:cubicBezTo>
                        <a:pt x="171" y="279"/>
                        <a:pt x="169" y="280"/>
                        <a:pt x="168" y="281"/>
                      </a:cubicBezTo>
                      <a:cubicBezTo>
                        <a:pt x="168" y="282"/>
                        <a:pt x="166" y="283"/>
                        <a:pt x="165" y="283"/>
                      </a:cubicBezTo>
                      <a:cubicBezTo>
                        <a:pt x="163" y="284"/>
                        <a:pt x="161" y="282"/>
                        <a:pt x="158" y="282"/>
                      </a:cubicBezTo>
                      <a:cubicBezTo>
                        <a:pt x="155" y="282"/>
                        <a:pt x="149" y="282"/>
                        <a:pt x="150" y="286"/>
                      </a:cubicBezTo>
                      <a:cubicBezTo>
                        <a:pt x="151" y="288"/>
                        <a:pt x="151" y="288"/>
                        <a:pt x="152" y="289"/>
                      </a:cubicBezTo>
                      <a:cubicBezTo>
                        <a:pt x="153" y="290"/>
                        <a:pt x="152" y="290"/>
                        <a:pt x="153" y="291"/>
                      </a:cubicBezTo>
                      <a:cubicBezTo>
                        <a:pt x="154" y="292"/>
                        <a:pt x="155" y="291"/>
                        <a:pt x="155" y="291"/>
                      </a:cubicBezTo>
                      <a:cubicBezTo>
                        <a:pt x="156" y="292"/>
                        <a:pt x="157" y="292"/>
                        <a:pt x="158" y="293"/>
                      </a:cubicBezTo>
                      <a:cubicBezTo>
                        <a:pt x="159" y="292"/>
                        <a:pt x="160" y="292"/>
                        <a:pt x="161" y="292"/>
                      </a:cubicBezTo>
                      <a:cubicBezTo>
                        <a:pt x="160" y="289"/>
                        <a:pt x="162" y="290"/>
                        <a:pt x="163" y="291"/>
                      </a:cubicBezTo>
                      <a:cubicBezTo>
                        <a:pt x="165" y="291"/>
                        <a:pt x="164" y="292"/>
                        <a:pt x="166" y="292"/>
                      </a:cubicBezTo>
                      <a:cubicBezTo>
                        <a:pt x="169" y="292"/>
                        <a:pt x="171" y="288"/>
                        <a:pt x="175" y="287"/>
                      </a:cubicBezTo>
                      <a:cubicBezTo>
                        <a:pt x="179" y="287"/>
                        <a:pt x="181" y="291"/>
                        <a:pt x="180" y="295"/>
                      </a:cubicBezTo>
                      <a:cubicBezTo>
                        <a:pt x="180" y="297"/>
                        <a:pt x="178" y="299"/>
                        <a:pt x="179" y="302"/>
                      </a:cubicBezTo>
                      <a:cubicBezTo>
                        <a:pt x="181" y="303"/>
                        <a:pt x="184" y="302"/>
                        <a:pt x="187" y="301"/>
                      </a:cubicBezTo>
                      <a:cubicBezTo>
                        <a:pt x="187" y="297"/>
                        <a:pt x="186" y="292"/>
                        <a:pt x="186" y="288"/>
                      </a:cubicBezTo>
                      <a:cubicBezTo>
                        <a:pt x="188" y="287"/>
                        <a:pt x="188" y="288"/>
                        <a:pt x="190" y="289"/>
                      </a:cubicBezTo>
                      <a:cubicBezTo>
                        <a:pt x="191" y="289"/>
                        <a:pt x="194" y="289"/>
                        <a:pt x="195" y="290"/>
                      </a:cubicBezTo>
                      <a:cubicBezTo>
                        <a:pt x="199" y="293"/>
                        <a:pt x="197" y="298"/>
                        <a:pt x="198" y="302"/>
                      </a:cubicBezTo>
                      <a:cubicBezTo>
                        <a:pt x="198" y="305"/>
                        <a:pt x="201" y="309"/>
                        <a:pt x="203" y="311"/>
                      </a:cubicBezTo>
                      <a:cubicBezTo>
                        <a:pt x="206" y="313"/>
                        <a:pt x="208" y="312"/>
                        <a:pt x="211" y="312"/>
                      </a:cubicBezTo>
                      <a:cubicBezTo>
                        <a:pt x="211" y="314"/>
                        <a:pt x="211" y="315"/>
                        <a:pt x="211" y="316"/>
                      </a:cubicBezTo>
                      <a:cubicBezTo>
                        <a:pt x="212" y="317"/>
                        <a:pt x="211" y="318"/>
                        <a:pt x="211" y="320"/>
                      </a:cubicBezTo>
                      <a:cubicBezTo>
                        <a:pt x="212" y="323"/>
                        <a:pt x="213" y="323"/>
                        <a:pt x="216" y="322"/>
                      </a:cubicBezTo>
                      <a:cubicBezTo>
                        <a:pt x="217" y="319"/>
                        <a:pt x="216" y="316"/>
                        <a:pt x="216" y="312"/>
                      </a:cubicBezTo>
                      <a:cubicBezTo>
                        <a:pt x="216" y="309"/>
                        <a:pt x="216" y="306"/>
                        <a:pt x="215" y="303"/>
                      </a:cubicBezTo>
                      <a:cubicBezTo>
                        <a:pt x="215" y="301"/>
                        <a:pt x="214" y="299"/>
                        <a:pt x="214" y="297"/>
                      </a:cubicBezTo>
                      <a:cubicBezTo>
                        <a:pt x="215" y="295"/>
                        <a:pt x="216" y="294"/>
                        <a:pt x="216" y="293"/>
                      </a:cubicBezTo>
                      <a:cubicBezTo>
                        <a:pt x="216" y="291"/>
                        <a:pt x="216" y="288"/>
                        <a:pt x="216" y="287"/>
                      </a:cubicBezTo>
                      <a:cubicBezTo>
                        <a:pt x="215" y="285"/>
                        <a:pt x="214" y="285"/>
                        <a:pt x="214" y="283"/>
                      </a:cubicBezTo>
                      <a:cubicBezTo>
                        <a:pt x="213" y="281"/>
                        <a:pt x="215" y="280"/>
                        <a:pt x="216" y="278"/>
                      </a:cubicBezTo>
                      <a:cubicBezTo>
                        <a:pt x="216" y="277"/>
                        <a:pt x="220" y="272"/>
                        <a:pt x="221" y="272"/>
                      </a:cubicBezTo>
                      <a:cubicBezTo>
                        <a:pt x="223" y="272"/>
                        <a:pt x="226" y="280"/>
                        <a:pt x="227" y="282"/>
                      </a:cubicBezTo>
                      <a:cubicBezTo>
                        <a:pt x="229" y="284"/>
                        <a:pt x="230" y="286"/>
                        <a:pt x="231" y="288"/>
                      </a:cubicBezTo>
                      <a:cubicBezTo>
                        <a:pt x="232" y="291"/>
                        <a:pt x="233" y="291"/>
                        <a:pt x="235" y="293"/>
                      </a:cubicBezTo>
                      <a:cubicBezTo>
                        <a:pt x="237" y="296"/>
                        <a:pt x="238" y="298"/>
                        <a:pt x="241" y="297"/>
                      </a:cubicBezTo>
                      <a:cubicBezTo>
                        <a:pt x="244" y="297"/>
                        <a:pt x="246" y="296"/>
                        <a:pt x="247" y="294"/>
                      </a:cubicBezTo>
                      <a:cubicBezTo>
                        <a:pt x="250" y="292"/>
                        <a:pt x="250" y="286"/>
                        <a:pt x="249" y="283"/>
                      </a:cubicBezTo>
                      <a:cubicBezTo>
                        <a:pt x="247" y="279"/>
                        <a:pt x="241" y="281"/>
                        <a:pt x="238" y="280"/>
                      </a:cubicBezTo>
                      <a:cubicBezTo>
                        <a:pt x="235" y="279"/>
                        <a:pt x="233" y="279"/>
                        <a:pt x="231" y="277"/>
                      </a:cubicBezTo>
                      <a:cubicBezTo>
                        <a:pt x="230" y="276"/>
                        <a:pt x="230" y="274"/>
                        <a:pt x="229" y="273"/>
                      </a:cubicBezTo>
                      <a:cubicBezTo>
                        <a:pt x="228" y="273"/>
                        <a:pt x="226" y="272"/>
                        <a:pt x="225" y="271"/>
                      </a:cubicBezTo>
                      <a:cubicBezTo>
                        <a:pt x="223" y="270"/>
                        <a:pt x="221" y="268"/>
                        <a:pt x="220" y="265"/>
                      </a:cubicBezTo>
                      <a:cubicBezTo>
                        <a:pt x="217" y="261"/>
                        <a:pt x="216" y="258"/>
                        <a:pt x="220" y="254"/>
                      </a:cubicBezTo>
                      <a:cubicBezTo>
                        <a:pt x="222" y="252"/>
                        <a:pt x="224" y="252"/>
                        <a:pt x="224" y="248"/>
                      </a:cubicBezTo>
                      <a:cubicBezTo>
                        <a:pt x="224" y="247"/>
                        <a:pt x="224" y="246"/>
                        <a:pt x="222" y="245"/>
                      </a:cubicBezTo>
                      <a:cubicBezTo>
                        <a:pt x="217" y="242"/>
                        <a:pt x="209" y="241"/>
                        <a:pt x="204" y="238"/>
                      </a:cubicBezTo>
                      <a:cubicBezTo>
                        <a:pt x="203" y="237"/>
                        <a:pt x="203" y="236"/>
                        <a:pt x="202" y="236"/>
                      </a:cubicBezTo>
                      <a:cubicBezTo>
                        <a:pt x="201" y="235"/>
                        <a:pt x="199" y="234"/>
                        <a:pt x="198" y="234"/>
                      </a:cubicBezTo>
                      <a:cubicBezTo>
                        <a:pt x="196" y="233"/>
                        <a:pt x="195" y="232"/>
                        <a:pt x="193" y="231"/>
                      </a:cubicBezTo>
                      <a:cubicBezTo>
                        <a:pt x="190" y="228"/>
                        <a:pt x="183" y="229"/>
                        <a:pt x="182" y="224"/>
                      </a:cubicBezTo>
                      <a:cubicBezTo>
                        <a:pt x="180" y="219"/>
                        <a:pt x="182" y="214"/>
                        <a:pt x="181" y="209"/>
                      </a:cubicBezTo>
                      <a:cubicBezTo>
                        <a:pt x="177" y="210"/>
                        <a:pt x="172" y="209"/>
                        <a:pt x="168" y="210"/>
                      </a:cubicBezTo>
                      <a:cubicBezTo>
                        <a:pt x="167" y="211"/>
                        <a:pt x="165" y="211"/>
                        <a:pt x="164" y="213"/>
                      </a:cubicBezTo>
                      <a:cubicBezTo>
                        <a:pt x="163" y="214"/>
                        <a:pt x="164" y="215"/>
                        <a:pt x="163" y="216"/>
                      </a:cubicBezTo>
                      <a:cubicBezTo>
                        <a:pt x="161" y="218"/>
                        <a:pt x="157" y="218"/>
                        <a:pt x="155" y="218"/>
                      </a:cubicBezTo>
                      <a:cubicBezTo>
                        <a:pt x="151" y="218"/>
                        <a:pt x="145" y="220"/>
                        <a:pt x="145" y="224"/>
                      </a:cubicBezTo>
                      <a:cubicBezTo>
                        <a:pt x="148" y="225"/>
                        <a:pt x="148" y="225"/>
                        <a:pt x="150" y="226"/>
                      </a:cubicBezTo>
                      <a:cubicBezTo>
                        <a:pt x="152" y="228"/>
                        <a:pt x="155" y="229"/>
                        <a:pt x="157" y="229"/>
                      </a:cubicBezTo>
                      <a:cubicBezTo>
                        <a:pt x="158" y="229"/>
                        <a:pt x="159" y="229"/>
                        <a:pt x="160" y="229"/>
                      </a:cubicBezTo>
                      <a:cubicBezTo>
                        <a:pt x="161" y="229"/>
                        <a:pt x="161" y="230"/>
                        <a:pt x="162" y="230"/>
                      </a:cubicBezTo>
                      <a:cubicBezTo>
                        <a:pt x="165" y="231"/>
                        <a:pt x="167" y="230"/>
                        <a:pt x="169" y="231"/>
                      </a:cubicBezTo>
                      <a:cubicBezTo>
                        <a:pt x="170" y="232"/>
                        <a:pt x="172" y="233"/>
                        <a:pt x="172" y="234"/>
                      </a:cubicBezTo>
                      <a:cubicBezTo>
                        <a:pt x="173" y="235"/>
                        <a:pt x="172" y="237"/>
                        <a:pt x="172" y="239"/>
                      </a:cubicBezTo>
                      <a:cubicBezTo>
                        <a:pt x="173" y="241"/>
                        <a:pt x="177" y="241"/>
                        <a:pt x="180" y="242"/>
                      </a:cubicBezTo>
                      <a:cubicBezTo>
                        <a:pt x="182" y="243"/>
                        <a:pt x="189" y="246"/>
                        <a:pt x="189" y="249"/>
                      </a:cubicBezTo>
                      <a:cubicBezTo>
                        <a:pt x="189" y="250"/>
                        <a:pt x="188" y="252"/>
                        <a:pt x="186" y="253"/>
                      </a:cubicBezTo>
                      <a:cubicBezTo>
                        <a:pt x="184" y="254"/>
                        <a:pt x="178" y="254"/>
                        <a:pt x="177" y="252"/>
                      </a:cubicBezTo>
                      <a:cubicBezTo>
                        <a:pt x="176" y="252"/>
                        <a:pt x="177" y="250"/>
                        <a:pt x="176" y="249"/>
                      </a:cubicBezTo>
                      <a:cubicBezTo>
                        <a:pt x="175" y="248"/>
                        <a:pt x="175" y="247"/>
                        <a:pt x="174" y="246"/>
                      </a:cubicBezTo>
                      <a:cubicBezTo>
                        <a:pt x="170" y="244"/>
                        <a:pt x="167" y="241"/>
                        <a:pt x="164" y="239"/>
                      </a:cubicBezTo>
                      <a:cubicBezTo>
                        <a:pt x="163" y="238"/>
                        <a:pt x="161" y="237"/>
                        <a:pt x="160" y="236"/>
                      </a:cubicBezTo>
                      <a:cubicBezTo>
                        <a:pt x="158" y="234"/>
                        <a:pt x="157" y="234"/>
                        <a:pt x="154" y="233"/>
                      </a:cubicBezTo>
                      <a:cubicBezTo>
                        <a:pt x="151" y="232"/>
                        <a:pt x="148" y="229"/>
                        <a:pt x="145" y="228"/>
                      </a:cubicBezTo>
                      <a:cubicBezTo>
                        <a:pt x="142" y="228"/>
                        <a:pt x="132" y="227"/>
                        <a:pt x="133" y="223"/>
                      </a:cubicBezTo>
                      <a:cubicBezTo>
                        <a:pt x="133" y="219"/>
                        <a:pt x="139" y="221"/>
                        <a:pt x="141" y="221"/>
                      </a:cubicBezTo>
                      <a:cubicBezTo>
                        <a:pt x="145" y="222"/>
                        <a:pt x="146" y="221"/>
                        <a:pt x="149" y="219"/>
                      </a:cubicBezTo>
                      <a:cubicBezTo>
                        <a:pt x="152" y="217"/>
                        <a:pt x="157" y="217"/>
                        <a:pt x="161" y="215"/>
                      </a:cubicBezTo>
                      <a:cubicBezTo>
                        <a:pt x="157" y="216"/>
                        <a:pt x="157" y="209"/>
                        <a:pt x="157" y="207"/>
                      </a:cubicBezTo>
                      <a:cubicBezTo>
                        <a:pt x="157" y="205"/>
                        <a:pt x="156" y="205"/>
                        <a:pt x="156" y="204"/>
                      </a:cubicBezTo>
                      <a:cubicBezTo>
                        <a:pt x="155" y="202"/>
                        <a:pt x="156" y="202"/>
                        <a:pt x="155" y="200"/>
                      </a:cubicBezTo>
                      <a:cubicBezTo>
                        <a:pt x="153" y="198"/>
                        <a:pt x="150" y="196"/>
                        <a:pt x="150" y="193"/>
                      </a:cubicBezTo>
                      <a:cubicBezTo>
                        <a:pt x="151" y="191"/>
                        <a:pt x="153" y="189"/>
                        <a:pt x="154" y="188"/>
                      </a:cubicBezTo>
                      <a:cubicBezTo>
                        <a:pt x="157" y="185"/>
                        <a:pt x="161" y="186"/>
                        <a:pt x="163" y="189"/>
                      </a:cubicBezTo>
                      <a:cubicBezTo>
                        <a:pt x="165" y="192"/>
                        <a:pt x="163" y="199"/>
                        <a:pt x="166" y="201"/>
                      </a:cubicBezTo>
                      <a:cubicBezTo>
                        <a:pt x="168" y="202"/>
                        <a:pt x="174" y="199"/>
                        <a:pt x="175" y="198"/>
                      </a:cubicBezTo>
                      <a:cubicBezTo>
                        <a:pt x="178" y="197"/>
                        <a:pt x="177" y="193"/>
                        <a:pt x="175" y="192"/>
                      </a:cubicBezTo>
                      <a:cubicBezTo>
                        <a:pt x="173" y="190"/>
                        <a:pt x="171" y="189"/>
                        <a:pt x="170" y="187"/>
                      </a:cubicBezTo>
                      <a:cubicBezTo>
                        <a:pt x="169" y="185"/>
                        <a:pt x="169" y="184"/>
                        <a:pt x="168" y="182"/>
                      </a:cubicBezTo>
                      <a:cubicBezTo>
                        <a:pt x="166" y="181"/>
                        <a:pt x="164" y="179"/>
                        <a:pt x="163" y="177"/>
                      </a:cubicBezTo>
                      <a:cubicBezTo>
                        <a:pt x="161" y="175"/>
                        <a:pt x="160" y="172"/>
                        <a:pt x="158" y="170"/>
                      </a:cubicBezTo>
                      <a:cubicBezTo>
                        <a:pt x="158" y="169"/>
                        <a:pt x="157" y="169"/>
                        <a:pt x="156" y="168"/>
                      </a:cubicBezTo>
                      <a:cubicBezTo>
                        <a:pt x="156" y="167"/>
                        <a:pt x="156" y="167"/>
                        <a:pt x="155" y="166"/>
                      </a:cubicBezTo>
                      <a:cubicBezTo>
                        <a:pt x="154" y="165"/>
                        <a:pt x="151" y="166"/>
                        <a:pt x="150" y="165"/>
                      </a:cubicBezTo>
                      <a:cubicBezTo>
                        <a:pt x="149" y="165"/>
                        <a:pt x="147" y="163"/>
                        <a:pt x="146" y="162"/>
                      </a:cubicBezTo>
                      <a:cubicBezTo>
                        <a:pt x="144" y="160"/>
                        <a:pt x="143" y="158"/>
                        <a:pt x="143" y="155"/>
                      </a:cubicBezTo>
                      <a:cubicBezTo>
                        <a:pt x="142" y="152"/>
                        <a:pt x="143" y="150"/>
                        <a:pt x="143" y="148"/>
                      </a:cubicBezTo>
                      <a:cubicBezTo>
                        <a:pt x="143" y="144"/>
                        <a:pt x="143" y="143"/>
                        <a:pt x="141" y="140"/>
                      </a:cubicBezTo>
                      <a:cubicBezTo>
                        <a:pt x="139" y="138"/>
                        <a:pt x="138" y="136"/>
                        <a:pt x="137" y="133"/>
                      </a:cubicBezTo>
                      <a:cubicBezTo>
                        <a:pt x="136" y="132"/>
                        <a:pt x="135" y="131"/>
                        <a:pt x="134" y="129"/>
                      </a:cubicBezTo>
                      <a:cubicBezTo>
                        <a:pt x="131" y="126"/>
                        <a:pt x="131" y="120"/>
                        <a:pt x="132" y="116"/>
                      </a:cubicBezTo>
                      <a:cubicBezTo>
                        <a:pt x="132" y="113"/>
                        <a:pt x="135" y="111"/>
                        <a:pt x="135" y="109"/>
                      </a:cubicBezTo>
                      <a:cubicBezTo>
                        <a:pt x="135" y="107"/>
                        <a:pt x="135" y="105"/>
                        <a:pt x="135" y="104"/>
                      </a:cubicBezTo>
                      <a:cubicBezTo>
                        <a:pt x="135" y="102"/>
                        <a:pt x="136" y="97"/>
                        <a:pt x="133" y="97"/>
                      </a:cubicBezTo>
                      <a:cubicBezTo>
                        <a:pt x="135" y="91"/>
                        <a:pt x="138" y="86"/>
                        <a:pt x="144" y="83"/>
                      </a:cubicBezTo>
                      <a:cubicBezTo>
                        <a:pt x="147" y="82"/>
                        <a:pt x="155" y="79"/>
                        <a:pt x="157" y="84"/>
                      </a:cubicBezTo>
                      <a:cubicBezTo>
                        <a:pt x="157" y="86"/>
                        <a:pt x="157" y="88"/>
                        <a:pt x="157" y="90"/>
                      </a:cubicBezTo>
                      <a:cubicBezTo>
                        <a:pt x="157" y="92"/>
                        <a:pt x="158" y="93"/>
                        <a:pt x="157" y="95"/>
                      </a:cubicBezTo>
                      <a:cubicBezTo>
                        <a:pt x="157" y="95"/>
                        <a:pt x="157" y="95"/>
                        <a:pt x="156" y="96"/>
                      </a:cubicBezTo>
                      <a:cubicBezTo>
                        <a:pt x="156" y="96"/>
                        <a:pt x="155" y="96"/>
                        <a:pt x="155" y="96"/>
                      </a:cubicBezTo>
                      <a:cubicBezTo>
                        <a:pt x="153" y="101"/>
                        <a:pt x="158" y="105"/>
                        <a:pt x="162" y="106"/>
                      </a:cubicBezTo>
                      <a:cubicBezTo>
                        <a:pt x="164" y="108"/>
                        <a:pt x="166" y="108"/>
                        <a:pt x="168" y="110"/>
                      </a:cubicBezTo>
                      <a:cubicBezTo>
                        <a:pt x="170" y="112"/>
                        <a:pt x="172" y="113"/>
                        <a:pt x="173" y="115"/>
                      </a:cubicBezTo>
                      <a:cubicBezTo>
                        <a:pt x="176" y="116"/>
                        <a:pt x="177" y="116"/>
                        <a:pt x="177" y="119"/>
                      </a:cubicBezTo>
                      <a:cubicBezTo>
                        <a:pt x="177" y="123"/>
                        <a:pt x="176" y="127"/>
                        <a:pt x="175" y="131"/>
                      </a:cubicBezTo>
                      <a:cubicBezTo>
                        <a:pt x="175" y="132"/>
                        <a:pt x="175" y="135"/>
                        <a:pt x="175" y="137"/>
                      </a:cubicBezTo>
                      <a:cubicBezTo>
                        <a:pt x="176" y="138"/>
                        <a:pt x="177" y="138"/>
                        <a:pt x="178" y="138"/>
                      </a:cubicBezTo>
                      <a:cubicBezTo>
                        <a:pt x="183" y="139"/>
                        <a:pt x="189" y="140"/>
                        <a:pt x="194" y="140"/>
                      </a:cubicBezTo>
                      <a:cubicBezTo>
                        <a:pt x="194" y="136"/>
                        <a:pt x="194" y="134"/>
                        <a:pt x="190" y="133"/>
                      </a:cubicBezTo>
                      <a:cubicBezTo>
                        <a:pt x="187" y="132"/>
                        <a:pt x="186" y="132"/>
                        <a:pt x="184" y="128"/>
                      </a:cubicBezTo>
                      <a:cubicBezTo>
                        <a:pt x="183" y="125"/>
                        <a:pt x="180" y="121"/>
                        <a:pt x="180" y="118"/>
                      </a:cubicBezTo>
                      <a:cubicBezTo>
                        <a:pt x="181" y="114"/>
                        <a:pt x="183" y="116"/>
                        <a:pt x="186" y="116"/>
                      </a:cubicBezTo>
                      <a:cubicBezTo>
                        <a:pt x="187" y="117"/>
                        <a:pt x="188" y="116"/>
                        <a:pt x="190" y="117"/>
                      </a:cubicBezTo>
                      <a:cubicBezTo>
                        <a:pt x="191" y="117"/>
                        <a:pt x="192" y="119"/>
                        <a:pt x="193" y="119"/>
                      </a:cubicBezTo>
                      <a:cubicBezTo>
                        <a:pt x="195" y="121"/>
                        <a:pt x="195" y="123"/>
                        <a:pt x="196" y="124"/>
                      </a:cubicBezTo>
                      <a:cubicBezTo>
                        <a:pt x="196" y="125"/>
                        <a:pt x="197" y="126"/>
                        <a:pt x="198" y="127"/>
                      </a:cubicBezTo>
                      <a:cubicBezTo>
                        <a:pt x="200" y="130"/>
                        <a:pt x="201" y="136"/>
                        <a:pt x="204" y="137"/>
                      </a:cubicBezTo>
                      <a:cubicBezTo>
                        <a:pt x="206" y="138"/>
                        <a:pt x="212" y="137"/>
                        <a:pt x="214" y="137"/>
                      </a:cubicBezTo>
                      <a:cubicBezTo>
                        <a:pt x="215" y="136"/>
                        <a:pt x="215" y="135"/>
                        <a:pt x="214" y="134"/>
                      </a:cubicBezTo>
                      <a:cubicBezTo>
                        <a:pt x="214" y="131"/>
                        <a:pt x="214" y="132"/>
                        <a:pt x="212" y="130"/>
                      </a:cubicBezTo>
                      <a:cubicBezTo>
                        <a:pt x="210" y="128"/>
                        <a:pt x="208" y="126"/>
                        <a:pt x="205" y="123"/>
                      </a:cubicBezTo>
                      <a:cubicBezTo>
                        <a:pt x="202" y="121"/>
                        <a:pt x="194" y="118"/>
                        <a:pt x="196" y="113"/>
                      </a:cubicBezTo>
                      <a:cubicBezTo>
                        <a:pt x="199" y="107"/>
                        <a:pt x="203" y="108"/>
                        <a:pt x="208" y="110"/>
                      </a:cubicBezTo>
                      <a:cubicBezTo>
                        <a:pt x="211" y="111"/>
                        <a:pt x="214" y="111"/>
                        <a:pt x="217" y="112"/>
                      </a:cubicBezTo>
                      <a:cubicBezTo>
                        <a:pt x="219" y="112"/>
                        <a:pt x="220" y="113"/>
                        <a:pt x="221" y="114"/>
                      </a:cubicBezTo>
                      <a:cubicBezTo>
                        <a:pt x="222" y="114"/>
                        <a:pt x="222" y="115"/>
                        <a:pt x="223" y="116"/>
                      </a:cubicBezTo>
                      <a:cubicBezTo>
                        <a:pt x="225" y="117"/>
                        <a:pt x="227" y="119"/>
                        <a:pt x="228" y="121"/>
                      </a:cubicBezTo>
                      <a:cubicBezTo>
                        <a:pt x="229" y="122"/>
                        <a:pt x="230" y="125"/>
                        <a:pt x="232" y="125"/>
                      </a:cubicBezTo>
                      <a:cubicBezTo>
                        <a:pt x="232" y="126"/>
                        <a:pt x="238" y="126"/>
                        <a:pt x="238" y="125"/>
                      </a:cubicBezTo>
                      <a:cubicBezTo>
                        <a:pt x="239" y="124"/>
                        <a:pt x="239" y="123"/>
                        <a:pt x="239" y="122"/>
                      </a:cubicBezTo>
                      <a:cubicBezTo>
                        <a:pt x="238" y="122"/>
                        <a:pt x="238" y="121"/>
                        <a:pt x="238" y="121"/>
                      </a:cubicBezTo>
                      <a:cubicBezTo>
                        <a:pt x="237" y="120"/>
                        <a:pt x="237" y="119"/>
                        <a:pt x="237" y="119"/>
                      </a:cubicBezTo>
                      <a:cubicBezTo>
                        <a:pt x="235" y="116"/>
                        <a:pt x="231" y="115"/>
                        <a:pt x="229" y="113"/>
                      </a:cubicBezTo>
                      <a:cubicBezTo>
                        <a:pt x="226" y="109"/>
                        <a:pt x="223" y="107"/>
                        <a:pt x="218" y="106"/>
                      </a:cubicBezTo>
                      <a:cubicBezTo>
                        <a:pt x="215" y="105"/>
                        <a:pt x="212" y="105"/>
                        <a:pt x="210" y="104"/>
                      </a:cubicBezTo>
                      <a:cubicBezTo>
                        <a:pt x="208" y="104"/>
                        <a:pt x="208" y="103"/>
                        <a:pt x="206" y="103"/>
                      </a:cubicBezTo>
                      <a:cubicBezTo>
                        <a:pt x="205" y="101"/>
                        <a:pt x="206" y="100"/>
                        <a:pt x="207" y="98"/>
                      </a:cubicBezTo>
                      <a:cubicBezTo>
                        <a:pt x="207" y="97"/>
                        <a:pt x="207" y="96"/>
                        <a:pt x="207" y="96"/>
                      </a:cubicBezTo>
                      <a:cubicBezTo>
                        <a:pt x="207" y="94"/>
                        <a:pt x="208" y="93"/>
                        <a:pt x="210" y="92"/>
                      </a:cubicBezTo>
                      <a:cubicBezTo>
                        <a:pt x="207" y="91"/>
                        <a:pt x="208" y="88"/>
                        <a:pt x="207" y="86"/>
                      </a:cubicBezTo>
                      <a:cubicBezTo>
                        <a:pt x="205" y="84"/>
                        <a:pt x="204" y="84"/>
                        <a:pt x="202" y="83"/>
                      </a:cubicBezTo>
                      <a:cubicBezTo>
                        <a:pt x="198" y="80"/>
                        <a:pt x="203" y="75"/>
                        <a:pt x="204" y="72"/>
                      </a:cubicBezTo>
                      <a:cubicBezTo>
                        <a:pt x="205" y="70"/>
                        <a:pt x="207" y="67"/>
                        <a:pt x="209" y="68"/>
                      </a:cubicBezTo>
                      <a:cubicBezTo>
                        <a:pt x="212" y="68"/>
                        <a:pt x="212" y="70"/>
                        <a:pt x="212" y="72"/>
                      </a:cubicBezTo>
                      <a:cubicBezTo>
                        <a:pt x="213" y="75"/>
                        <a:pt x="213" y="75"/>
                        <a:pt x="217" y="76"/>
                      </a:cubicBezTo>
                      <a:cubicBezTo>
                        <a:pt x="219" y="76"/>
                        <a:pt x="220" y="76"/>
                        <a:pt x="223" y="76"/>
                      </a:cubicBezTo>
                      <a:cubicBezTo>
                        <a:pt x="225" y="75"/>
                        <a:pt x="226" y="73"/>
                        <a:pt x="228" y="72"/>
                      </a:cubicBezTo>
                      <a:cubicBezTo>
                        <a:pt x="230" y="71"/>
                        <a:pt x="232" y="70"/>
                        <a:pt x="234" y="70"/>
                      </a:cubicBezTo>
                      <a:cubicBezTo>
                        <a:pt x="237" y="68"/>
                        <a:pt x="237" y="65"/>
                        <a:pt x="239" y="62"/>
                      </a:cubicBezTo>
                      <a:cubicBezTo>
                        <a:pt x="240" y="60"/>
                        <a:pt x="241" y="59"/>
                        <a:pt x="243" y="59"/>
                      </a:cubicBezTo>
                      <a:cubicBezTo>
                        <a:pt x="245" y="59"/>
                        <a:pt x="247" y="60"/>
                        <a:pt x="249" y="61"/>
                      </a:cubicBezTo>
                      <a:cubicBezTo>
                        <a:pt x="250" y="61"/>
                        <a:pt x="251" y="61"/>
                        <a:pt x="252" y="61"/>
                      </a:cubicBezTo>
                      <a:cubicBezTo>
                        <a:pt x="255" y="61"/>
                        <a:pt x="257" y="63"/>
                        <a:pt x="259" y="63"/>
                      </a:cubicBezTo>
                      <a:cubicBezTo>
                        <a:pt x="262" y="64"/>
                        <a:pt x="267" y="63"/>
                        <a:pt x="269" y="61"/>
                      </a:cubicBezTo>
                      <a:cubicBezTo>
                        <a:pt x="271" y="59"/>
                        <a:pt x="272" y="54"/>
                        <a:pt x="275" y="53"/>
                      </a:cubicBezTo>
                      <a:cubicBezTo>
                        <a:pt x="280" y="52"/>
                        <a:pt x="279" y="56"/>
                        <a:pt x="279" y="59"/>
                      </a:cubicBezTo>
                      <a:cubicBezTo>
                        <a:pt x="278" y="62"/>
                        <a:pt x="279" y="62"/>
                        <a:pt x="282" y="63"/>
                      </a:cubicBezTo>
                      <a:cubicBezTo>
                        <a:pt x="283" y="63"/>
                        <a:pt x="284" y="65"/>
                        <a:pt x="285" y="66"/>
                      </a:cubicBezTo>
                      <a:cubicBezTo>
                        <a:pt x="288" y="68"/>
                        <a:pt x="293" y="70"/>
                        <a:pt x="297" y="70"/>
                      </a:cubicBezTo>
                      <a:cubicBezTo>
                        <a:pt x="303" y="70"/>
                        <a:pt x="309" y="70"/>
                        <a:pt x="315" y="70"/>
                      </a:cubicBezTo>
                      <a:cubicBezTo>
                        <a:pt x="317" y="70"/>
                        <a:pt x="318" y="70"/>
                        <a:pt x="320" y="71"/>
                      </a:cubicBezTo>
                      <a:cubicBezTo>
                        <a:pt x="323" y="72"/>
                        <a:pt x="326" y="73"/>
                        <a:pt x="328" y="74"/>
                      </a:cubicBezTo>
                      <a:cubicBezTo>
                        <a:pt x="329" y="75"/>
                        <a:pt x="333" y="79"/>
                        <a:pt x="333" y="79"/>
                      </a:cubicBezTo>
                      <a:cubicBezTo>
                        <a:pt x="335" y="79"/>
                        <a:pt x="335" y="77"/>
                        <a:pt x="336" y="75"/>
                      </a:cubicBezTo>
                      <a:cubicBezTo>
                        <a:pt x="338" y="72"/>
                        <a:pt x="339" y="69"/>
                        <a:pt x="342" y="67"/>
                      </a:cubicBezTo>
                      <a:cubicBezTo>
                        <a:pt x="344" y="65"/>
                        <a:pt x="348" y="63"/>
                        <a:pt x="349" y="61"/>
                      </a:cubicBezTo>
                      <a:cubicBezTo>
                        <a:pt x="350" y="59"/>
                        <a:pt x="350" y="59"/>
                        <a:pt x="350" y="57"/>
                      </a:cubicBezTo>
                      <a:cubicBezTo>
                        <a:pt x="350" y="53"/>
                        <a:pt x="351" y="50"/>
                        <a:pt x="351" y="46"/>
                      </a:cubicBezTo>
                      <a:cubicBezTo>
                        <a:pt x="351" y="42"/>
                        <a:pt x="351" y="37"/>
                        <a:pt x="355" y="35"/>
                      </a:cubicBezTo>
                      <a:cubicBezTo>
                        <a:pt x="357" y="33"/>
                        <a:pt x="362" y="35"/>
                        <a:pt x="364" y="33"/>
                      </a:cubicBezTo>
                      <a:cubicBezTo>
                        <a:pt x="368" y="31"/>
                        <a:pt x="366" y="26"/>
                        <a:pt x="366" y="22"/>
                      </a:cubicBezTo>
                      <a:cubicBezTo>
                        <a:pt x="365" y="18"/>
                        <a:pt x="365" y="15"/>
                        <a:pt x="365" y="10"/>
                      </a:cubicBezTo>
                      <a:cubicBezTo>
                        <a:pt x="365" y="6"/>
                        <a:pt x="362" y="7"/>
                        <a:pt x="359" y="6"/>
                      </a:cubicBezTo>
                      <a:cubicBezTo>
                        <a:pt x="357" y="5"/>
                        <a:pt x="356" y="3"/>
                        <a:pt x="354" y="2"/>
                      </a:cubicBezTo>
                      <a:cubicBezTo>
                        <a:pt x="354" y="3"/>
                        <a:pt x="354" y="4"/>
                        <a:pt x="354" y="5"/>
                      </a:cubicBezTo>
                      <a:cubicBezTo>
                        <a:pt x="351" y="5"/>
                        <a:pt x="348" y="3"/>
                        <a:pt x="346" y="3"/>
                      </a:cubicBezTo>
                      <a:cubicBezTo>
                        <a:pt x="344" y="2"/>
                        <a:pt x="342" y="0"/>
                        <a:pt x="340" y="0"/>
                      </a:cubicBezTo>
                      <a:cubicBezTo>
                        <a:pt x="336" y="0"/>
                        <a:pt x="333" y="2"/>
                        <a:pt x="334" y="6"/>
                      </a:cubicBezTo>
                      <a:cubicBezTo>
                        <a:pt x="335" y="9"/>
                        <a:pt x="338" y="10"/>
                        <a:pt x="338" y="13"/>
                      </a:cubicBezTo>
                      <a:cubicBezTo>
                        <a:pt x="338" y="15"/>
                        <a:pt x="339" y="16"/>
                        <a:pt x="338" y="18"/>
                      </a:cubicBezTo>
                      <a:cubicBezTo>
                        <a:pt x="338" y="19"/>
                        <a:pt x="337" y="19"/>
                        <a:pt x="337" y="21"/>
                      </a:cubicBezTo>
                      <a:cubicBezTo>
                        <a:pt x="337" y="21"/>
                        <a:pt x="337" y="22"/>
                        <a:pt x="337" y="22"/>
                      </a:cubicBezTo>
                      <a:cubicBezTo>
                        <a:pt x="337" y="25"/>
                        <a:pt x="338" y="28"/>
                        <a:pt x="336" y="30"/>
                      </a:cubicBezTo>
                      <a:cubicBezTo>
                        <a:pt x="335" y="30"/>
                        <a:pt x="334" y="30"/>
                        <a:pt x="333" y="31"/>
                      </a:cubicBezTo>
                      <a:cubicBezTo>
                        <a:pt x="332" y="31"/>
                        <a:pt x="331" y="32"/>
                        <a:pt x="330" y="33"/>
                      </a:cubicBezTo>
                      <a:cubicBezTo>
                        <a:pt x="329" y="33"/>
                        <a:pt x="327" y="34"/>
                        <a:pt x="326" y="34"/>
                      </a:cubicBezTo>
                      <a:cubicBezTo>
                        <a:pt x="323" y="35"/>
                        <a:pt x="322" y="34"/>
                        <a:pt x="320" y="33"/>
                      </a:cubicBezTo>
                      <a:cubicBezTo>
                        <a:pt x="319" y="33"/>
                        <a:pt x="318" y="32"/>
                        <a:pt x="317" y="32"/>
                      </a:cubicBezTo>
                      <a:cubicBezTo>
                        <a:pt x="316" y="32"/>
                        <a:pt x="316" y="32"/>
                        <a:pt x="315" y="33"/>
                      </a:cubicBezTo>
                      <a:cubicBezTo>
                        <a:pt x="312" y="34"/>
                        <a:pt x="310" y="30"/>
                        <a:pt x="307" y="31"/>
                      </a:cubicBezTo>
                      <a:cubicBezTo>
                        <a:pt x="309" y="32"/>
                        <a:pt x="309" y="34"/>
                        <a:pt x="309" y="36"/>
                      </a:cubicBezTo>
                      <a:cubicBezTo>
                        <a:pt x="304" y="36"/>
                        <a:pt x="298" y="37"/>
                        <a:pt x="293" y="37"/>
                      </a:cubicBezTo>
                      <a:cubicBezTo>
                        <a:pt x="291" y="37"/>
                        <a:pt x="289" y="37"/>
                        <a:pt x="287" y="37"/>
                      </a:cubicBezTo>
                      <a:cubicBezTo>
                        <a:pt x="287" y="37"/>
                        <a:pt x="286" y="37"/>
                        <a:pt x="286" y="36"/>
                      </a:cubicBezTo>
                      <a:cubicBezTo>
                        <a:pt x="285" y="36"/>
                        <a:pt x="284" y="37"/>
                        <a:pt x="283" y="36"/>
                      </a:cubicBezTo>
                      <a:cubicBezTo>
                        <a:pt x="282" y="36"/>
                        <a:pt x="281" y="34"/>
                        <a:pt x="279" y="33"/>
                      </a:cubicBezTo>
                      <a:cubicBezTo>
                        <a:pt x="279" y="33"/>
                        <a:pt x="278" y="32"/>
                        <a:pt x="277" y="32"/>
                      </a:cubicBezTo>
                      <a:cubicBezTo>
                        <a:pt x="275" y="32"/>
                        <a:pt x="274" y="33"/>
                        <a:pt x="273" y="31"/>
                      </a:cubicBezTo>
                      <a:cubicBezTo>
                        <a:pt x="272" y="31"/>
                        <a:pt x="271" y="31"/>
                        <a:pt x="270" y="30"/>
                      </a:cubicBezTo>
                      <a:cubicBezTo>
                        <a:pt x="269" y="30"/>
                        <a:pt x="269" y="29"/>
                        <a:pt x="268" y="28"/>
                      </a:cubicBezTo>
                      <a:cubicBezTo>
                        <a:pt x="266" y="28"/>
                        <a:pt x="264" y="29"/>
                        <a:pt x="262" y="29"/>
                      </a:cubicBezTo>
                      <a:cubicBezTo>
                        <a:pt x="261" y="30"/>
                        <a:pt x="261" y="31"/>
                        <a:pt x="260" y="30"/>
                      </a:cubicBezTo>
                      <a:cubicBezTo>
                        <a:pt x="259" y="29"/>
                        <a:pt x="259" y="27"/>
                        <a:pt x="258" y="27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6" y="25"/>
                        <a:pt x="255" y="24"/>
                        <a:pt x="255" y="23"/>
                      </a:cubicBezTo>
                      <a:cubicBezTo>
                        <a:pt x="253" y="21"/>
                        <a:pt x="251" y="21"/>
                        <a:pt x="249" y="20"/>
                      </a:cubicBezTo>
                      <a:cubicBezTo>
                        <a:pt x="248" y="20"/>
                        <a:pt x="247" y="19"/>
                        <a:pt x="247" y="18"/>
                      </a:cubicBezTo>
                      <a:cubicBezTo>
                        <a:pt x="247" y="18"/>
                        <a:pt x="246" y="17"/>
                        <a:pt x="246" y="17"/>
                      </a:cubicBezTo>
                      <a:cubicBezTo>
                        <a:pt x="245" y="16"/>
                        <a:pt x="246" y="13"/>
                        <a:pt x="245" y="12"/>
                      </a:cubicBezTo>
                      <a:cubicBezTo>
                        <a:pt x="244" y="11"/>
                        <a:pt x="242" y="12"/>
                        <a:pt x="241" y="13"/>
                      </a:cubicBezTo>
                      <a:cubicBezTo>
                        <a:pt x="241" y="11"/>
                        <a:pt x="240" y="13"/>
                        <a:pt x="239" y="13"/>
                      </a:cubicBezTo>
                      <a:cubicBezTo>
                        <a:pt x="237" y="13"/>
                        <a:pt x="238" y="11"/>
                        <a:pt x="236" y="11"/>
                      </a:cubicBezTo>
                      <a:cubicBezTo>
                        <a:pt x="236" y="12"/>
                        <a:pt x="235" y="11"/>
                        <a:pt x="235" y="12"/>
                      </a:cubicBezTo>
                      <a:cubicBezTo>
                        <a:pt x="234" y="12"/>
                        <a:pt x="234" y="13"/>
                        <a:pt x="234" y="13"/>
                      </a:cubicBezTo>
                      <a:cubicBezTo>
                        <a:pt x="232" y="14"/>
                        <a:pt x="231" y="13"/>
                        <a:pt x="229" y="13"/>
                      </a:cubicBezTo>
                      <a:cubicBezTo>
                        <a:pt x="228" y="13"/>
                        <a:pt x="226" y="13"/>
                        <a:pt x="225" y="13"/>
                      </a:cubicBezTo>
                      <a:cubicBezTo>
                        <a:pt x="224" y="13"/>
                        <a:pt x="223" y="12"/>
                        <a:pt x="222" y="11"/>
                      </a:cubicBezTo>
                      <a:cubicBezTo>
                        <a:pt x="219" y="10"/>
                        <a:pt x="220" y="14"/>
                        <a:pt x="220" y="15"/>
                      </a:cubicBezTo>
                      <a:cubicBezTo>
                        <a:pt x="219" y="18"/>
                        <a:pt x="216" y="19"/>
                        <a:pt x="214" y="17"/>
                      </a:cubicBezTo>
                      <a:cubicBezTo>
                        <a:pt x="213" y="18"/>
                        <a:pt x="212" y="19"/>
                        <a:pt x="211" y="19"/>
                      </a:cubicBezTo>
                      <a:cubicBezTo>
                        <a:pt x="211" y="19"/>
                        <a:pt x="210" y="19"/>
                        <a:pt x="209" y="19"/>
                      </a:cubicBezTo>
                      <a:cubicBezTo>
                        <a:pt x="208" y="19"/>
                        <a:pt x="208" y="20"/>
                        <a:pt x="207" y="21"/>
                      </a:cubicBezTo>
                      <a:cubicBezTo>
                        <a:pt x="206" y="22"/>
                        <a:pt x="203" y="23"/>
                        <a:pt x="201" y="23"/>
                      </a:cubicBezTo>
                      <a:cubicBezTo>
                        <a:pt x="199" y="24"/>
                        <a:pt x="197" y="23"/>
                        <a:pt x="195" y="24"/>
                      </a:cubicBezTo>
                      <a:cubicBezTo>
                        <a:pt x="194" y="24"/>
                        <a:pt x="193" y="24"/>
                        <a:pt x="191" y="24"/>
                      </a:cubicBezTo>
                      <a:cubicBezTo>
                        <a:pt x="190" y="24"/>
                        <a:pt x="189" y="23"/>
                        <a:pt x="188" y="23"/>
                      </a:cubicBezTo>
                      <a:cubicBezTo>
                        <a:pt x="186" y="22"/>
                        <a:pt x="182" y="24"/>
                        <a:pt x="180" y="25"/>
                      </a:cubicBezTo>
                      <a:cubicBezTo>
                        <a:pt x="177" y="26"/>
                        <a:pt x="175" y="26"/>
                        <a:pt x="172" y="26"/>
                      </a:cubicBezTo>
                      <a:cubicBezTo>
                        <a:pt x="170" y="26"/>
                        <a:pt x="168" y="26"/>
                        <a:pt x="167" y="26"/>
                      </a:cubicBezTo>
                      <a:cubicBezTo>
                        <a:pt x="165" y="26"/>
                        <a:pt x="164" y="27"/>
                        <a:pt x="163" y="26"/>
                      </a:cubicBezTo>
                      <a:cubicBezTo>
                        <a:pt x="162" y="25"/>
                        <a:pt x="162" y="24"/>
                        <a:pt x="161" y="24"/>
                      </a:cubicBezTo>
                      <a:cubicBezTo>
                        <a:pt x="160" y="23"/>
                        <a:pt x="159" y="22"/>
                        <a:pt x="158" y="21"/>
                      </a:cubicBezTo>
                      <a:cubicBezTo>
                        <a:pt x="158" y="21"/>
                        <a:pt x="158" y="21"/>
                        <a:pt x="158" y="21"/>
                      </a:cubicBezTo>
                      <a:cubicBezTo>
                        <a:pt x="158" y="21"/>
                        <a:pt x="157" y="21"/>
                        <a:pt x="157" y="21"/>
                      </a:cubicBezTo>
                      <a:cubicBezTo>
                        <a:pt x="157" y="22"/>
                        <a:pt x="156" y="22"/>
                        <a:pt x="155" y="22"/>
                      </a:cubicBezTo>
                      <a:cubicBezTo>
                        <a:pt x="154" y="23"/>
                        <a:pt x="154" y="23"/>
                        <a:pt x="153" y="24"/>
                      </a:cubicBezTo>
                      <a:cubicBezTo>
                        <a:pt x="152" y="24"/>
                        <a:pt x="151" y="26"/>
                        <a:pt x="150" y="26"/>
                      </a:cubicBezTo>
                      <a:cubicBezTo>
                        <a:pt x="149" y="26"/>
                        <a:pt x="147" y="25"/>
                        <a:pt x="147" y="27"/>
                      </a:cubicBezTo>
                      <a:cubicBezTo>
                        <a:pt x="146" y="27"/>
                        <a:pt x="147" y="29"/>
                        <a:pt x="147" y="29"/>
                      </a:cubicBezTo>
                      <a:cubicBezTo>
                        <a:pt x="146" y="30"/>
                        <a:pt x="146" y="30"/>
                        <a:pt x="146" y="30"/>
                      </a:cubicBezTo>
                      <a:cubicBezTo>
                        <a:pt x="146" y="31"/>
                        <a:pt x="146" y="31"/>
                        <a:pt x="146" y="32"/>
                      </a:cubicBezTo>
                      <a:cubicBezTo>
                        <a:pt x="145" y="34"/>
                        <a:pt x="145" y="35"/>
                        <a:pt x="145" y="37"/>
                      </a:cubicBezTo>
                      <a:cubicBezTo>
                        <a:pt x="145" y="38"/>
                        <a:pt x="145" y="39"/>
                        <a:pt x="144" y="40"/>
                      </a:cubicBezTo>
                      <a:cubicBezTo>
                        <a:pt x="143" y="40"/>
                        <a:pt x="143" y="38"/>
                        <a:pt x="142" y="37"/>
                      </a:cubicBezTo>
                      <a:cubicBezTo>
                        <a:pt x="141" y="37"/>
                        <a:pt x="138" y="39"/>
                        <a:pt x="138" y="40"/>
                      </a:cubicBezTo>
                      <a:cubicBezTo>
                        <a:pt x="137" y="40"/>
                        <a:pt x="136" y="40"/>
                        <a:pt x="135" y="40"/>
                      </a:cubicBezTo>
                      <a:cubicBezTo>
                        <a:pt x="133" y="40"/>
                        <a:pt x="132" y="39"/>
                        <a:pt x="131" y="39"/>
                      </a:cubicBezTo>
                      <a:cubicBezTo>
                        <a:pt x="129" y="39"/>
                        <a:pt x="127" y="39"/>
                        <a:pt x="125" y="39"/>
                      </a:cubicBezTo>
                      <a:cubicBezTo>
                        <a:pt x="125" y="39"/>
                        <a:pt x="124" y="39"/>
                        <a:pt x="124" y="39"/>
                      </a:cubicBezTo>
                      <a:cubicBezTo>
                        <a:pt x="123" y="39"/>
                        <a:pt x="123" y="39"/>
                        <a:pt x="122" y="39"/>
                      </a:cubicBezTo>
                      <a:cubicBezTo>
                        <a:pt x="121" y="38"/>
                        <a:pt x="119" y="38"/>
                        <a:pt x="118" y="37"/>
                      </a:cubicBezTo>
                      <a:cubicBezTo>
                        <a:pt x="117" y="37"/>
                        <a:pt x="116" y="37"/>
                        <a:pt x="115" y="38"/>
                      </a:cubicBezTo>
                      <a:cubicBezTo>
                        <a:pt x="115" y="38"/>
                        <a:pt x="114" y="39"/>
                        <a:pt x="113" y="39"/>
                      </a:cubicBezTo>
                      <a:cubicBezTo>
                        <a:pt x="112" y="39"/>
                        <a:pt x="110" y="38"/>
                        <a:pt x="109" y="38"/>
                      </a:cubicBezTo>
                      <a:cubicBezTo>
                        <a:pt x="108" y="37"/>
                        <a:pt x="107" y="37"/>
                        <a:pt x="107" y="37"/>
                      </a:cubicBezTo>
                      <a:cubicBezTo>
                        <a:pt x="105" y="37"/>
                        <a:pt x="103" y="39"/>
                        <a:pt x="102" y="41"/>
                      </a:cubicBezTo>
                      <a:cubicBezTo>
                        <a:pt x="101" y="42"/>
                        <a:pt x="100" y="43"/>
                        <a:pt x="99" y="44"/>
                      </a:cubicBezTo>
                      <a:cubicBezTo>
                        <a:pt x="98" y="46"/>
                        <a:pt x="95" y="47"/>
                        <a:pt x="94" y="49"/>
                      </a:cubicBezTo>
                      <a:cubicBezTo>
                        <a:pt x="93" y="50"/>
                        <a:pt x="93" y="51"/>
                        <a:pt x="93" y="52"/>
                      </a:cubicBezTo>
                      <a:cubicBezTo>
                        <a:pt x="92" y="52"/>
                        <a:pt x="91" y="54"/>
                        <a:pt x="90" y="54"/>
                      </a:cubicBezTo>
                      <a:cubicBezTo>
                        <a:pt x="89" y="55"/>
                        <a:pt x="87" y="56"/>
                        <a:pt x="86" y="56"/>
                      </a:cubicBezTo>
                      <a:cubicBezTo>
                        <a:pt x="85" y="56"/>
                        <a:pt x="83" y="56"/>
                        <a:pt x="82" y="56"/>
                      </a:cubicBezTo>
                      <a:cubicBezTo>
                        <a:pt x="81" y="57"/>
                        <a:pt x="80" y="56"/>
                        <a:pt x="79" y="56"/>
                      </a:cubicBezTo>
                      <a:cubicBezTo>
                        <a:pt x="79" y="56"/>
                        <a:pt x="78" y="56"/>
                        <a:pt x="78" y="56"/>
                      </a:cubicBezTo>
                      <a:cubicBezTo>
                        <a:pt x="77" y="57"/>
                        <a:pt x="78" y="57"/>
                        <a:pt x="77" y="58"/>
                      </a:cubicBezTo>
                      <a:cubicBezTo>
                        <a:pt x="77" y="58"/>
                        <a:pt x="76" y="58"/>
                        <a:pt x="75" y="58"/>
                      </a:cubicBezTo>
                      <a:cubicBezTo>
                        <a:pt x="73" y="58"/>
                        <a:pt x="72" y="57"/>
                        <a:pt x="70" y="57"/>
                      </a:cubicBezTo>
                      <a:cubicBezTo>
                        <a:pt x="68" y="57"/>
                        <a:pt x="67" y="57"/>
                        <a:pt x="65" y="57"/>
                      </a:cubicBezTo>
                      <a:cubicBezTo>
                        <a:pt x="64" y="57"/>
                        <a:pt x="62" y="57"/>
                        <a:pt x="60" y="57"/>
                      </a:cubicBezTo>
                      <a:cubicBezTo>
                        <a:pt x="59" y="58"/>
                        <a:pt x="57" y="59"/>
                        <a:pt x="56" y="60"/>
                      </a:cubicBezTo>
                      <a:cubicBezTo>
                        <a:pt x="54" y="60"/>
                        <a:pt x="52" y="61"/>
                        <a:pt x="51" y="62"/>
                      </a:cubicBezTo>
                      <a:cubicBezTo>
                        <a:pt x="49" y="64"/>
                        <a:pt x="47" y="66"/>
                        <a:pt x="45" y="67"/>
                      </a:cubicBezTo>
                      <a:cubicBezTo>
                        <a:pt x="46" y="69"/>
                        <a:pt x="49" y="71"/>
                        <a:pt x="50" y="73"/>
                      </a:cubicBezTo>
                      <a:cubicBezTo>
                        <a:pt x="51" y="74"/>
                        <a:pt x="53" y="79"/>
                        <a:pt x="52" y="81"/>
                      </a:cubicBezTo>
                      <a:cubicBezTo>
                        <a:pt x="51" y="81"/>
                        <a:pt x="50" y="82"/>
                        <a:pt x="50" y="82"/>
                      </a:cubicBezTo>
                      <a:cubicBezTo>
                        <a:pt x="48" y="83"/>
                        <a:pt x="48" y="83"/>
                        <a:pt x="48" y="85"/>
                      </a:cubicBezTo>
                      <a:cubicBezTo>
                        <a:pt x="47" y="87"/>
                        <a:pt x="48" y="89"/>
                        <a:pt x="46" y="90"/>
                      </a:cubicBezTo>
                      <a:cubicBezTo>
                        <a:pt x="45" y="90"/>
                        <a:pt x="43" y="90"/>
                        <a:pt x="42" y="90"/>
                      </a:cubicBezTo>
                      <a:cubicBezTo>
                        <a:pt x="42" y="90"/>
                        <a:pt x="41" y="90"/>
                        <a:pt x="41" y="90"/>
                      </a:cubicBezTo>
                      <a:cubicBezTo>
                        <a:pt x="41" y="91"/>
                        <a:pt x="40" y="91"/>
                        <a:pt x="40" y="91"/>
                      </a:cubicBezTo>
                      <a:cubicBezTo>
                        <a:pt x="39" y="92"/>
                        <a:pt x="38" y="91"/>
                        <a:pt x="37" y="91"/>
                      </a:cubicBezTo>
                      <a:cubicBezTo>
                        <a:pt x="36" y="92"/>
                        <a:pt x="36" y="93"/>
                        <a:pt x="35" y="94"/>
                      </a:cubicBezTo>
                      <a:cubicBezTo>
                        <a:pt x="34" y="96"/>
                        <a:pt x="33" y="98"/>
                        <a:pt x="33" y="100"/>
                      </a:cubicBezTo>
                      <a:cubicBezTo>
                        <a:pt x="33" y="102"/>
                        <a:pt x="33" y="103"/>
                        <a:pt x="32" y="105"/>
                      </a:cubicBezTo>
                      <a:cubicBezTo>
                        <a:pt x="31" y="106"/>
                        <a:pt x="31" y="107"/>
                        <a:pt x="31" y="108"/>
                      </a:cubicBezTo>
                      <a:cubicBezTo>
                        <a:pt x="30" y="109"/>
                        <a:pt x="29" y="110"/>
                        <a:pt x="29" y="112"/>
                      </a:cubicBezTo>
                      <a:cubicBezTo>
                        <a:pt x="28" y="112"/>
                        <a:pt x="29" y="113"/>
                        <a:pt x="29" y="113"/>
                      </a:cubicBezTo>
                      <a:cubicBezTo>
                        <a:pt x="29" y="115"/>
                        <a:pt x="28" y="115"/>
                        <a:pt x="28" y="116"/>
                      </a:cubicBezTo>
                      <a:cubicBezTo>
                        <a:pt x="27" y="117"/>
                        <a:pt x="27" y="118"/>
                        <a:pt x="27" y="119"/>
                      </a:cubicBezTo>
                      <a:cubicBezTo>
                        <a:pt x="27" y="119"/>
                        <a:pt x="26" y="121"/>
                        <a:pt x="26" y="121"/>
                      </a:cubicBezTo>
                      <a:cubicBezTo>
                        <a:pt x="25" y="121"/>
                        <a:pt x="23" y="120"/>
                        <a:pt x="22" y="120"/>
                      </a:cubicBezTo>
                      <a:cubicBezTo>
                        <a:pt x="20" y="120"/>
                        <a:pt x="19" y="120"/>
                        <a:pt x="18" y="121"/>
                      </a:cubicBezTo>
                      <a:cubicBezTo>
                        <a:pt x="16" y="122"/>
                        <a:pt x="14" y="123"/>
                        <a:pt x="13" y="125"/>
                      </a:cubicBezTo>
                      <a:cubicBezTo>
                        <a:pt x="12" y="126"/>
                        <a:pt x="12" y="126"/>
                        <a:pt x="11" y="127"/>
                      </a:cubicBezTo>
                      <a:cubicBezTo>
                        <a:pt x="11" y="128"/>
                        <a:pt x="11" y="128"/>
                        <a:pt x="10" y="129"/>
                      </a:cubicBezTo>
                      <a:cubicBezTo>
                        <a:pt x="10" y="129"/>
                        <a:pt x="9" y="131"/>
                        <a:pt x="9" y="132"/>
                      </a:cubicBezTo>
                      <a:cubicBezTo>
                        <a:pt x="9" y="133"/>
                        <a:pt x="10" y="133"/>
                        <a:pt x="10" y="134"/>
                      </a:cubicBezTo>
                      <a:cubicBezTo>
                        <a:pt x="11" y="135"/>
                        <a:pt x="11" y="136"/>
                        <a:pt x="11" y="137"/>
                      </a:cubicBezTo>
                      <a:cubicBezTo>
                        <a:pt x="12" y="138"/>
                        <a:pt x="13" y="139"/>
                        <a:pt x="12" y="140"/>
                      </a:cubicBezTo>
                      <a:cubicBezTo>
                        <a:pt x="12" y="141"/>
                        <a:pt x="11" y="141"/>
                        <a:pt x="11" y="142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9" y="143"/>
                        <a:pt x="9" y="143"/>
                        <a:pt x="9" y="143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7" y="144"/>
                        <a:pt x="7" y="145"/>
                        <a:pt x="7" y="147"/>
                      </a:cubicBezTo>
                      <a:cubicBezTo>
                        <a:pt x="6" y="148"/>
                        <a:pt x="5" y="150"/>
                        <a:pt x="4" y="150"/>
                      </a:cubicBezTo>
                      <a:cubicBezTo>
                        <a:pt x="4" y="151"/>
                        <a:pt x="3" y="151"/>
                        <a:pt x="3" y="151"/>
                      </a:cubicBezTo>
                      <a:cubicBezTo>
                        <a:pt x="2" y="152"/>
                        <a:pt x="2" y="152"/>
                        <a:pt x="2" y="153"/>
                      </a:cubicBezTo>
                      <a:cubicBezTo>
                        <a:pt x="1" y="153"/>
                        <a:pt x="0" y="153"/>
                        <a:pt x="0" y="153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44"/>
                <p:cNvSpPr>
                  <a:spLocks/>
                </p:cNvSpPr>
                <p:nvPr/>
              </p:nvSpPr>
              <p:spPr bwMode="auto">
                <a:xfrm>
                  <a:off x="2878819" y="5542758"/>
                  <a:ext cx="27556" cy="32566"/>
                </a:xfrm>
                <a:custGeom>
                  <a:avLst/>
                  <a:gdLst/>
                  <a:ahLst/>
                  <a:cxnLst>
                    <a:cxn ang="0">
                      <a:pos x="23" y="23"/>
                    </a:cxn>
                    <a:cxn ang="0">
                      <a:pos x="17" y="16"/>
                    </a:cxn>
                    <a:cxn ang="0">
                      <a:pos x="17" y="8"/>
                    </a:cxn>
                    <a:cxn ang="0">
                      <a:pos x="12" y="3"/>
                    </a:cxn>
                    <a:cxn ang="0">
                      <a:pos x="12" y="12"/>
                    </a:cxn>
                    <a:cxn ang="0">
                      <a:pos x="7" y="14"/>
                    </a:cxn>
                    <a:cxn ang="0">
                      <a:pos x="2" y="20"/>
                    </a:cxn>
                    <a:cxn ang="0">
                      <a:pos x="2" y="27"/>
                    </a:cxn>
                    <a:cxn ang="0">
                      <a:pos x="6" y="22"/>
                    </a:cxn>
                    <a:cxn ang="0">
                      <a:pos x="8" y="28"/>
                    </a:cxn>
                    <a:cxn ang="0">
                      <a:pos x="13" y="31"/>
                    </a:cxn>
                    <a:cxn ang="0">
                      <a:pos x="26" y="32"/>
                    </a:cxn>
                    <a:cxn ang="0">
                      <a:pos x="25" y="23"/>
                    </a:cxn>
                    <a:cxn ang="0">
                      <a:pos x="23" y="23"/>
                    </a:cxn>
                  </a:cxnLst>
                  <a:rect l="0" t="0" r="r" b="b"/>
                  <a:pathLst>
                    <a:path w="28" h="33">
                      <a:moveTo>
                        <a:pt x="23" y="23"/>
                      </a:moveTo>
                      <a:cubicBezTo>
                        <a:pt x="20" y="23"/>
                        <a:pt x="18" y="18"/>
                        <a:pt x="17" y="16"/>
                      </a:cubicBezTo>
                      <a:cubicBezTo>
                        <a:pt x="17" y="13"/>
                        <a:pt x="17" y="10"/>
                        <a:pt x="17" y="8"/>
                      </a:cubicBezTo>
                      <a:cubicBezTo>
                        <a:pt x="17" y="6"/>
                        <a:pt x="15" y="0"/>
                        <a:pt x="12" y="3"/>
                      </a:cubicBezTo>
                      <a:cubicBezTo>
                        <a:pt x="10" y="5"/>
                        <a:pt x="13" y="9"/>
                        <a:pt x="12" y="12"/>
                      </a:cubicBezTo>
                      <a:cubicBezTo>
                        <a:pt x="11" y="13"/>
                        <a:pt x="9" y="14"/>
                        <a:pt x="7" y="14"/>
                      </a:cubicBezTo>
                      <a:cubicBezTo>
                        <a:pt x="4" y="15"/>
                        <a:pt x="3" y="16"/>
                        <a:pt x="2" y="20"/>
                      </a:cubicBezTo>
                      <a:cubicBezTo>
                        <a:pt x="1" y="22"/>
                        <a:pt x="0" y="27"/>
                        <a:pt x="2" y="27"/>
                      </a:cubicBezTo>
                      <a:cubicBezTo>
                        <a:pt x="5" y="27"/>
                        <a:pt x="6" y="24"/>
                        <a:pt x="6" y="22"/>
                      </a:cubicBezTo>
                      <a:cubicBezTo>
                        <a:pt x="7" y="24"/>
                        <a:pt x="7" y="27"/>
                        <a:pt x="8" y="28"/>
                      </a:cubicBezTo>
                      <a:cubicBezTo>
                        <a:pt x="9" y="30"/>
                        <a:pt x="11" y="30"/>
                        <a:pt x="13" y="31"/>
                      </a:cubicBezTo>
                      <a:cubicBezTo>
                        <a:pt x="17" y="32"/>
                        <a:pt x="22" y="33"/>
                        <a:pt x="26" y="32"/>
                      </a:cubicBezTo>
                      <a:cubicBezTo>
                        <a:pt x="27" y="30"/>
                        <a:pt x="28" y="24"/>
                        <a:pt x="25" y="23"/>
                      </a:cubicBez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45"/>
                <p:cNvSpPr>
                  <a:spLocks/>
                </p:cNvSpPr>
                <p:nvPr/>
              </p:nvSpPr>
              <p:spPr bwMode="auto">
                <a:xfrm>
                  <a:off x="2893849" y="5584509"/>
                  <a:ext cx="20040" cy="22546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3" y="2"/>
                    </a:cxn>
                    <a:cxn ang="0">
                      <a:pos x="1" y="11"/>
                    </a:cxn>
                    <a:cxn ang="0">
                      <a:pos x="4" y="18"/>
                    </a:cxn>
                    <a:cxn ang="0">
                      <a:pos x="8" y="22"/>
                    </a:cxn>
                    <a:cxn ang="0">
                      <a:pos x="13" y="23"/>
                    </a:cxn>
                    <a:cxn ang="0">
                      <a:pos x="14" y="20"/>
                    </a:cxn>
                    <a:cxn ang="0">
                      <a:pos x="19" y="20"/>
                    </a:cxn>
                    <a:cxn ang="0">
                      <a:pos x="12" y="8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21" h="23">
                      <a:moveTo>
                        <a:pt x="10" y="7"/>
                      </a:moveTo>
                      <a:cubicBezTo>
                        <a:pt x="8" y="5"/>
                        <a:pt x="6" y="0"/>
                        <a:pt x="3" y="2"/>
                      </a:cubicBezTo>
                      <a:cubicBezTo>
                        <a:pt x="0" y="3"/>
                        <a:pt x="1" y="9"/>
                        <a:pt x="1" y="11"/>
                      </a:cubicBezTo>
                      <a:cubicBezTo>
                        <a:pt x="2" y="13"/>
                        <a:pt x="3" y="16"/>
                        <a:pt x="4" y="18"/>
                      </a:cubicBezTo>
                      <a:cubicBezTo>
                        <a:pt x="5" y="21"/>
                        <a:pt x="5" y="21"/>
                        <a:pt x="8" y="22"/>
                      </a:cubicBezTo>
                      <a:cubicBezTo>
                        <a:pt x="9" y="22"/>
                        <a:pt x="12" y="23"/>
                        <a:pt x="13" y="23"/>
                      </a:cubicBezTo>
                      <a:cubicBezTo>
                        <a:pt x="13" y="22"/>
                        <a:pt x="13" y="21"/>
                        <a:pt x="14" y="20"/>
                      </a:cubicBezTo>
                      <a:cubicBezTo>
                        <a:pt x="16" y="20"/>
                        <a:pt x="17" y="23"/>
                        <a:pt x="19" y="20"/>
                      </a:cubicBezTo>
                      <a:cubicBezTo>
                        <a:pt x="21" y="16"/>
                        <a:pt x="15" y="10"/>
                        <a:pt x="12" y="8"/>
                      </a:cubicBezTo>
                      <a:lnTo>
                        <a:pt x="10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46"/>
                <p:cNvSpPr>
                  <a:spLocks/>
                </p:cNvSpPr>
                <p:nvPr/>
              </p:nvSpPr>
              <p:spPr bwMode="auto">
                <a:xfrm>
                  <a:off x="3123477" y="5597869"/>
                  <a:ext cx="16700" cy="2087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" y="1"/>
                    </a:cxn>
                    <a:cxn ang="0">
                      <a:pos x="7" y="12"/>
                    </a:cxn>
                    <a:cxn ang="0">
                      <a:pos x="16" y="21"/>
                    </a:cxn>
                    <a:cxn ang="0">
                      <a:pos x="15" y="14"/>
                    </a:cxn>
                    <a:cxn ang="0">
                      <a:pos x="10" y="7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7" h="21">
                      <a:moveTo>
                        <a:pt x="10" y="6"/>
                      </a:moveTo>
                      <a:cubicBezTo>
                        <a:pt x="11" y="3"/>
                        <a:pt x="5" y="0"/>
                        <a:pt x="1" y="1"/>
                      </a:cubicBezTo>
                      <a:cubicBezTo>
                        <a:pt x="0" y="5"/>
                        <a:pt x="4" y="9"/>
                        <a:pt x="7" y="12"/>
                      </a:cubicBezTo>
                      <a:cubicBezTo>
                        <a:pt x="9" y="15"/>
                        <a:pt x="13" y="20"/>
                        <a:pt x="16" y="21"/>
                      </a:cubicBezTo>
                      <a:cubicBezTo>
                        <a:pt x="17" y="19"/>
                        <a:pt x="16" y="16"/>
                        <a:pt x="15" y="14"/>
                      </a:cubicBezTo>
                      <a:cubicBezTo>
                        <a:pt x="14" y="13"/>
                        <a:pt x="12" y="8"/>
                        <a:pt x="10" y="7"/>
                      </a:cubicBez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47"/>
                <p:cNvSpPr>
                  <a:spLocks/>
                </p:cNvSpPr>
                <p:nvPr/>
              </p:nvSpPr>
              <p:spPr bwMode="auto">
                <a:xfrm>
                  <a:off x="3143517" y="5622919"/>
                  <a:ext cx="16700" cy="8350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" y="1"/>
                    </a:cxn>
                    <a:cxn ang="0">
                      <a:pos x="11" y="8"/>
                    </a:cxn>
                    <a:cxn ang="0">
                      <a:pos x="7" y="1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17" h="9">
                      <a:moveTo>
                        <a:pt x="10" y="3"/>
                      </a:moveTo>
                      <a:cubicBezTo>
                        <a:pt x="7" y="2"/>
                        <a:pt x="4" y="0"/>
                        <a:pt x="1" y="1"/>
                      </a:cubicBezTo>
                      <a:cubicBezTo>
                        <a:pt x="0" y="6"/>
                        <a:pt x="6" y="9"/>
                        <a:pt x="11" y="8"/>
                      </a:cubicBezTo>
                      <a:cubicBezTo>
                        <a:pt x="17" y="8"/>
                        <a:pt x="11" y="1"/>
                        <a:pt x="7" y="1"/>
                      </a:cubicBez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48"/>
                <p:cNvSpPr>
                  <a:spLocks/>
                </p:cNvSpPr>
                <p:nvPr/>
              </p:nvSpPr>
              <p:spPr bwMode="auto">
                <a:xfrm>
                  <a:off x="3156042" y="5657155"/>
                  <a:ext cx="11690" cy="19206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" y="3"/>
                    </a:cxn>
                    <a:cxn ang="0">
                      <a:pos x="1" y="10"/>
                    </a:cxn>
                    <a:cxn ang="0">
                      <a:pos x="11" y="19"/>
                    </a:cxn>
                    <a:cxn ang="0">
                      <a:pos x="12" y="5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2" h="20">
                      <a:moveTo>
                        <a:pt x="12" y="1"/>
                      </a:moveTo>
                      <a:cubicBezTo>
                        <a:pt x="8" y="1"/>
                        <a:pt x="3" y="0"/>
                        <a:pt x="1" y="3"/>
                      </a:cubicBezTo>
                      <a:cubicBezTo>
                        <a:pt x="0" y="5"/>
                        <a:pt x="0" y="8"/>
                        <a:pt x="1" y="10"/>
                      </a:cubicBezTo>
                      <a:cubicBezTo>
                        <a:pt x="2" y="13"/>
                        <a:pt x="7" y="20"/>
                        <a:pt x="11" y="19"/>
                      </a:cubicBezTo>
                      <a:cubicBezTo>
                        <a:pt x="12" y="14"/>
                        <a:pt x="12" y="10"/>
                        <a:pt x="12" y="5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49"/>
                <p:cNvSpPr>
                  <a:spLocks/>
                </p:cNvSpPr>
                <p:nvPr/>
              </p:nvSpPr>
              <p:spPr bwMode="auto">
                <a:xfrm>
                  <a:off x="3137672" y="5660495"/>
                  <a:ext cx="9185" cy="1503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11"/>
                    </a:cxn>
                    <a:cxn ang="0">
                      <a:pos x="8" y="14"/>
                    </a:cxn>
                    <a:cxn ang="0">
                      <a:pos x="9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5">
                      <a:moveTo>
                        <a:pt x="10" y="0"/>
                      </a:moveTo>
                      <a:cubicBezTo>
                        <a:pt x="7" y="0"/>
                        <a:pt x="0" y="8"/>
                        <a:pt x="0" y="11"/>
                      </a:cubicBezTo>
                      <a:cubicBezTo>
                        <a:pt x="0" y="15"/>
                        <a:pt x="5" y="14"/>
                        <a:pt x="8" y="14"/>
                      </a:cubicBezTo>
                      <a:cubicBezTo>
                        <a:pt x="8" y="11"/>
                        <a:pt x="9" y="7"/>
                        <a:pt x="9" y="4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50"/>
                <p:cNvSpPr>
                  <a:spLocks/>
                </p:cNvSpPr>
                <p:nvPr/>
              </p:nvSpPr>
              <p:spPr bwMode="auto">
                <a:xfrm>
                  <a:off x="3033295" y="5737316"/>
                  <a:ext cx="143622" cy="30896"/>
                </a:xfrm>
                <a:custGeom>
                  <a:avLst/>
                  <a:gdLst/>
                  <a:ahLst/>
                  <a:cxnLst>
                    <a:cxn ang="0">
                      <a:pos x="116" y="7"/>
                    </a:cxn>
                    <a:cxn ang="0">
                      <a:pos x="95" y="5"/>
                    </a:cxn>
                    <a:cxn ang="0">
                      <a:pos x="67" y="4"/>
                    </a:cxn>
                    <a:cxn ang="0">
                      <a:pos x="57" y="3"/>
                    </a:cxn>
                    <a:cxn ang="0">
                      <a:pos x="37" y="1"/>
                    </a:cxn>
                    <a:cxn ang="0">
                      <a:pos x="22" y="0"/>
                    </a:cxn>
                    <a:cxn ang="0">
                      <a:pos x="5" y="3"/>
                    </a:cxn>
                    <a:cxn ang="0">
                      <a:pos x="1" y="8"/>
                    </a:cxn>
                    <a:cxn ang="0">
                      <a:pos x="13" y="13"/>
                    </a:cxn>
                    <a:cxn ang="0">
                      <a:pos x="41" y="15"/>
                    </a:cxn>
                    <a:cxn ang="0">
                      <a:pos x="57" y="16"/>
                    </a:cxn>
                    <a:cxn ang="0">
                      <a:pos x="65" y="19"/>
                    </a:cxn>
                    <a:cxn ang="0">
                      <a:pos x="68" y="25"/>
                    </a:cxn>
                    <a:cxn ang="0">
                      <a:pos x="71" y="30"/>
                    </a:cxn>
                    <a:cxn ang="0">
                      <a:pos x="76" y="31"/>
                    </a:cxn>
                    <a:cxn ang="0">
                      <a:pos x="93" y="28"/>
                    </a:cxn>
                    <a:cxn ang="0">
                      <a:pos x="127" y="27"/>
                    </a:cxn>
                    <a:cxn ang="0">
                      <a:pos x="142" y="25"/>
                    </a:cxn>
                    <a:cxn ang="0">
                      <a:pos x="146" y="22"/>
                    </a:cxn>
                    <a:cxn ang="0">
                      <a:pos x="139" y="15"/>
                    </a:cxn>
                    <a:cxn ang="0">
                      <a:pos x="123" y="8"/>
                    </a:cxn>
                    <a:cxn ang="0">
                      <a:pos x="116" y="7"/>
                    </a:cxn>
                  </a:cxnLst>
                  <a:rect l="0" t="0" r="r" b="b"/>
                  <a:pathLst>
                    <a:path w="146" h="31">
                      <a:moveTo>
                        <a:pt x="116" y="7"/>
                      </a:moveTo>
                      <a:cubicBezTo>
                        <a:pt x="109" y="5"/>
                        <a:pt x="102" y="5"/>
                        <a:pt x="95" y="5"/>
                      </a:cubicBezTo>
                      <a:cubicBezTo>
                        <a:pt x="86" y="5"/>
                        <a:pt x="77" y="4"/>
                        <a:pt x="67" y="4"/>
                      </a:cubicBezTo>
                      <a:cubicBezTo>
                        <a:pt x="64" y="3"/>
                        <a:pt x="60" y="3"/>
                        <a:pt x="57" y="3"/>
                      </a:cubicBezTo>
                      <a:cubicBezTo>
                        <a:pt x="50" y="3"/>
                        <a:pt x="44" y="1"/>
                        <a:pt x="37" y="1"/>
                      </a:cubicBezTo>
                      <a:cubicBezTo>
                        <a:pt x="32" y="0"/>
                        <a:pt x="27" y="1"/>
                        <a:pt x="22" y="0"/>
                      </a:cubicBezTo>
                      <a:cubicBezTo>
                        <a:pt x="16" y="0"/>
                        <a:pt x="10" y="0"/>
                        <a:pt x="5" y="3"/>
                      </a:cubicBezTo>
                      <a:cubicBezTo>
                        <a:pt x="3" y="4"/>
                        <a:pt x="0" y="5"/>
                        <a:pt x="1" y="8"/>
                      </a:cubicBezTo>
                      <a:cubicBezTo>
                        <a:pt x="3" y="11"/>
                        <a:pt x="11" y="12"/>
                        <a:pt x="13" y="13"/>
                      </a:cubicBezTo>
                      <a:cubicBezTo>
                        <a:pt x="22" y="14"/>
                        <a:pt x="31" y="14"/>
                        <a:pt x="41" y="15"/>
                      </a:cubicBezTo>
                      <a:cubicBezTo>
                        <a:pt x="46" y="15"/>
                        <a:pt x="52" y="15"/>
                        <a:pt x="57" y="16"/>
                      </a:cubicBezTo>
                      <a:cubicBezTo>
                        <a:pt x="59" y="17"/>
                        <a:pt x="64" y="18"/>
                        <a:pt x="65" y="19"/>
                      </a:cubicBezTo>
                      <a:cubicBezTo>
                        <a:pt x="67" y="21"/>
                        <a:pt x="67" y="23"/>
                        <a:pt x="68" y="25"/>
                      </a:cubicBezTo>
                      <a:cubicBezTo>
                        <a:pt x="68" y="27"/>
                        <a:pt x="69" y="30"/>
                        <a:pt x="71" y="30"/>
                      </a:cubicBezTo>
                      <a:cubicBezTo>
                        <a:pt x="72" y="31"/>
                        <a:pt x="75" y="31"/>
                        <a:pt x="76" y="31"/>
                      </a:cubicBezTo>
                      <a:cubicBezTo>
                        <a:pt x="82" y="30"/>
                        <a:pt x="88" y="28"/>
                        <a:pt x="93" y="28"/>
                      </a:cubicBezTo>
                      <a:cubicBezTo>
                        <a:pt x="104" y="27"/>
                        <a:pt x="116" y="27"/>
                        <a:pt x="127" y="27"/>
                      </a:cubicBezTo>
                      <a:cubicBezTo>
                        <a:pt x="132" y="27"/>
                        <a:pt x="137" y="27"/>
                        <a:pt x="142" y="25"/>
                      </a:cubicBezTo>
                      <a:cubicBezTo>
                        <a:pt x="143" y="25"/>
                        <a:pt x="145" y="23"/>
                        <a:pt x="146" y="22"/>
                      </a:cubicBezTo>
                      <a:cubicBezTo>
                        <a:pt x="146" y="19"/>
                        <a:pt x="140" y="16"/>
                        <a:pt x="139" y="15"/>
                      </a:cubicBezTo>
                      <a:cubicBezTo>
                        <a:pt x="134" y="12"/>
                        <a:pt x="129" y="10"/>
                        <a:pt x="123" y="8"/>
                      </a:cubicBezTo>
                      <a:lnTo>
                        <a:pt x="116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51"/>
                <p:cNvSpPr>
                  <a:spLocks/>
                </p:cNvSpPr>
                <p:nvPr/>
              </p:nvSpPr>
              <p:spPr bwMode="auto">
                <a:xfrm>
                  <a:off x="3186937" y="5540253"/>
                  <a:ext cx="20876" cy="40081"/>
                </a:xfrm>
                <a:custGeom>
                  <a:avLst/>
                  <a:gdLst/>
                  <a:ahLst/>
                  <a:cxnLst>
                    <a:cxn ang="0">
                      <a:pos x="17" y="1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2" y="17"/>
                    </a:cxn>
                    <a:cxn ang="0">
                      <a:pos x="7" y="22"/>
                    </a:cxn>
                    <a:cxn ang="0">
                      <a:pos x="4" y="25"/>
                    </a:cxn>
                    <a:cxn ang="0">
                      <a:pos x="1" y="31"/>
                    </a:cxn>
                    <a:cxn ang="0">
                      <a:pos x="8" y="36"/>
                    </a:cxn>
                    <a:cxn ang="0">
                      <a:pos x="13" y="41"/>
                    </a:cxn>
                    <a:cxn ang="0">
                      <a:pos x="15" y="34"/>
                    </a:cxn>
                    <a:cxn ang="0">
                      <a:pos x="19" y="25"/>
                    </a:cxn>
                    <a:cxn ang="0">
                      <a:pos x="16" y="13"/>
                    </a:cxn>
                    <a:cxn ang="0">
                      <a:pos x="17" y="12"/>
                    </a:cxn>
                  </a:cxnLst>
                  <a:rect l="0" t="0" r="r" b="b"/>
                  <a:pathLst>
                    <a:path w="22" h="41">
                      <a:moveTo>
                        <a:pt x="17" y="12"/>
                      </a:moveTo>
                      <a:cubicBezTo>
                        <a:pt x="14" y="9"/>
                        <a:pt x="6" y="0"/>
                        <a:pt x="1" y="5"/>
                      </a:cubicBezTo>
                      <a:cubicBezTo>
                        <a:pt x="0" y="7"/>
                        <a:pt x="0" y="9"/>
                        <a:pt x="0" y="10"/>
                      </a:cubicBezTo>
                      <a:cubicBezTo>
                        <a:pt x="0" y="13"/>
                        <a:pt x="1" y="15"/>
                        <a:pt x="2" y="17"/>
                      </a:cubicBezTo>
                      <a:cubicBezTo>
                        <a:pt x="3" y="18"/>
                        <a:pt x="6" y="20"/>
                        <a:pt x="7" y="22"/>
                      </a:cubicBezTo>
                      <a:cubicBezTo>
                        <a:pt x="8" y="25"/>
                        <a:pt x="6" y="24"/>
                        <a:pt x="4" y="25"/>
                      </a:cubicBezTo>
                      <a:cubicBezTo>
                        <a:pt x="1" y="26"/>
                        <a:pt x="1" y="28"/>
                        <a:pt x="1" y="31"/>
                      </a:cubicBezTo>
                      <a:cubicBezTo>
                        <a:pt x="2" y="35"/>
                        <a:pt x="5" y="34"/>
                        <a:pt x="8" y="36"/>
                      </a:cubicBezTo>
                      <a:cubicBezTo>
                        <a:pt x="10" y="38"/>
                        <a:pt x="10" y="41"/>
                        <a:pt x="13" y="41"/>
                      </a:cubicBezTo>
                      <a:cubicBezTo>
                        <a:pt x="15" y="40"/>
                        <a:pt x="15" y="36"/>
                        <a:pt x="15" y="34"/>
                      </a:cubicBezTo>
                      <a:cubicBezTo>
                        <a:pt x="15" y="29"/>
                        <a:pt x="17" y="28"/>
                        <a:pt x="19" y="25"/>
                      </a:cubicBezTo>
                      <a:cubicBezTo>
                        <a:pt x="22" y="21"/>
                        <a:pt x="22" y="14"/>
                        <a:pt x="16" y="13"/>
                      </a:cubicBez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52"/>
                <p:cNvSpPr>
                  <a:spLocks/>
                </p:cNvSpPr>
                <p:nvPr/>
              </p:nvSpPr>
              <p:spPr bwMode="auto">
                <a:xfrm>
                  <a:off x="3186937" y="5487647"/>
                  <a:ext cx="45926" cy="35906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5" y="5"/>
                    </a:cxn>
                    <a:cxn ang="0">
                      <a:pos x="25" y="0"/>
                    </a:cxn>
                    <a:cxn ang="0">
                      <a:pos x="19" y="3"/>
                    </a:cxn>
                    <a:cxn ang="0">
                      <a:pos x="16" y="5"/>
                    </a:cxn>
                    <a:cxn ang="0">
                      <a:pos x="5" y="9"/>
                    </a:cxn>
                    <a:cxn ang="0">
                      <a:pos x="0" y="14"/>
                    </a:cxn>
                    <a:cxn ang="0">
                      <a:pos x="6" y="20"/>
                    </a:cxn>
                    <a:cxn ang="0">
                      <a:pos x="10" y="23"/>
                    </a:cxn>
                    <a:cxn ang="0">
                      <a:pos x="12" y="22"/>
                    </a:cxn>
                    <a:cxn ang="0">
                      <a:pos x="31" y="22"/>
                    </a:cxn>
                    <a:cxn ang="0">
                      <a:pos x="20" y="30"/>
                    </a:cxn>
                    <a:cxn ang="0">
                      <a:pos x="33" y="33"/>
                    </a:cxn>
                    <a:cxn ang="0">
                      <a:pos x="39" y="34"/>
                    </a:cxn>
                    <a:cxn ang="0">
                      <a:pos x="43" y="35"/>
                    </a:cxn>
                    <a:cxn ang="0">
                      <a:pos x="45" y="27"/>
                    </a:cxn>
                    <a:cxn ang="0">
                      <a:pos x="40" y="25"/>
                    </a:cxn>
                    <a:cxn ang="0">
                      <a:pos x="39" y="21"/>
                    </a:cxn>
                    <a:cxn ang="0">
                      <a:pos x="37" y="16"/>
                    </a:cxn>
                    <a:cxn ang="0">
                      <a:pos x="34" y="11"/>
                    </a:cxn>
                    <a:cxn ang="0">
                      <a:pos x="34" y="5"/>
                    </a:cxn>
                    <a:cxn ang="0">
                      <a:pos x="39" y="6"/>
                    </a:cxn>
                  </a:cxnLst>
                  <a:rect l="0" t="0" r="r" b="b"/>
                  <a:pathLst>
                    <a:path w="47" h="36">
                      <a:moveTo>
                        <a:pt x="39" y="6"/>
                      </a:moveTo>
                      <a:cubicBezTo>
                        <a:pt x="38" y="6"/>
                        <a:pt x="37" y="6"/>
                        <a:pt x="35" y="5"/>
                      </a:cubicBezTo>
                      <a:cubicBezTo>
                        <a:pt x="32" y="2"/>
                        <a:pt x="29" y="1"/>
                        <a:pt x="25" y="0"/>
                      </a:cubicBezTo>
                      <a:cubicBezTo>
                        <a:pt x="22" y="0"/>
                        <a:pt x="21" y="1"/>
                        <a:pt x="19" y="3"/>
                      </a:cubicBezTo>
                      <a:cubicBezTo>
                        <a:pt x="18" y="4"/>
                        <a:pt x="17" y="5"/>
                        <a:pt x="16" y="5"/>
                      </a:cubicBezTo>
                      <a:cubicBezTo>
                        <a:pt x="13" y="8"/>
                        <a:pt x="8" y="9"/>
                        <a:pt x="5" y="9"/>
                      </a:cubicBezTo>
                      <a:cubicBezTo>
                        <a:pt x="1" y="10"/>
                        <a:pt x="0" y="10"/>
                        <a:pt x="0" y="14"/>
                      </a:cubicBezTo>
                      <a:cubicBezTo>
                        <a:pt x="0" y="18"/>
                        <a:pt x="2" y="19"/>
                        <a:pt x="6" y="20"/>
                      </a:cubicBezTo>
                      <a:cubicBezTo>
                        <a:pt x="7" y="21"/>
                        <a:pt x="8" y="23"/>
                        <a:pt x="10" y="23"/>
                      </a:cubicBezTo>
                      <a:cubicBezTo>
                        <a:pt x="11" y="23"/>
                        <a:pt x="11" y="23"/>
                        <a:pt x="12" y="22"/>
                      </a:cubicBezTo>
                      <a:cubicBezTo>
                        <a:pt x="17" y="19"/>
                        <a:pt x="27" y="16"/>
                        <a:pt x="31" y="22"/>
                      </a:cubicBezTo>
                      <a:cubicBezTo>
                        <a:pt x="26" y="24"/>
                        <a:pt x="20" y="23"/>
                        <a:pt x="20" y="30"/>
                      </a:cubicBezTo>
                      <a:cubicBezTo>
                        <a:pt x="25" y="32"/>
                        <a:pt x="28" y="33"/>
                        <a:pt x="33" y="33"/>
                      </a:cubicBezTo>
                      <a:cubicBezTo>
                        <a:pt x="35" y="33"/>
                        <a:pt x="37" y="33"/>
                        <a:pt x="39" y="34"/>
                      </a:cubicBezTo>
                      <a:cubicBezTo>
                        <a:pt x="40" y="35"/>
                        <a:pt x="40" y="36"/>
                        <a:pt x="43" y="35"/>
                      </a:cubicBezTo>
                      <a:cubicBezTo>
                        <a:pt x="46" y="34"/>
                        <a:pt x="47" y="29"/>
                        <a:pt x="45" y="27"/>
                      </a:cubicBezTo>
                      <a:cubicBezTo>
                        <a:pt x="43" y="25"/>
                        <a:pt x="41" y="26"/>
                        <a:pt x="40" y="25"/>
                      </a:cubicBezTo>
                      <a:cubicBezTo>
                        <a:pt x="39" y="24"/>
                        <a:pt x="39" y="22"/>
                        <a:pt x="39" y="21"/>
                      </a:cubicBezTo>
                      <a:cubicBezTo>
                        <a:pt x="39" y="19"/>
                        <a:pt x="37" y="18"/>
                        <a:pt x="37" y="16"/>
                      </a:cubicBezTo>
                      <a:cubicBezTo>
                        <a:pt x="36" y="14"/>
                        <a:pt x="35" y="13"/>
                        <a:pt x="34" y="11"/>
                      </a:cubicBezTo>
                      <a:cubicBezTo>
                        <a:pt x="33" y="9"/>
                        <a:pt x="34" y="7"/>
                        <a:pt x="34" y="5"/>
                      </a:cubicBezTo>
                      <a:lnTo>
                        <a:pt x="39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53"/>
                <p:cNvSpPr>
                  <a:spLocks/>
                </p:cNvSpPr>
                <p:nvPr/>
              </p:nvSpPr>
              <p:spPr bwMode="auto">
                <a:xfrm>
                  <a:off x="3287139" y="5728130"/>
                  <a:ext cx="36740" cy="3590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15" y="7"/>
                    </a:cxn>
                    <a:cxn ang="0">
                      <a:pos x="12" y="11"/>
                    </a:cxn>
                    <a:cxn ang="0">
                      <a:pos x="12" y="13"/>
                    </a:cxn>
                    <a:cxn ang="0">
                      <a:pos x="3" y="21"/>
                    </a:cxn>
                    <a:cxn ang="0">
                      <a:pos x="7" y="24"/>
                    </a:cxn>
                    <a:cxn ang="0">
                      <a:pos x="11" y="28"/>
                    </a:cxn>
                    <a:cxn ang="0">
                      <a:pos x="12" y="31"/>
                    </a:cxn>
                    <a:cxn ang="0">
                      <a:pos x="14" y="31"/>
                    </a:cxn>
                    <a:cxn ang="0">
                      <a:pos x="17" y="35"/>
                    </a:cxn>
                    <a:cxn ang="0">
                      <a:pos x="22" y="23"/>
                    </a:cxn>
                    <a:cxn ang="0">
                      <a:pos x="33" y="11"/>
                    </a:cxn>
                    <a:cxn ang="0">
                      <a:pos x="33" y="3"/>
                    </a:cxn>
                    <a:cxn ang="0">
                      <a:pos x="23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8" h="37">
                      <a:moveTo>
                        <a:pt x="27" y="0"/>
                      </a:moveTo>
                      <a:cubicBezTo>
                        <a:pt x="23" y="2"/>
                        <a:pt x="18" y="4"/>
                        <a:pt x="15" y="7"/>
                      </a:cubicBezTo>
                      <a:cubicBezTo>
                        <a:pt x="14" y="8"/>
                        <a:pt x="13" y="9"/>
                        <a:pt x="12" y="11"/>
                      </a:cubicBezTo>
                      <a:cubicBezTo>
                        <a:pt x="12" y="12"/>
                        <a:pt x="13" y="12"/>
                        <a:pt x="12" y="13"/>
                      </a:cubicBezTo>
                      <a:cubicBezTo>
                        <a:pt x="11" y="16"/>
                        <a:pt x="0" y="17"/>
                        <a:pt x="3" y="21"/>
                      </a:cubicBezTo>
                      <a:cubicBezTo>
                        <a:pt x="4" y="22"/>
                        <a:pt x="6" y="23"/>
                        <a:pt x="7" y="24"/>
                      </a:cubicBezTo>
                      <a:cubicBezTo>
                        <a:pt x="9" y="25"/>
                        <a:pt x="9" y="25"/>
                        <a:pt x="11" y="28"/>
                      </a:cubicBezTo>
                      <a:cubicBezTo>
                        <a:pt x="11" y="29"/>
                        <a:pt x="12" y="30"/>
                        <a:pt x="12" y="31"/>
                      </a:cubicBezTo>
                      <a:cubicBezTo>
                        <a:pt x="13" y="31"/>
                        <a:pt x="14" y="31"/>
                        <a:pt x="14" y="31"/>
                      </a:cubicBezTo>
                      <a:cubicBezTo>
                        <a:pt x="15" y="33"/>
                        <a:pt x="15" y="35"/>
                        <a:pt x="17" y="35"/>
                      </a:cubicBezTo>
                      <a:cubicBezTo>
                        <a:pt x="20" y="37"/>
                        <a:pt x="22" y="25"/>
                        <a:pt x="22" y="23"/>
                      </a:cubicBezTo>
                      <a:cubicBezTo>
                        <a:pt x="24" y="18"/>
                        <a:pt x="30" y="15"/>
                        <a:pt x="33" y="11"/>
                      </a:cubicBezTo>
                      <a:cubicBezTo>
                        <a:pt x="35" y="8"/>
                        <a:pt x="38" y="4"/>
                        <a:pt x="33" y="3"/>
                      </a:cubicBezTo>
                      <a:cubicBezTo>
                        <a:pt x="31" y="2"/>
                        <a:pt x="22" y="1"/>
                        <a:pt x="23" y="6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54"/>
                <p:cNvSpPr>
                  <a:spLocks/>
                </p:cNvSpPr>
                <p:nvPr/>
              </p:nvSpPr>
              <p:spPr bwMode="auto">
                <a:xfrm>
                  <a:off x="3246223" y="5686380"/>
                  <a:ext cx="22546" cy="16700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5" y="7"/>
                    </a:cxn>
                    <a:cxn ang="0">
                      <a:pos x="3" y="15"/>
                    </a:cxn>
                    <a:cxn ang="0">
                      <a:pos x="18" y="5"/>
                    </a:cxn>
                    <a:cxn ang="0">
                      <a:pos x="22" y="3"/>
                    </a:cxn>
                    <a:cxn ang="0">
                      <a:pos x="23" y="0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23" h="17">
                      <a:moveTo>
                        <a:pt x="21" y="2"/>
                      </a:moveTo>
                      <a:cubicBezTo>
                        <a:pt x="16" y="1"/>
                        <a:pt x="8" y="4"/>
                        <a:pt x="5" y="7"/>
                      </a:cubicBezTo>
                      <a:cubicBezTo>
                        <a:pt x="3" y="9"/>
                        <a:pt x="0" y="13"/>
                        <a:pt x="3" y="15"/>
                      </a:cubicBezTo>
                      <a:cubicBezTo>
                        <a:pt x="8" y="17"/>
                        <a:pt x="16" y="8"/>
                        <a:pt x="18" y="5"/>
                      </a:cubicBezTo>
                      <a:cubicBezTo>
                        <a:pt x="19" y="4"/>
                        <a:pt x="22" y="4"/>
                        <a:pt x="22" y="3"/>
                      </a:cubicBezTo>
                      <a:cubicBezTo>
                        <a:pt x="23" y="2"/>
                        <a:pt x="23" y="1"/>
                        <a:pt x="23" y="0"/>
                      </a:cubicBezTo>
                      <a:lnTo>
                        <a:pt x="2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55"/>
                <p:cNvSpPr>
                  <a:spLocks/>
                </p:cNvSpPr>
                <p:nvPr/>
              </p:nvSpPr>
              <p:spPr bwMode="auto">
                <a:xfrm>
                  <a:off x="3194453" y="5622919"/>
                  <a:ext cx="22546" cy="116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4" y="7"/>
                    </a:cxn>
                    <a:cxn ang="0">
                      <a:pos x="2" y="11"/>
                    </a:cxn>
                    <a:cxn ang="0">
                      <a:pos x="9" y="11"/>
                    </a:cxn>
                    <a:cxn ang="0">
                      <a:pos x="19" y="9"/>
                    </a:cxn>
                    <a:cxn ang="0">
                      <a:pos x="23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3" h="12">
                      <a:moveTo>
                        <a:pt x="17" y="0"/>
                      </a:moveTo>
                      <a:cubicBezTo>
                        <a:pt x="11" y="0"/>
                        <a:pt x="8" y="4"/>
                        <a:pt x="4" y="7"/>
                      </a:cubicBezTo>
                      <a:cubicBezTo>
                        <a:pt x="3" y="8"/>
                        <a:pt x="0" y="9"/>
                        <a:pt x="2" y="11"/>
                      </a:cubicBezTo>
                      <a:cubicBezTo>
                        <a:pt x="3" y="12"/>
                        <a:pt x="7" y="11"/>
                        <a:pt x="9" y="11"/>
                      </a:cubicBezTo>
                      <a:cubicBezTo>
                        <a:pt x="13" y="11"/>
                        <a:pt x="16" y="12"/>
                        <a:pt x="19" y="9"/>
                      </a:cubicBezTo>
                      <a:cubicBezTo>
                        <a:pt x="23" y="7"/>
                        <a:pt x="23" y="4"/>
                        <a:pt x="23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56"/>
                <p:cNvSpPr>
                  <a:spLocks/>
                </p:cNvSpPr>
                <p:nvPr/>
              </p:nvSpPr>
              <p:spPr bwMode="auto">
                <a:xfrm>
                  <a:off x="3140177" y="5436712"/>
                  <a:ext cx="22546" cy="20876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20" y="3"/>
                    </a:cxn>
                    <a:cxn ang="0">
                      <a:pos x="17" y="1"/>
                    </a:cxn>
                    <a:cxn ang="0">
                      <a:pos x="14" y="1"/>
                    </a:cxn>
                    <a:cxn ang="0">
                      <a:pos x="13" y="3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2" y="13"/>
                    </a:cxn>
                    <a:cxn ang="0">
                      <a:pos x="14" y="11"/>
                    </a:cxn>
                    <a:cxn ang="0">
                      <a:pos x="21" y="17"/>
                    </a:cxn>
                    <a:cxn ang="0">
                      <a:pos x="22" y="9"/>
                    </a:cxn>
                    <a:cxn ang="0">
                      <a:pos x="18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3" h="21">
                      <a:moveTo>
                        <a:pt x="19" y="5"/>
                      </a:moveTo>
                      <a:cubicBezTo>
                        <a:pt x="20" y="5"/>
                        <a:pt x="20" y="4"/>
                        <a:pt x="20" y="3"/>
                      </a:cubicBezTo>
                      <a:cubicBezTo>
                        <a:pt x="20" y="1"/>
                        <a:pt x="19" y="1"/>
                        <a:pt x="17" y="1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3" y="1"/>
                        <a:pt x="14" y="2"/>
                        <a:pt x="13" y="3"/>
                      </a:cubicBezTo>
                      <a:cubicBezTo>
                        <a:pt x="10" y="4"/>
                        <a:pt x="8" y="0"/>
                        <a:pt x="6" y="1"/>
                      </a:cubicBezTo>
                      <a:cubicBezTo>
                        <a:pt x="4" y="1"/>
                        <a:pt x="4" y="1"/>
                        <a:pt x="3" y="3"/>
                      </a:cubicBezTo>
                      <a:cubicBezTo>
                        <a:pt x="2" y="6"/>
                        <a:pt x="0" y="11"/>
                        <a:pt x="2" y="13"/>
                      </a:cubicBezTo>
                      <a:cubicBezTo>
                        <a:pt x="5" y="16"/>
                        <a:pt x="11" y="13"/>
                        <a:pt x="14" y="11"/>
                      </a:cubicBezTo>
                      <a:cubicBezTo>
                        <a:pt x="15" y="15"/>
                        <a:pt x="16" y="21"/>
                        <a:pt x="21" y="17"/>
                      </a:cubicBezTo>
                      <a:cubicBezTo>
                        <a:pt x="23" y="15"/>
                        <a:pt x="22" y="12"/>
                        <a:pt x="22" y="9"/>
                      </a:cubicBezTo>
                      <a:cubicBezTo>
                        <a:pt x="22" y="5"/>
                        <a:pt x="21" y="4"/>
                        <a:pt x="18" y="5"/>
                      </a:cubicBez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58"/>
                <p:cNvSpPr>
                  <a:spLocks/>
                </p:cNvSpPr>
                <p:nvPr/>
              </p:nvSpPr>
              <p:spPr bwMode="auto">
                <a:xfrm>
                  <a:off x="3165227" y="5393291"/>
                  <a:ext cx="18370" cy="10855"/>
                </a:xfrm>
                <a:custGeom>
                  <a:avLst/>
                  <a:gdLst/>
                  <a:ahLst/>
                  <a:cxnLst>
                    <a:cxn ang="0">
                      <a:pos x="17" y="7"/>
                    </a:cxn>
                    <a:cxn ang="0">
                      <a:pos x="5" y="2"/>
                    </a:cxn>
                    <a:cxn ang="0">
                      <a:pos x="0" y="8"/>
                    </a:cxn>
                    <a:cxn ang="0">
                      <a:pos x="8" y="11"/>
                    </a:cxn>
                    <a:cxn ang="0">
                      <a:pos x="19" y="11"/>
                    </a:cxn>
                    <a:cxn ang="0">
                      <a:pos x="16" y="9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9" h="11">
                      <a:moveTo>
                        <a:pt x="17" y="7"/>
                      </a:moveTo>
                      <a:cubicBezTo>
                        <a:pt x="14" y="4"/>
                        <a:pt x="9" y="0"/>
                        <a:pt x="5" y="2"/>
                      </a:cubicBezTo>
                      <a:cubicBezTo>
                        <a:pt x="3" y="2"/>
                        <a:pt x="0" y="5"/>
                        <a:pt x="0" y="8"/>
                      </a:cubicBezTo>
                      <a:cubicBezTo>
                        <a:pt x="1" y="11"/>
                        <a:pt x="6" y="11"/>
                        <a:pt x="8" y="11"/>
                      </a:cubicBezTo>
                      <a:cubicBezTo>
                        <a:pt x="12" y="11"/>
                        <a:pt x="15" y="11"/>
                        <a:pt x="19" y="11"/>
                      </a:cubicBezTo>
                      <a:cubicBezTo>
                        <a:pt x="18" y="10"/>
                        <a:pt x="18" y="9"/>
                        <a:pt x="16" y="9"/>
                      </a:cubicBezTo>
                      <a:lnTo>
                        <a:pt x="17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0" name="Freeform 60"/>
            <p:cNvSpPr>
              <a:spLocks/>
            </p:cNvSpPr>
            <p:nvPr/>
          </p:nvSpPr>
          <p:spPr bwMode="auto">
            <a:xfrm>
              <a:off x="5508052" y="1493736"/>
              <a:ext cx="1012893" cy="2367947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61"/>
            <p:cNvSpPr>
              <a:spLocks/>
            </p:cNvSpPr>
            <p:nvPr/>
          </p:nvSpPr>
          <p:spPr bwMode="auto">
            <a:xfrm>
              <a:off x="6056497" y="3478759"/>
              <a:ext cx="82761" cy="159346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>
              <a:off x="6230664" y="1265217"/>
              <a:ext cx="880723" cy="1943026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3778721" y="5461313"/>
              <a:ext cx="284105" cy="553386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3778721" y="5284673"/>
              <a:ext cx="1085771" cy="827607"/>
              <a:chOff x="1272257" y="5130263"/>
              <a:chExt cx="733974" cy="559457"/>
            </a:xfrm>
            <a:solidFill>
              <a:schemeClr val="tx2"/>
            </a:solidFill>
          </p:grpSpPr>
          <p:sp>
            <p:nvSpPr>
              <p:cNvPr id="184" name="Freeform 93"/>
              <p:cNvSpPr>
                <a:spLocks noEditPoints="1"/>
              </p:cNvSpPr>
              <p:nvPr/>
            </p:nvSpPr>
            <p:spPr bwMode="auto">
              <a:xfrm>
                <a:off x="1272257" y="5130263"/>
                <a:ext cx="719779" cy="559457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94"/>
              <p:cNvSpPr>
                <a:spLocks/>
              </p:cNvSpPr>
              <p:nvPr/>
            </p:nvSpPr>
            <p:spPr bwMode="auto">
              <a:xfrm>
                <a:off x="1899350" y="5420847"/>
                <a:ext cx="62626" cy="49266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Freeform 95"/>
              <p:cNvSpPr>
                <a:spLocks/>
              </p:cNvSpPr>
              <p:nvPr/>
            </p:nvSpPr>
            <p:spPr bwMode="auto">
              <a:xfrm>
                <a:off x="1976171" y="5410826"/>
                <a:ext cx="30060" cy="21710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Freeform 96"/>
              <p:cNvSpPr>
                <a:spLocks/>
              </p:cNvSpPr>
              <p:nvPr/>
            </p:nvSpPr>
            <p:spPr bwMode="auto">
              <a:xfrm>
                <a:off x="1836725" y="5480967"/>
                <a:ext cx="25050" cy="2004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5" name="Freeform 99"/>
            <p:cNvSpPr>
              <a:spLocks/>
            </p:cNvSpPr>
            <p:nvPr/>
          </p:nvSpPr>
          <p:spPr bwMode="auto">
            <a:xfrm>
              <a:off x="5013957" y="4122317"/>
              <a:ext cx="11117" cy="988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102"/>
            <p:cNvSpPr>
              <a:spLocks/>
            </p:cNvSpPr>
            <p:nvPr/>
          </p:nvSpPr>
          <p:spPr bwMode="auto">
            <a:xfrm>
              <a:off x="5111540" y="4096377"/>
              <a:ext cx="16058" cy="3706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5265946" y="3514581"/>
              <a:ext cx="562032" cy="447154"/>
              <a:chOff x="2277611" y="3933693"/>
              <a:chExt cx="379930" cy="302273"/>
            </a:xfrm>
            <a:solidFill>
              <a:schemeClr val="tx2"/>
            </a:solidFill>
          </p:grpSpPr>
          <p:sp>
            <p:nvSpPr>
              <p:cNvPr id="181" name="Freeform 106"/>
              <p:cNvSpPr>
                <a:spLocks noEditPoints="1"/>
              </p:cNvSpPr>
              <p:nvPr/>
            </p:nvSpPr>
            <p:spPr bwMode="auto">
              <a:xfrm>
                <a:off x="2277611" y="3933693"/>
                <a:ext cx="157817" cy="291419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107"/>
              <p:cNvSpPr>
                <a:spLocks/>
              </p:cNvSpPr>
              <p:nvPr/>
            </p:nvSpPr>
            <p:spPr bwMode="auto">
              <a:xfrm>
                <a:off x="2432923" y="4078149"/>
                <a:ext cx="95191" cy="157817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108"/>
              <p:cNvSpPr>
                <a:spLocks/>
              </p:cNvSpPr>
              <p:nvPr/>
            </p:nvSpPr>
            <p:spPr bwMode="auto">
              <a:xfrm>
                <a:off x="2628315" y="4166660"/>
                <a:ext cx="29226" cy="30896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8" name="Freeform 109"/>
            <p:cNvSpPr>
              <a:spLocks/>
            </p:cNvSpPr>
            <p:nvPr/>
          </p:nvSpPr>
          <p:spPr bwMode="auto">
            <a:xfrm>
              <a:off x="5095483" y="3908621"/>
              <a:ext cx="721377" cy="961013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10"/>
            <p:cNvSpPr>
              <a:spLocks/>
            </p:cNvSpPr>
            <p:nvPr/>
          </p:nvSpPr>
          <p:spPr bwMode="auto">
            <a:xfrm>
              <a:off x="5282004" y="3887622"/>
              <a:ext cx="18528" cy="4817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1"/>
            <p:cNvSpPr>
              <a:spLocks/>
            </p:cNvSpPr>
            <p:nvPr/>
          </p:nvSpPr>
          <p:spPr bwMode="auto">
            <a:xfrm>
              <a:off x="5295591" y="3929620"/>
              <a:ext cx="13587" cy="1358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12"/>
            <p:cNvSpPr>
              <a:spLocks/>
            </p:cNvSpPr>
            <p:nvPr/>
          </p:nvSpPr>
          <p:spPr bwMode="auto">
            <a:xfrm>
              <a:off x="5288180" y="3944442"/>
              <a:ext cx="6176" cy="61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13"/>
            <p:cNvSpPr>
              <a:spLocks/>
            </p:cNvSpPr>
            <p:nvPr/>
          </p:nvSpPr>
          <p:spPr bwMode="auto">
            <a:xfrm>
              <a:off x="5311649" y="3959266"/>
              <a:ext cx="6176" cy="741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4884257" y="4081553"/>
              <a:ext cx="313750" cy="371807"/>
              <a:chOff x="2019592" y="4316962"/>
              <a:chExt cx="212093" cy="251339"/>
            </a:xfrm>
            <a:solidFill>
              <a:schemeClr val="tx2"/>
            </a:solidFill>
          </p:grpSpPr>
          <p:sp>
            <p:nvSpPr>
              <p:cNvPr id="176" name="Freeform 97"/>
              <p:cNvSpPr>
                <a:spLocks/>
              </p:cNvSpPr>
              <p:nvPr/>
            </p:nvSpPr>
            <p:spPr bwMode="auto">
              <a:xfrm>
                <a:off x="2019592" y="4329488"/>
                <a:ext cx="212093" cy="238813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Freeform 98"/>
              <p:cNvSpPr>
                <a:spLocks/>
              </p:cNvSpPr>
              <p:nvPr/>
            </p:nvSpPr>
            <p:spPr bwMode="auto">
              <a:xfrm>
                <a:off x="2094743" y="4357043"/>
                <a:ext cx="11690" cy="1586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Freeform 100"/>
              <p:cNvSpPr>
                <a:spLocks/>
              </p:cNvSpPr>
              <p:nvPr/>
            </p:nvSpPr>
            <p:spPr bwMode="auto">
              <a:xfrm>
                <a:off x="2119793" y="4335333"/>
                <a:ext cx="14195" cy="751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Freeform 101"/>
              <p:cNvSpPr>
                <a:spLocks/>
              </p:cNvSpPr>
              <p:nvPr/>
            </p:nvSpPr>
            <p:spPr bwMode="auto">
              <a:xfrm>
                <a:off x="2147349" y="4329488"/>
                <a:ext cx="15030" cy="4175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114"/>
              <p:cNvSpPr>
                <a:spLocks/>
              </p:cNvSpPr>
              <p:nvPr/>
            </p:nvSpPr>
            <p:spPr bwMode="auto">
              <a:xfrm>
                <a:off x="2202460" y="4316962"/>
                <a:ext cx="9185" cy="50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" name="Freeform 115"/>
            <p:cNvSpPr>
              <a:spLocks/>
            </p:cNvSpPr>
            <p:nvPr/>
          </p:nvSpPr>
          <p:spPr bwMode="auto">
            <a:xfrm>
              <a:off x="5173303" y="4072908"/>
              <a:ext cx="20999" cy="37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16"/>
            <p:cNvSpPr>
              <a:spLocks/>
            </p:cNvSpPr>
            <p:nvPr/>
          </p:nvSpPr>
          <p:spPr bwMode="auto">
            <a:xfrm>
              <a:off x="5214065" y="4064260"/>
              <a:ext cx="13587" cy="247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17"/>
            <p:cNvSpPr>
              <a:spLocks/>
            </p:cNvSpPr>
            <p:nvPr/>
          </p:nvSpPr>
          <p:spPr bwMode="auto">
            <a:xfrm>
              <a:off x="5198007" y="4067967"/>
              <a:ext cx="13587" cy="12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18"/>
            <p:cNvSpPr>
              <a:spLocks/>
            </p:cNvSpPr>
            <p:nvPr/>
          </p:nvSpPr>
          <p:spPr bwMode="auto">
            <a:xfrm>
              <a:off x="5233829" y="4058084"/>
              <a:ext cx="18528" cy="617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19"/>
            <p:cNvSpPr>
              <a:spLocks/>
            </p:cNvSpPr>
            <p:nvPr/>
          </p:nvSpPr>
          <p:spPr bwMode="auto">
            <a:xfrm>
              <a:off x="5257298" y="4058084"/>
              <a:ext cx="14823" cy="24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5306708" y="4121082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5306708" y="4121082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Line 122"/>
            <p:cNvSpPr>
              <a:spLocks noChangeShapeType="1"/>
            </p:cNvSpPr>
            <p:nvPr/>
          </p:nvSpPr>
          <p:spPr bwMode="auto">
            <a:xfrm>
              <a:off x="5275828" y="4081553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Line 123"/>
            <p:cNvSpPr>
              <a:spLocks noChangeShapeType="1"/>
            </p:cNvSpPr>
            <p:nvPr/>
          </p:nvSpPr>
          <p:spPr bwMode="auto">
            <a:xfrm>
              <a:off x="5275828" y="4081553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124"/>
            <p:cNvSpPr>
              <a:spLocks/>
            </p:cNvSpPr>
            <p:nvPr/>
          </p:nvSpPr>
          <p:spPr bwMode="auto">
            <a:xfrm>
              <a:off x="5610577" y="3965441"/>
              <a:ext cx="44468" cy="1976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125"/>
            <p:cNvSpPr>
              <a:spLocks/>
            </p:cNvSpPr>
            <p:nvPr/>
          </p:nvSpPr>
          <p:spPr bwMode="auto">
            <a:xfrm>
              <a:off x="7136092" y="6240745"/>
              <a:ext cx="185286" cy="10376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139"/>
            <p:cNvSpPr>
              <a:spLocks/>
            </p:cNvSpPr>
            <p:nvPr/>
          </p:nvSpPr>
          <p:spPr bwMode="auto">
            <a:xfrm>
              <a:off x="5745217" y="6145633"/>
              <a:ext cx="27175" cy="1605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86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0348" y="844851"/>
            <a:ext cx="10335062" cy="4630931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IE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15 Member States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have formal coverage gaps for at least one group of </a:t>
            </a:r>
            <a:r>
              <a:rPr lang="en-IE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non-standard workers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in at least </a:t>
            </a:r>
            <a:r>
              <a:rPr lang="en-IE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one branch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of social protection that fall under the scope of the Recommendation. </a:t>
            </a:r>
          </a:p>
          <a:p>
            <a:pPr lvl="1" algn="just">
              <a:spcAft>
                <a:spcPts val="1200"/>
              </a:spcAft>
            </a:pPr>
            <a:r>
              <a:rPr lang="en-IE" sz="18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Branches most concerned by ‘lack of access’: </a:t>
            </a:r>
            <a:r>
              <a:rPr lang="en-IE" sz="1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unemployment, sickness, maternity benefits</a:t>
            </a:r>
            <a:r>
              <a:rPr lang="en-IE" sz="18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pPr lvl="1" algn="just">
              <a:spcAft>
                <a:spcPts val="1200"/>
              </a:spcAft>
            </a:pPr>
            <a:r>
              <a:rPr lang="en-IE" sz="18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E" sz="1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13 Member States</a:t>
            </a:r>
            <a:r>
              <a:rPr lang="en-IE" sz="18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access to </a:t>
            </a:r>
            <a:r>
              <a:rPr lang="en-IE" sz="1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 least one </a:t>
            </a:r>
            <a:r>
              <a:rPr lang="en-IE" sz="18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social protection branch is </a:t>
            </a:r>
            <a:r>
              <a:rPr lang="en-IE" sz="1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IE" sz="18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Typical examples relate to access through </a:t>
            </a:r>
            <a:r>
              <a:rPr lang="en-IE" sz="1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opt-in systems </a:t>
            </a:r>
            <a:r>
              <a:rPr lang="en-IE" sz="18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AT, PL, PT, RO and SK. </a:t>
            </a:r>
          </a:p>
          <a:p>
            <a:pPr algn="just">
              <a:spcAft>
                <a:spcPts val="1200"/>
              </a:spcAft>
            </a:pPr>
            <a:r>
              <a:rPr lang="en-IE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18 Member States</a:t>
            </a:r>
            <a:r>
              <a:rPr lang="en-I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have formal coverage gaps for at least one group of </a:t>
            </a:r>
            <a:r>
              <a:rPr lang="en-IE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self-employed</a:t>
            </a:r>
            <a:r>
              <a:rPr lang="en-I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IE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one branch </a:t>
            </a:r>
            <a:r>
              <a:rPr lang="en-I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social protection or more.</a:t>
            </a:r>
          </a:p>
          <a:p>
            <a:pPr lvl="1" algn="just">
              <a:spcAft>
                <a:spcPts val="1200"/>
              </a:spcAft>
            </a:pPr>
            <a:r>
              <a:rPr lang="en-IE" sz="1800" dirty="0">
                <a:latin typeface="+mj-lt"/>
              </a:rPr>
              <a:t>Branches most concerned by ‘lack of access’ are: </a:t>
            </a:r>
            <a:r>
              <a:rPr lang="en-IE" sz="1800" b="1" dirty="0">
                <a:latin typeface="+mj-lt"/>
              </a:rPr>
              <a:t>unemployment benefits (13), followed by benefits in respect of accidents at work and occupational diseases (10)</a:t>
            </a:r>
          </a:p>
          <a:p>
            <a:pPr lvl="1" algn="just">
              <a:spcAft>
                <a:spcPts val="1200"/>
              </a:spcAft>
            </a:pPr>
            <a:r>
              <a:rPr lang="en-IE" sz="1800" b="1" dirty="0">
                <a:latin typeface="+mj-lt"/>
              </a:rPr>
              <a:t>Voluntary coverage </a:t>
            </a:r>
            <a:r>
              <a:rPr lang="en-IE" sz="1800" dirty="0">
                <a:latin typeface="+mj-lt"/>
              </a:rPr>
              <a:t>for the self-employed is accessible in </a:t>
            </a:r>
            <a:r>
              <a:rPr lang="en-IE" sz="1800" b="1" dirty="0">
                <a:latin typeface="+mj-lt"/>
              </a:rPr>
              <a:t>18 Member States </a:t>
            </a:r>
            <a:r>
              <a:rPr lang="en-IE" sz="1800" dirty="0">
                <a:latin typeface="+mj-lt"/>
              </a:rPr>
              <a:t>mostly through </a:t>
            </a:r>
            <a:r>
              <a:rPr lang="en-IE" sz="1800" b="1" dirty="0">
                <a:latin typeface="+mj-lt"/>
              </a:rPr>
              <a:t>opt-in</a:t>
            </a:r>
            <a:r>
              <a:rPr lang="en-IE" sz="1800" dirty="0">
                <a:latin typeface="+mj-lt"/>
              </a:rPr>
              <a:t> systems. The most common branches with voluntary access to social security schemes are: </a:t>
            </a:r>
            <a:r>
              <a:rPr lang="en-IE" sz="1800" b="1" dirty="0">
                <a:latin typeface="+mj-lt"/>
              </a:rPr>
              <a:t>sickness benefits (13), old-age and survivors’ benefit (9) and maternity benefits (9). </a:t>
            </a:r>
          </a:p>
          <a:p>
            <a:pPr lvl="1" algn="just">
              <a:spcAft>
                <a:spcPts val="1200"/>
              </a:spcAft>
            </a:pPr>
            <a:endParaRPr lang="fr-BE" sz="18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590" y="0"/>
            <a:ext cx="11315410" cy="844851"/>
          </a:xfrm>
        </p:spPr>
        <p:txBody>
          <a:bodyPr/>
          <a:lstStyle/>
          <a:p>
            <a:r>
              <a:rPr lang="en-US" b="1" dirty="0"/>
              <a:t>Formal coverage: state of play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0B007B-A4D7-3A49-2499-3E3218137CCF}"/>
              </a:ext>
            </a:extLst>
          </p:cNvPr>
          <p:cNvSpPr/>
          <p:nvPr/>
        </p:nvSpPr>
        <p:spPr>
          <a:xfrm rot="5400000">
            <a:off x="1867988" y="2377442"/>
            <a:ext cx="984070" cy="3257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5553" y="-220287"/>
            <a:ext cx="11457016" cy="782357"/>
          </a:xfrm>
        </p:spPr>
        <p:txBody>
          <a:bodyPr/>
          <a:lstStyle/>
          <a:p>
            <a:r>
              <a:rPr lang="fr-BE" b="1" dirty="0" err="1"/>
              <a:t>Lack</a:t>
            </a:r>
            <a:r>
              <a:rPr lang="fr-BE" b="1" dirty="0"/>
              <a:t> of </a:t>
            </a:r>
            <a:r>
              <a:rPr lang="fr-BE" b="1" dirty="0" err="1"/>
              <a:t>formal</a:t>
            </a:r>
            <a:r>
              <a:rPr lang="fr-BE" b="1" dirty="0"/>
              <a:t> </a:t>
            </a:r>
            <a:r>
              <a:rPr lang="fr-BE" b="1" dirty="0" err="1"/>
              <a:t>coverage</a:t>
            </a:r>
            <a:r>
              <a:rPr lang="fr-BE" b="1" dirty="0"/>
              <a:t> </a:t>
            </a:r>
            <a:r>
              <a:rPr lang="fr-BE" b="1" dirty="0" err="1"/>
              <a:t>among</a:t>
            </a:r>
            <a:r>
              <a:rPr lang="fr-BE" b="1" dirty="0"/>
              <a:t> self-</a:t>
            </a:r>
            <a:r>
              <a:rPr lang="fr-BE" b="1" dirty="0" err="1"/>
              <a:t>employed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35029" y="628315"/>
            <a:ext cx="9828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Size of the groups not covered across the EU (l</a:t>
            </a:r>
            <a:r>
              <a:rPr lang="en-IE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ower-bound estimates). </a:t>
            </a:r>
            <a:r>
              <a:rPr lang="en-IE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period: around 2022-23 </a:t>
            </a:r>
            <a:endParaRPr lang="fr-BE" sz="2000" i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3FC992D-FDCF-C0CA-0F82-0579D6CC5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5208"/>
              </p:ext>
            </p:extLst>
          </p:nvPr>
        </p:nvGraphicFramePr>
        <p:xfrm>
          <a:off x="554578" y="1274646"/>
          <a:ext cx="10189027" cy="492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875">
                  <a:extLst>
                    <a:ext uri="{9D8B030D-6E8A-4147-A177-3AD203B41FA5}">
                      <a16:colId xmlns:a16="http://schemas.microsoft.com/office/drawing/2014/main" val="3726535743"/>
                    </a:ext>
                  </a:extLst>
                </a:gridCol>
                <a:gridCol w="4742440">
                  <a:extLst>
                    <a:ext uri="{9D8B030D-6E8A-4147-A177-3AD203B41FA5}">
                      <a16:colId xmlns:a16="http://schemas.microsoft.com/office/drawing/2014/main" val="940954543"/>
                    </a:ext>
                  </a:extLst>
                </a:gridCol>
                <a:gridCol w="3091712">
                  <a:extLst>
                    <a:ext uri="{9D8B030D-6E8A-4147-A177-3AD203B41FA5}">
                      <a16:colId xmlns:a16="http://schemas.microsoft.com/office/drawing/2014/main" val="256399535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1400" dirty="0">
                          <a:effectLst/>
                        </a:rPr>
                        <a:t>Social protection branch</a:t>
                      </a:r>
                      <a:endParaRPr lang="en-I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 States without coverage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 dirty="0">
                          <a:effectLst/>
                        </a:rPr>
                        <a:t>Size of the group</a:t>
                      </a:r>
                      <a:endParaRPr lang="en-I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534930654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 dirty="0">
                          <a:effectLst/>
                        </a:rPr>
                        <a:t>Unemployment benefits</a:t>
                      </a:r>
                      <a:endParaRPr lang="en-I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BE*, BG, CY, DE*, EE, EL*, FR*, IT*, LT*, LV, NL, PL*, PT* 	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endParaRPr lang="en-I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 million (based on data for 12 MS out of 13 MS with a lack of coverage)</a:t>
                      </a:r>
                      <a:endParaRPr lang="en-IE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21966503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>
                          <a:effectLst/>
                        </a:rPr>
                        <a:t>Healthcare benefits</a:t>
                      </a:r>
                      <a:endParaRPr lang="en-I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I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16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E" sz="2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814789389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>
                          <a:effectLst/>
                        </a:rPr>
                        <a:t>Sickness benefits</a:t>
                      </a:r>
                      <a:endParaRPr lang="en-I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fr-B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I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IE, IT</a:t>
                      </a:r>
                      <a:r>
                        <a:rPr lang="fr-B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endParaRPr lang="en-IE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endParaRPr lang="en-I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6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5.1 million (based on data for 3 MS out of 3 with a lack of coverage)</a:t>
                      </a:r>
                      <a:endParaRPr lang="en-IE" sz="2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5899822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>
                          <a:effectLst/>
                        </a:rPr>
                        <a:t>Maternity benefits</a:t>
                      </a:r>
                      <a:endParaRPr lang="en-I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E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442260316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>
                          <a:effectLst/>
                        </a:rPr>
                        <a:t>Paternity benefits</a:t>
                      </a:r>
                      <a:endParaRPr lang="en-I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EL, MT, NL, RO 	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endParaRPr lang="en-I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6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 million (based on data for 3 MS out of 3 with a lack of coverage)</a:t>
                      </a:r>
                      <a:endParaRPr lang="en-IE" sz="20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80613931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>
                          <a:effectLst/>
                        </a:rPr>
                        <a:t>Benefits in respect of accidents at work and occupational diseases</a:t>
                      </a:r>
                      <a:endParaRPr lang="en-I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BE, BG, CY, CZ, IE, LT, LV, NL, RO, SK 	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endParaRPr lang="en-I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4.4 million (for 9 MS out of 9 with a lack of coverage)</a:t>
                      </a:r>
                      <a:endParaRPr lang="en-IE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270356412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>
                          <a:effectLst/>
                        </a:rPr>
                        <a:t>Old-age benefits and survivors' benefits </a:t>
                      </a:r>
                      <a:endParaRPr lang="en-I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78170532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1400">
                          <a:effectLst/>
                        </a:rPr>
                        <a:t>Invalidity benefits</a:t>
                      </a:r>
                      <a:endParaRPr lang="en-I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I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98084007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9327A32-A9EB-F26E-DECD-590B799B59E1}"/>
              </a:ext>
            </a:extLst>
          </p:cNvPr>
          <p:cNvSpPr/>
          <p:nvPr/>
        </p:nvSpPr>
        <p:spPr>
          <a:xfrm>
            <a:off x="475655" y="6229685"/>
            <a:ext cx="9694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i="1" dirty="0"/>
              <a:t>Note: *</a:t>
            </a:r>
            <a:r>
              <a:rPr lang="en-US" sz="1200" i="1" dirty="0"/>
              <a:t>only one or more sub-groups of the self-employed are not formally covered. D</a:t>
            </a:r>
            <a:r>
              <a:rPr lang="fr-BE" sz="1200" i="1" dirty="0" err="1"/>
              <a:t>ata</a:t>
            </a:r>
            <a:r>
              <a:rPr lang="fr-BE" sz="1200" i="1" dirty="0"/>
              <a:t> at national </a:t>
            </a:r>
            <a:r>
              <a:rPr lang="fr-BE" sz="1200" i="1" dirty="0" err="1"/>
              <a:t>level</a:t>
            </a:r>
            <a:r>
              <a:rPr lang="fr-BE" sz="1200" i="1" dirty="0"/>
              <a:t> not </a:t>
            </a:r>
            <a:r>
              <a:rPr lang="fr-BE" sz="1200" i="1" dirty="0" err="1"/>
              <a:t>based</a:t>
            </a:r>
            <a:r>
              <a:rPr lang="fr-BE" sz="1200" i="1" dirty="0"/>
              <a:t> on </a:t>
            </a:r>
            <a:r>
              <a:rPr lang="fr-BE" sz="1200" i="1" dirty="0" err="1"/>
              <a:t>similar</a:t>
            </a:r>
            <a:r>
              <a:rPr lang="fr-BE" sz="1200" i="1" dirty="0"/>
              <a:t> </a:t>
            </a:r>
            <a:r>
              <a:rPr lang="fr-BE" sz="1200" i="1" dirty="0" err="1"/>
              <a:t>definitions</a:t>
            </a:r>
            <a:r>
              <a:rPr lang="fr-BE" sz="1200" i="1" dirty="0"/>
              <a:t>, sources and </a:t>
            </a:r>
            <a:r>
              <a:rPr lang="fr-BE" sz="1200" i="1" dirty="0" err="1"/>
              <a:t>reporting</a:t>
            </a:r>
            <a:r>
              <a:rPr lang="fr-BE" sz="1200" i="1" dirty="0"/>
              <a:t> </a:t>
            </a:r>
            <a:r>
              <a:rPr lang="fr-BE" sz="1200" i="1" dirty="0" err="1"/>
              <a:t>period</a:t>
            </a:r>
            <a:r>
              <a:rPr lang="fr-BE" sz="1200" i="1" dirty="0"/>
              <a:t>. Source:  information </a:t>
            </a:r>
            <a:r>
              <a:rPr lang="fr-BE" sz="1200" i="1" dirty="0" err="1"/>
              <a:t>reported</a:t>
            </a:r>
            <a:r>
              <a:rPr lang="fr-BE" sz="1200" i="1" dirty="0"/>
              <a:t> by SPC-ISG in the (2023) update of the Monitoring </a:t>
            </a:r>
            <a:r>
              <a:rPr lang="fr-BE" sz="1200" i="1" dirty="0" err="1"/>
              <a:t>framework</a:t>
            </a:r>
            <a:endParaRPr lang="fr-BE" sz="1200" i="1" dirty="0"/>
          </a:p>
        </p:txBody>
      </p:sp>
    </p:spTree>
    <p:extLst>
      <p:ext uri="{BB962C8B-B14F-4D97-AF65-F5344CB8AC3E}">
        <p14:creationId xmlns:p14="http://schemas.microsoft.com/office/powerpoint/2010/main" val="50322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9332" y="0"/>
            <a:ext cx="10996488" cy="782357"/>
          </a:xfrm>
        </p:spPr>
        <p:txBody>
          <a:bodyPr/>
          <a:lstStyle/>
          <a:p>
            <a:r>
              <a:rPr lang="fr-BE" b="1" dirty="0" err="1"/>
              <a:t>Formal</a:t>
            </a:r>
            <a:r>
              <a:rPr lang="fr-BE" b="1" dirty="0"/>
              <a:t> </a:t>
            </a:r>
            <a:r>
              <a:rPr lang="fr-BE" b="1" dirty="0" err="1"/>
              <a:t>coverage</a:t>
            </a:r>
            <a:r>
              <a:rPr lang="fr-BE" b="1" dirty="0"/>
              <a:t> in 2023: </a:t>
            </a:r>
            <a:r>
              <a:rPr lang="fr-BE" b="1" dirty="0" err="1"/>
              <a:t>take-up</a:t>
            </a:r>
            <a:r>
              <a:rPr lang="fr-BE" b="1" dirty="0"/>
              <a:t> rates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6345" y="5501333"/>
            <a:ext cx="9170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i="1" dirty="0"/>
              <a:t>Note: </a:t>
            </a:r>
            <a:r>
              <a:rPr lang="fr-BE" sz="1200" b="1" i="1" dirty="0"/>
              <a:t>* </a:t>
            </a:r>
            <a:r>
              <a:rPr lang="fr-BE" sz="1200" i="1" dirty="0" err="1"/>
              <a:t>Voluntary</a:t>
            </a:r>
            <a:r>
              <a:rPr lang="fr-BE" sz="1200" i="1" dirty="0"/>
              <a:t> </a:t>
            </a:r>
            <a:r>
              <a:rPr lang="fr-BE" sz="1200" i="1" dirty="0" err="1"/>
              <a:t>schemes</a:t>
            </a:r>
            <a:r>
              <a:rPr lang="fr-BE" sz="1200" i="1" dirty="0"/>
              <a:t> on top of </a:t>
            </a:r>
            <a:r>
              <a:rPr lang="fr-BE" sz="1200" i="1" dirty="0" err="1"/>
              <a:t>mandatory</a:t>
            </a:r>
            <a:r>
              <a:rPr lang="en-US" sz="1200" i="1" dirty="0"/>
              <a:t>. D</a:t>
            </a:r>
            <a:r>
              <a:rPr lang="fr-BE" sz="1200" i="1" dirty="0" err="1"/>
              <a:t>ata</a:t>
            </a:r>
            <a:r>
              <a:rPr lang="fr-BE" sz="1200" i="1" dirty="0"/>
              <a:t> at national </a:t>
            </a:r>
            <a:r>
              <a:rPr lang="fr-BE" sz="1200" i="1" dirty="0" err="1"/>
              <a:t>level</a:t>
            </a:r>
            <a:r>
              <a:rPr lang="fr-BE" sz="1200" i="1" dirty="0"/>
              <a:t> not </a:t>
            </a:r>
            <a:r>
              <a:rPr lang="fr-BE" sz="1200" i="1" dirty="0" err="1"/>
              <a:t>based</a:t>
            </a:r>
            <a:r>
              <a:rPr lang="fr-BE" sz="1200" i="1" dirty="0"/>
              <a:t> on </a:t>
            </a:r>
            <a:r>
              <a:rPr lang="fr-BE" sz="1200" i="1" dirty="0" err="1"/>
              <a:t>similar</a:t>
            </a:r>
            <a:r>
              <a:rPr lang="fr-BE" sz="1200" i="1" dirty="0"/>
              <a:t> </a:t>
            </a:r>
            <a:r>
              <a:rPr lang="fr-BE" sz="1200" i="1" dirty="0" err="1"/>
              <a:t>definitions</a:t>
            </a:r>
            <a:r>
              <a:rPr lang="fr-BE" sz="1200" i="1" dirty="0"/>
              <a:t>, sources and </a:t>
            </a:r>
            <a:r>
              <a:rPr lang="fr-BE" sz="1200" i="1" dirty="0" err="1"/>
              <a:t>reporting</a:t>
            </a:r>
            <a:r>
              <a:rPr lang="fr-BE" sz="1200" i="1" dirty="0"/>
              <a:t> </a:t>
            </a:r>
            <a:r>
              <a:rPr lang="fr-BE" sz="1200" i="1" dirty="0" err="1"/>
              <a:t>period</a:t>
            </a:r>
            <a:r>
              <a:rPr lang="fr-BE" sz="1200" i="1" dirty="0"/>
              <a:t>. Source:  information </a:t>
            </a:r>
            <a:r>
              <a:rPr lang="fr-BE" sz="1200" i="1" dirty="0" err="1"/>
              <a:t>reported</a:t>
            </a:r>
            <a:r>
              <a:rPr lang="fr-BE" sz="1200" i="1" dirty="0"/>
              <a:t> by SPC-ISG in the (2023) update of the Monitoring </a:t>
            </a:r>
            <a:r>
              <a:rPr lang="fr-BE" sz="1200" i="1" dirty="0" err="1"/>
              <a:t>framework</a:t>
            </a:r>
            <a:endParaRPr lang="fr-BE" sz="1200" i="1" dirty="0"/>
          </a:p>
          <a:p>
            <a:endParaRPr lang="fr-BE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1164921" y="939784"/>
            <a:ext cx="8504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err="1"/>
              <a:t>Take-up</a:t>
            </a:r>
            <a:r>
              <a:rPr lang="fr-BE" sz="2000" b="1" dirty="0"/>
              <a:t> rates of </a:t>
            </a:r>
            <a:r>
              <a:rPr lang="fr-BE" sz="2000" b="1" dirty="0" err="1"/>
              <a:t>voluntary</a:t>
            </a:r>
            <a:r>
              <a:rPr lang="fr-BE" sz="2000" b="1" dirty="0"/>
              <a:t> </a:t>
            </a:r>
            <a:r>
              <a:rPr lang="fr-BE" sz="2000" b="1" dirty="0" err="1"/>
              <a:t>schemes</a:t>
            </a:r>
            <a:r>
              <a:rPr lang="fr-BE" sz="2000" b="1" dirty="0"/>
              <a:t> (2021-2023), </a:t>
            </a:r>
            <a:r>
              <a:rPr lang="fr-BE" sz="2000" b="1" dirty="0" err="1"/>
              <a:t>some</a:t>
            </a:r>
            <a:r>
              <a:rPr lang="fr-BE" sz="2000" b="1" dirty="0"/>
              <a:t> </a:t>
            </a:r>
            <a:r>
              <a:rPr lang="fr-BE" sz="2000" b="1" dirty="0" err="1"/>
              <a:t>examples</a:t>
            </a:r>
            <a:r>
              <a:rPr lang="fr-BE" sz="2000" b="1" dirty="0"/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05B5BA-457D-31BF-DB42-FBA9E87B1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9840"/>
              </p:ext>
            </p:extLst>
          </p:nvPr>
        </p:nvGraphicFramePr>
        <p:xfrm>
          <a:off x="528986" y="1775407"/>
          <a:ext cx="11134027" cy="3523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477">
                  <a:extLst>
                    <a:ext uri="{9D8B030D-6E8A-4147-A177-3AD203B41FA5}">
                      <a16:colId xmlns:a16="http://schemas.microsoft.com/office/drawing/2014/main" val="1242042254"/>
                    </a:ext>
                  </a:extLst>
                </a:gridCol>
                <a:gridCol w="3137186">
                  <a:extLst>
                    <a:ext uri="{9D8B030D-6E8A-4147-A177-3AD203B41FA5}">
                      <a16:colId xmlns:a16="http://schemas.microsoft.com/office/drawing/2014/main" val="3428563996"/>
                    </a:ext>
                  </a:extLst>
                </a:gridCol>
                <a:gridCol w="4994364">
                  <a:extLst>
                    <a:ext uri="{9D8B030D-6E8A-4147-A177-3AD203B41FA5}">
                      <a16:colId xmlns:a16="http://schemas.microsoft.com/office/drawing/2014/main" val="4124928122"/>
                    </a:ext>
                  </a:extLst>
                </a:gridCol>
              </a:tblGrid>
              <a:tr h="279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Categories</a:t>
                      </a:r>
                      <a:endParaRPr lang="en-I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Branch </a:t>
                      </a:r>
                      <a:endParaRPr lang="en-I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>
                          <a:effectLst/>
                        </a:rPr>
                        <a:t>Take up rate </a:t>
                      </a:r>
                      <a:endParaRPr lang="en-I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800660"/>
                  </a:ext>
                </a:extLst>
              </a:tr>
              <a:tr h="27998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  </a:t>
                      </a:r>
                      <a:endParaRPr lang="en-IE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Non-standard workers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>
                          <a:effectLst/>
                        </a:rPr>
                        <a:t>Healthcare</a:t>
                      </a:r>
                      <a:endParaRPr lang="en-I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>
                          <a:effectLst/>
                        </a:rPr>
                        <a:t>AT: 66.9%; </a:t>
                      </a:r>
                      <a:endParaRPr lang="en-I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244923"/>
                  </a:ext>
                </a:extLst>
              </a:tr>
              <a:tr h="27998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>
                          <a:effectLst/>
                        </a:rPr>
                        <a:t>Old-age</a:t>
                      </a:r>
                      <a:endParaRPr lang="en-I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>
                          <a:effectLst/>
                        </a:rPr>
                        <a:t>AT: 27.0%; DE: 20.9%</a:t>
                      </a:r>
                      <a:endParaRPr lang="en-I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38264"/>
                  </a:ext>
                </a:extLst>
              </a:tr>
              <a:tr h="27998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>
                          <a:effectLst/>
                        </a:rPr>
                        <a:t>Invalidity </a:t>
                      </a:r>
                      <a:endParaRPr lang="en-I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>
                          <a:effectLst/>
                        </a:rPr>
                        <a:t>AT: 27.0%; </a:t>
                      </a:r>
                      <a:endParaRPr lang="en-I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852646"/>
                  </a:ext>
                </a:extLst>
              </a:tr>
              <a:tr h="33117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Sickness, maternity, paternity</a:t>
                      </a:r>
                      <a:endParaRPr lang="en-I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SK: 0%; PL: 39%</a:t>
                      </a:r>
                      <a:endParaRPr lang="en-I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616623"/>
                  </a:ext>
                </a:extLst>
              </a:tr>
              <a:tr h="271368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 </a:t>
                      </a:r>
                      <a:endParaRPr lang="en-IE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 </a:t>
                      </a:r>
                      <a:endParaRPr lang="en-IE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Self-employed 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Unemployment 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AT: 0.5%; FI*: 10-15%; SK: 1.2%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718294"/>
                  </a:ext>
                </a:extLst>
              </a:tr>
              <a:tr h="27136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Old-age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DE: 10.0%; BE*: 56.8%; SK: 43.3%; ES: 90.2%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273059"/>
                  </a:ext>
                </a:extLst>
              </a:tr>
              <a:tr h="34989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Sickness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BG: 60.5%; CZ: 13.4%; LT: 0%; NL: 1.4%; PL:82%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905184"/>
                  </a:ext>
                </a:extLst>
              </a:tr>
              <a:tr h="33963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Maternity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BG: 60.5%; LT: 0%; SK: 43.3%; PL: 82%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651977"/>
                  </a:ext>
                </a:extLst>
              </a:tr>
              <a:tr h="27998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>
                          <a:effectLst/>
                        </a:rPr>
                        <a:t>Paternity</a:t>
                      </a:r>
                      <a:endParaRPr lang="en-IE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BG: 60.5%; PL: 82%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434227"/>
                  </a:ext>
                </a:extLst>
              </a:tr>
              <a:tr h="27998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>
                          <a:effectLst/>
                        </a:rPr>
                        <a:t>Accidents/occup. Diseases</a:t>
                      </a:r>
                      <a:endParaRPr lang="en-IE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DE: 12.6%; FI: &lt;50%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357587"/>
                  </a:ext>
                </a:extLst>
              </a:tr>
              <a:tr h="27998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>
                          <a:effectLst/>
                        </a:rPr>
                        <a:t>Invalidity</a:t>
                      </a:r>
                      <a:endParaRPr lang="en-IE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NL : 1.4%; SK: 43.3%; </a:t>
                      </a:r>
                      <a:endParaRPr lang="en-I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05862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54DAC1E-8FFF-F418-59D8-75938D02FF93}"/>
              </a:ext>
            </a:extLst>
          </p:cNvPr>
          <p:cNvSpPr/>
          <p:nvPr/>
        </p:nvSpPr>
        <p:spPr>
          <a:xfrm rot="5400000">
            <a:off x="1477290" y="2685013"/>
            <a:ext cx="984070" cy="3257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804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5776" y="99753"/>
            <a:ext cx="8229600" cy="1662489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>
                <a:ea typeface="Times New Roman" panose="02020603050405020304" pitchFamily="18" charset="0"/>
              </a:rPr>
              <a:t>EFFECTIVE COVERAGE -  Receipt rate of social benefits among people at-risk-of-poverty before social transfers, employees vs self-employed (16-64), in Austria, Germany and EU-27 (%), 2023                                                                          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862037" y="6111438"/>
            <a:ext cx="623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Source: Eurostat, EU-SILC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2AFD909-A9CE-EFD9-0068-D7F9B4645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670129"/>
              </p:ext>
            </p:extLst>
          </p:nvPr>
        </p:nvGraphicFramePr>
        <p:xfrm>
          <a:off x="1172094" y="1496881"/>
          <a:ext cx="8956964" cy="461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0C857B-8E59-EFA7-9561-17B22E5FCF5E}"/>
              </a:ext>
            </a:extLst>
          </p:cNvPr>
          <p:cNvCxnSpPr>
            <a:cxnSpLocks/>
          </p:cNvCxnSpPr>
          <p:nvPr/>
        </p:nvCxnSpPr>
        <p:spPr>
          <a:xfrm flipH="1">
            <a:off x="9385069" y="1899458"/>
            <a:ext cx="793866" cy="876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D7712436-3ED6-D12B-FA41-479B57C777B6}"/>
              </a:ext>
            </a:extLst>
          </p:cNvPr>
          <p:cNvSpPr txBox="1">
            <a:spLocks/>
          </p:cNvSpPr>
          <p:nvPr/>
        </p:nvSpPr>
        <p:spPr>
          <a:xfrm>
            <a:off x="10289705" y="908005"/>
            <a:ext cx="1460401" cy="1373839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600" i="1" dirty="0" err="1">
                <a:ea typeface="Times New Roman" panose="02020603050405020304" pitchFamily="18" charset="0"/>
              </a:rPr>
              <a:t>Income</a:t>
            </a:r>
            <a:r>
              <a:rPr lang="fr-BE" sz="1600" i="1" dirty="0">
                <a:ea typeface="Times New Roman" panose="02020603050405020304" pitchFamily="18" charset="0"/>
              </a:rPr>
              <a:t> support </a:t>
            </a:r>
            <a:r>
              <a:rPr lang="fr-BE" sz="1600" i="1" dirty="0" err="1">
                <a:ea typeface="Times New Roman" panose="02020603050405020304" pitchFamily="18" charset="0"/>
              </a:rPr>
              <a:t>measures</a:t>
            </a:r>
            <a:r>
              <a:rPr lang="fr-BE" sz="1600" i="1" dirty="0">
                <a:ea typeface="Times New Roman" panose="02020603050405020304" pitchFamily="18" charset="0"/>
              </a:rPr>
              <a:t> </a:t>
            </a:r>
            <a:r>
              <a:rPr lang="fr-BE" sz="1600" i="1" dirty="0" err="1">
                <a:ea typeface="Times New Roman" panose="02020603050405020304" pitchFamily="18" charset="0"/>
              </a:rPr>
              <a:t>during</a:t>
            </a:r>
            <a:r>
              <a:rPr lang="fr-BE" sz="1600" i="1" dirty="0">
                <a:ea typeface="Times New Roman" panose="02020603050405020304" pitchFamily="18" charset="0"/>
              </a:rPr>
              <a:t> COVID-19</a:t>
            </a:r>
            <a:endParaRPr lang="en-US" sz="2800" i="1" dirty="0"/>
          </a:p>
        </p:txBody>
      </p:sp>
      <p:pic>
        <p:nvPicPr>
          <p:cNvPr id="1026" name="Picture 2" descr="Flag of Austria - Wikipedia">
            <a:extLst>
              <a:ext uri="{FF2B5EF4-FFF2-40B4-BE49-F238E27FC236}">
                <a16:creationId xmlns:a16="http://schemas.microsoft.com/office/drawing/2014/main" id="{1ABD2042-6F9B-3DA5-B7A8-B2FFD85A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08" y="5332023"/>
            <a:ext cx="348704" cy="2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ag of Germany | History, Meaning, WW1, &amp; WW2 | Britannica">
            <a:extLst>
              <a:ext uri="{FF2B5EF4-FFF2-40B4-BE49-F238E27FC236}">
                <a16:creationId xmlns:a16="http://schemas.microsoft.com/office/drawing/2014/main" id="{3D868CB6-736A-BCA8-D8FC-5556DCBB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25" y="5307197"/>
            <a:ext cx="469496" cy="2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Europe - Wikipedia">
            <a:extLst>
              <a:ext uri="{FF2B5EF4-FFF2-40B4-BE49-F238E27FC236}">
                <a16:creationId xmlns:a16="http://schemas.microsoft.com/office/drawing/2014/main" id="{94C2CF9D-2DE1-A878-4927-96D12A7A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96634" y="5307197"/>
            <a:ext cx="430539" cy="2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2F8B9B-F435-31D0-34BD-20475E8B506C}"/>
              </a:ext>
            </a:extLst>
          </p:cNvPr>
          <p:cNvCxnSpPr>
            <a:cxnSpLocks/>
          </p:cNvCxnSpPr>
          <p:nvPr/>
        </p:nvCxnSpPr>
        <p:spPr>
          <a:xfrm flipH="1">
            <a:off x="7992687" y="1611550"/>
            <a:ext cx="2346895" cy="350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1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 err="1"/>
              <a:t>Material</a:t>
            </a:r>
            <a:r>
              <a:rPr lang="fr-BE" sz="2800" b="1" dirty="0"/>
              <a:t> and social </a:t>
            </a:r>
            <a:r>
              <a:rPr lang="fr-BE" sz="2800" b="1" dirty="0" err="1"/>
              <a:t>deprivation</a:t>
            </a:r>
            <a:r>
              <a:rPr lang="fr-BE" sz="2800" b="1" dirty="0"/>
              <a:t> </a:t>
            </a:r>
            <a:r>
              <a:rPr lang="fr-BE" sz="2800" dirty="0"/>
              <a:t>and </a:t>
            </a:r>
            <a:r>
              <a:rPr lang="fr-BE" sz="2800" b="1" dirty="0"/>
              <a:t>at-</a:t>
            </a:r>
            <a:r>
              <a:rPr lang="fr-BE" sz="2800" b="1" dirty="0" err="1"/>
              <a:t>risk</a:t>
            </a:r>
            <a:r>
              <a:rPr lang="fr-BE" sz="2800" b="1" dirty="0"/>
              <a:t> of </a:t>
            </a:r>
            <a:r>
              <a:rPr lang="fr-BE" sz="2800" b="1" dirty="0" err="1"/>
              <a:t>poverty</a:t>
            </a:r>
            <a:r>
              <a:rPr lang="fr-BE" sz="2800" b="1" dirty="0"/>
              <a:t> rate </a:t>
            </a:r>
            <a:r>
              <a:rPr lang="fr-BE" sz="2800" dirty="0"/>
              <a:t>(</a:t>
            </a:r>
            <a:r>
              <a:rPr lang="fr-BE" sz="2800" dirty="0" err="1"/>
              <a:t>after</a:t>
            </a:r>
            <a:r>
              <a:rPr lang="fr-BE" sz="2800" dirty="0"/>
              <a:t> social </a:t>
            </a:r>
            <a:r>
              <a:rPr lang="fr-BE" sz="2800" dirty="0" err="1"/>
              <a:t>transfers</a:t>
            </a:r>
            <a:r>
              <a:rPr lang="fr-BE" sz="2800" dirty="0"/>
              <a:t>), </a:t>
            </a:r>
            <a:r>
              <a:rPr lang="fr-BE" sz="2800" dirty="0" err="1"/>
              <a:t>employees</a:t>
            </a:r>
            <a:r>
              <a:rPr lang="fr-BE" sz="2800" dirty="0"/>
              <a:t> vs self-</a:t>
            </a:r>
            <a:r>
              <a:rPr lang="fr-BE" sz="2800" dirty="0" err="1"/>
              <a:t>employed</a:t>
            </a:r>
            <a:r>
              <a:rPr lang="fr-BE" sz="2800" dirty="0"/>
              <a:t>, in </a:t>
            </a:r>
            <a:r>
              <a:rPr lang="fr-BE" sz="2800" dirty="0" err="1"/>
              <a:t>Austria</a:t>
            </a:r>
            <a:r>
              <a:rPr lang="fr-BE" sz="2800" dirty="0"/>
              <a:t>, Germany and the EU-27, 2023 (in %)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50435" y="6510612"/>
            <a:ext cx="2425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>
                <a:solidFill>
                  <a:schemeClr val="tx2"/>
                </a:solidFill>
              </a:rPr>
              <a:t>Source: Eurostat, EU-SILC. 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EAAE9-8B5B-15B6-5508-B33669B4C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1" y="1546047"/>
            <a:ext cx="8200504" cy="49203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04A1CC-1B39-1D4A-1922-DB4CDEE062D7}"/>
              </a:ext>
            </a:extLst>
          </p:cNvPr>
          <p:cNvSpPr/>
          <p:nvPr/>
        </p:nvSpPr>
        <p:spPr>
          <a:xfrm rot="5400000">
            <a:off x="2003027" y="3685883"/>
            <a:ext cx="2494970" cy="1122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2052" name="Picture 4" descr="Flag of Austria - Wikipedia">
            <a:extLst>
              <a:ext uri="{FF2B5EF4-FFF2-40B4-BE49-F238E27FC236}">
                <a16:creationId xmlns:a16="http://schemas.microsoft.com/office/drawing/2014/main" id="{2A8F8EC6-EFE4-6E93-1BDA-6430A5FC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51" y="5538975"/>
            <a:ext cx="556001" cy="36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 of Germany | History, Meaning, WW1, &amp; WW2 | Britannica">
            <a:extLst>
              <a:ext uri="{FF2B5EF4-FFF2-40B4-BE49-F238E27FC236}">
                <a16:creationId xmlns:a16="http://schemas.microsoft.com/office/drawing/2014/main" id="{F4EDA322-6457-7054-4213-1AB1819B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11" y="5538975"/>
            <a:ext cx="629660" cy="3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lag of Europe - Wikipedia">
            <a:extLst>
              <a:ext uri="{FF2B5EF4-FFF2-40B4-BE49-F238E27FC236}">
                <a16:creationId xmlns:a16="http://schemas.microsoft.com/office/drawing/2014/main" id="{10A369A2-9F70-34D1-CAB9-26A1BF91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46977" y="5546104"/>
            <a:ext cx="556000" cy="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0418" y="-141981"/>
            <a:ext cx="10925831" cy="782357"/>
          </a:xfrm>
        </p:spPr>
        <p:txBody>
          <a:bodyPr/>
          <a:lstStyle/>
          <a:p>
            <a:r>
              <a:rPr lang="fr-BE" sz="2800" b="1" dirty="0"/>
              <a:t>EU Pensions </a:t>
            </a:r>
            <a:r>
              <a:rPr lang="fr-BE" sz="2800" b="1" dirty="0" err="1"/>
              <a:t>Adequacy</a:t>
            </a:r>
            <a:r>
              <a:rPr lang="fr-BE" sz="2800" b="1" dirty="0"/>
              <a:t> Report 2024– a focus on self-</a:t>
            </a:r>
            <a:r>
              <a:rPr lang="fr-BE" sz="2800" b="1" dirty="0" err="1"/>
              <a:t>employed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EBCC9-49D0-A6A4-BA1E-7FBFA71A0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39" y="764511"/>
            <a:ext cx="8972550" cy="61436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04A1CC-1B39-1D4A-1922-DB4CDEE062D7}"/>
              </a:ext>
            </a:extLst>
          </p:cNvPr>
          <p:cNvSpPr/>
          <p:nvPr/>
        </p:nvSpPr>
        <p:spPr>
          <a:xfrm rot="5400000">
            <a:off x="6998592" y="3869708"/>
            <a:ext cx="4046975" cy="40059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22403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pPr algn="ctr"/>
            <a:r>
              <a:rPr lang="fr-BE" b="1" dirty="0" err="1"/>
              <a:t>Recent</a:t>
            </a:r>
            <a:r>
              <a:rPr lang="fr-BE" b="1" dirty="0"/>
              <a:t> </a:t>
            </a:r>
            <a:r>
              <a:rPr lang="fr-BE" b="1" dirty="0" err="1"/>
              <a:t>policy</a:t>
            </a:r>
            <a:r>
              <a:rPr lang="fr-BE" b="1" dirty="0"/>
              <a:t> </a:t>
            </a:r>
            <a:r>
              <a:rPr lang="fr-BE" b="1" dirty="0" err="1"/>
              <a:t>developments</a:t>
            </a:r>
            <a:r>
              <a:rPr lang="fr-BE" b="1" dirty="0"/>
              <a:t> at EU </a:t>
            </a:r>
            <a:r>
              <a:rPr lang="fr-BE" b="1" dirty="0" err="1"/>
              <a:t>level</a:t>
            </a:r>
            <a:endParaRPr lang="fr-BE" b="1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31631F8-5ABB-3F2D-4323-E6310D970E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6899" y="1515291"/>
          <a:ext cx="7790907" cy="420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474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1110788" cy="782357"/>
          </a:xfrm>
        </p:spPr>
        <p:txBody>
          <a:bodyPr anchor="b">
            <a:normAutofit fontScale="90000"/>
          </a:bodyPr>
          <a:lstStyle/>
          <a:p>
            <a:r>
              <a:rPr lang="fr-BE" sz="3600" b="1" dirty="0"/>
              <a:t>EU </a:t>
            </a:r>
            <a:r>
              <a:rPr lang="fr-BE" sz="3600" b="1" dirty="0" err="1"/>
              <a:t>mutual</a:t>
            </a:r>
            <a:r>
              <a:rPr lang="fr-BE" sz="3600" b="1" dirty="0"/>
              <a:t> </a:t>
            </a:r>
            <a:r>
              <a:rPr lang="fr-BE" sz="3600" b="1" dirty="0" err="1"/>
              <a:t>learning</a:t>
            </a:r>
            <a:r>
              <a:rPr lang="fr-BE" sz="3600" b="1" dirty="0"/>
              <a:t> </a:t>
            </a:r>
            <a:r>
              <a:rPr lang="fr-BE" sz="3600" b="1" dirty="0" err="1"/>
              <a:t>events</a:t>
            </a:r>
            <a:r>
              <a:rPr lang="fr-BE" sz="3600" b="1" dirty="0"/>
              <a:t> on </a:t>
            </a:r>
            <a:r>
              <a:rPr lang="fr-BE" sz="3600" b="1" dirty="0" err="1"/>
              <a:t>acces</a:t>
            </a:r>
            <a:r>
              <a:rPr lang="fr-BE" sz="3600" b="1" dirty="0"/>
              <a:t> to social protection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50FF4F8-2AC0-7E79-A505-7E7378D0F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633169"/>
              </p:ext>
            </p:extLst>
          </p:nvPr>
        </p:nvGraphicFramePr>
        <p:xfrm>
          <a:off x="-237592" y="1438321"/>
          <a:ext cx="12932228" cy="470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12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BE" b="1" dirty="0" err="1"/>
              <a:t>Recent</a:t>
            </a:r>
            <a:r>
              <a:rPr lang="fr-BE" b="1" dirty="0"/>
              <a:t> and </a:t>
            </a:r>
            <a:r>
              <a:rPr lang="fr-BE" b="1" dirty="0" err="1"/>
              <a:t>forthcoming</a:t>
            </a:r>
            <a:r>
              <a:rPr lang="fr-BE" b="1" dirty="0"/>
              <a:t> </a:t>
            </a:r>
            <a:r>
              <a:rPr lang="fr-BE" b="1" u="sng" dirty="0" err="1"/>
              <a:t>evidence</a:t>
            </a:r>
            <a:r>
              <a:rPr lang="fr-BE" b="1" dirty="0"/>
              <a:t> on </a:t>
            </a:r>
            <a:r>
              <a:rPr lang="fr-BE" b="1" dirty="0" err="1"/>
              <a:t>access</a:t>
            </a:r>
            <a:r>
              <a:rPr lang="fr-BE" b="1" dirty="0"/>
              <a:t> to self-</a:t>
            </a:r>
            <a:r>
              <a:rPr lang="fr-BE" b="1" dirty="0" err="1"/>
              <a:t>employed</a:t>
            </a:r>
            <a:r>
              <a:rPr lang="fr-BE" b="1" dirty="0"/>
              <a:t> and on social protection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31631F8-5ABB-3F2D-4323-E6310D970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214381"/>
              </p:ext>
            </p:extLst>
          </p:nvPr>
        </p:nvGraphicFramePr>
        <p:xfrm>
          <a:off x="1866899" y="1837055"/>
          <a:ext cx="7379971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922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F90A2F-B41F-4997-970C-2B78AF477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88" y="2895600"/>
            <a:ext cx="9544023" cy="2387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GB" sz="8000" dirty="0"/>
              <a:t>Thank you ! </a:t>
            </a:r>
            <a:br>
              <a:rPr lang="en-GB" sz="8000" dirty="0"/>
            </a:br>
            <a:br>
              <a:rPr lang="en-GB" sz="8000" dirty="0"/>
            </a:br>
            <a:r>
              <a:rPr lang="en-GB" sz="8000" dirty="0"/>
              <a:t>Danke! </a:t>
            </a:r>
            <a:br>
              <a:rPr lang="en-GB" sz="8000" dirty="0"/>
            </a:br>
            <a:r>
              <a:rPr lang="en-GB" sz="8000" dirty="0"/>
              <a:t> </a:t>
            </a:r>
            <a:r>
              <a:rPr lang="en-GB" sz="3200" dirty="0">
                <a:hlinkClick r:id="rId2"/>
              </a:rPr>
              <a:t>Laurent.Aujean@ec.europa.eu</a:t>
            </a:r>
            <a:br>
              <a:rPr lang="en-GB" sz="3200" dirty="0"/>
            </a:br>
            <a:r>
              <a:rPr lang="en-GB" sz="3200" dirty="0">
                <a:hlinkClick r:id="rId3"/>
              </a:rPr>
              <a:t>https://employment-social-affairs.ec.europa.eu/</a:t>
            </a:r>
            <a:r>
              <a:rPr lang="en-GB" sz="3200" dirty="0"/>
              <a:t> </a:t>
            </a:r>
            <a:endParaRPr lang="en-US" sz="9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1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72B63A-F053-9BC7-7ED2-B43FD3F41585}"/>
              </a:ext>
            </a:extLst>
          </p:cNvPr>
          <p:cNvSpPr/>
          <p:nvPr/>
        </p:nvSpPr>
        <p:spPr>
          <a:xfrm>
            <a:off x="1123121" y="1551570"/>
            <a:ext cx="8868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C58BF-1338-BF46-3F63-9B90EAADE5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4414" y="378000"/>
            <a:ext cx="648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A885F78-AF9E-7B76-5A65-8C0C1138303E}"/>
              </a:ext>
            </a:extLst>
          </p:cNvPr>
          <p:cNvSpPr txBox="1">
            <a:spLocks/>
          </p:cNvSpPr>
          <p:nvPr/>
        </p:nvSpPr>
        <p:spPr>
          <a:xfrm>
            <a:off x="925033" y="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 Medium" panose="020B0500000000020004" pitchFamily="34" charset="0"/>
              </a:rPr>
              <a:t> European Pillar of Social rights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5E13BC-537A-FB49-FEA5-419A4D67E52F}"/>
              </a:ext>
            </a:extLst>
          </p:cNvPr>
          <p:cNvSpPr/>
          <p:nvPr/>
        </p:nvSpPr>
        <p:spPr>
          <a:xfrm>
            <a:off x="1498521" y="2955721"/>
            <a:ext cx="3764855" cy="1281742"/>
          </a:xfrm>
          <a:prstGeom prst="rect">
            <a:avLst/>
          </a:prstGeom>
          <a:solidFill>
            <a:srgbClr val="F9B1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fr-BE" sz="2000" dirty="0">
                <a:solidFill>
                  <a:schemeClr val="bg1"/>
                </a:solidFill>
                <a:cs typeface="Arial"/>
              </a:rPr>
              <a:t>EU </a:t>
            </a:r>
            <a:r>
              <a:rPr lang="fr-BE" sz="2000" dirty="0" err="1">
                <a:solidFill>
                  <a:schemeClr val="bg1"/>
                </a:solidFill>
                <a:cs typeface="Arial"/>
              </a:rPr>
              <a:t>complements</a:t>
            </a:r>
            <a:r>
              <a:rPr lang="fr-BE" sz="2000" dirty="0">
                <a:solidFill>
                  <a:schemeClr val="bg1"/>
                </a:solidFill>
                <a:cs typeface="Arial"/>
              </a:rPr>
              <a:t> actions at national </a:t>
            </a:r>
            <a:r>
              <a:rPr lang="fr-BE" sz="2000" dirty="0" err="1">
                <a:solidFill>
                  <a:schemeClr val="bg1"/>
                </a:solidFill>
                <a:cs typeface="Arial"/>
              </a:rPr>
              <a:t>level</a:t>
            </a:r>
            <a:r>
              <a:rPr lang="fr-BE" sz="2000" dirty="0">
                <a:solidFill>
                  <a:schemeClr val="bg1"/>
                </a:solidFill>
                <a:cs typeface="Arial"/>
              </a:rPr>
              <a:t> incl. </a:t>
            </a:r>
            <a:r>
              <a:rPr lang="fr-BE" sz="2000" dirty="0">
                <a:solidFill>
                  <a:schemeClr val="bg1"/>
                </a:solidFill>
                <a:cs typeface="Arial"/>
                <a:hlinkClick r:id="rId3"/>
              </a:rPr>
              <a:t>Action plan </a:t>
            </a:r>
            <a:r>
              <a:rPr lang="fr-BE" sz="2000" dirty="0" err="1">
                <a:solidFill>
                  <a:schemeClr val="bg1"/>
                </a:solidFill>
                <a:cs typeface="Arial"/>
              </a:rPr>
              <a:t>adopted</a:t>
            </a:r>
            <a:r>
              <a:rPr lang="fr-BE" sz="2000" dirty="0">
                <a:solidFill>
                  <a:schemeClr val="bg1"/>
                </a:solidFill>
                <a:cs typeface="Arial"/>
              </a:rPr>
              <a:t> in March 2021</a:t>
            </a:r>
            <a:endParaRPr lang="en-US" sz="20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BB59E2-1CBD-9F7B-B1DE-1CABDCC06363}"/>
              </a:ext>
            </a:extLst>
          </p:cNvPr>
          <p:cNvSpPr/>
          <p:nvPr/>
        </p:nvSpPr>
        <p:spPr>
          <a:xfrm>
            <a:off x="1498521" y="1727678"/>
            <a:ext cx="3764855" cy="1062325"/>
          </a:xfrm>
          <a:prstGeom prst="rect">
            <a:avLst/>
          </a:prstGeom>
          <a:solidFill>
            <a:srgbClr val="72BD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+mj-lt"/>
                <a:cs typeface="Arial"/>
                <a:hlinkClick r:id="rId4"/>
              </a:rPr>
              <a:t>Endorsed in 2017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, with 20 key principles, guiding towards a strong Social Europe</a:t>
            </a:r>
          </a:p>
          <a:p>
            <a:pPr algn="just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AB790-A566-3899-CCC0-0CEFFEB31F23}"/>
              </a:ext>
            </a:extLst>
          </p:cNvPr>
          <p:cNvSpPr/>
          <p:nvPr/>
        </p:nvSpPr>
        <p:spPr>
          <a:xfrm>
            <a:off x="1498521" y="4408975"/>
            <a:ext cx="3764855" cy="1077425"/>
          </a:xfrm>
          <a:prstGeom prst="rect">
            <a:avLst/>
          </a:prstGeom>
          <a:solidFill>
            <a:srgbClr val="EB866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2000" dirty="0"/>
              <a:t>Plan to propose new Action plan by end of 2025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91FEA17-CDA1-EF60-7E22-F93476A2ACD8}"/>
              </a:ext>
            </a:extLst>
          </p:cNvPr>
          <p:cNvSpPr/>
          <p:nvPr/>
        </p:nvSpPr>
        <p:spPr>
          <a:xfrm rot="1550164">
            <a:off x="7450234" y="4921499"/>
            <a:ext cx="797954" cy="1564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2434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F90A2F-B41F-4997-970C-2B78AF477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88" y="1041400"/>
            <a:ext cx="9544023" cy="2387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GB" sz="8000" dirty="0"/>
              <a:t>Annex</a:t>
            </a:r>
            <a:endParaRPr lang="en-US" sz="9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7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BE" b="1" dirty="0" err="1"/>
              <a:t>Forthcoming</a:t>
            </a:r>
            <a:r>
              <a:rPr lang="fr-BE" b="1" dirty="0"/>
              <a:t> </a:t>
            </a:r>
            <a:r>
              <a:rPr lang="fr-BE" b="1" dirty="0" err="1"/>
              <a:t>developments</a:t>
            </a:r>
            <a:r>
              <a:rPr lang="fr-BE" b="1" dirty="0"/>
              <a:t> in </a:t>
            </a:r>
            <a:r>
              <a:rPr lang="fr-BE" b="1" u="sng" dirty="0" err="1"/>
              <a:t>access</a:t>
            </a:r>
            <a:r>
              <a:rPr lang="fr-BE" b="1" u="sng" dirty="0"/>
              <a:t> to social protection </a:t>
            </a:r>
            <a:r>
              <a:rPr lang="fr-BE" b="1" dirty="0"/>
              <a:t>at EU </a:t>
            </a:r>
            <a:r>
              <a:rPr lang="fr-BE" b="1" dirty="0" err="1"/>
              <a:t>level</a:t>
            </a:r>
            <a:endParaRPr lang="fr-BE" b="1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31631F8-5ABB-3F2D-4323-E6310D970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862533"/>
              </p:ext>
            </p:extLst>
          </p:nvPr>
        </p:nvGraphicFramePr>
        <p:xfrm>
          <a:off x="1866899" y="1837055"/>
          <a:ext cx="7379971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52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BE" b="1" dirty="0" err="1"/>
              <a:t>Forthcoming</a:t>
            </a:r>
            <a:r>
              <a:rPr lang="fr-BE" b="1" dirty="0"/>
              <a:t> </a:t>
            </a:r>
            <a:r>
              <a:rPr lang="fr-BE" b="1" u="sng" dirty="0" err="1"/>
              <a:t>policy</a:t>
            </a:r>
            <a:r>
              <a:rPr lang="fr-BE" b="1" u="sng" dirty="0"/>
              <a:t> initiatives </a:t>
            </a:r>
            <a:r>
              <a:rPr lang="fr-BE" b="1" dirty="0"/>
              <a:t>in </a:t>
            </a:r>
            <a:br>
              <a:rPr lang="fr-BE" b="1" dirty="0"/>
            </a:br>
            <a:r>
              <a:rPr lang="fr-BE" b="1" dirty="0"/>
              <a:t>the </a:t>
            </a:r>
            <a:r>
              <a:rPr lang="fr-BE" b="1" dirty="0" err="1"/>
              <a:t>employment</a:t>
            </a:r>
            <a:r>
              <a:rPr lang="fr-BE" b="1" dirty="0"/>
              <a:t> and social </a:t>
            </a:r>
            <a:r>
              <a:rPr lang="fr-BE" b="1" dirty="0" err="1"/>
              <a:t>policies</a:t>
            </a:r>
            <a:r>
              <a:rPr lang="fr-BE" b="1" dirty="0"/>
              <a:t> </a:t>
            </a:r>
            <a:r>
              <a:rPr lang="fr-BE" b="1" dirty="0" err="1"/>
              <a:t>domain</a:t>
            </a:r>
            <a:endParaRPr lang="fr-BE" b="1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31631F8-5ABB-3F2D-4323-E6310D970E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6899" y="1837055"/>
          <a:ext cx="7379971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90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3367C-5F26-C155-9028-D438FE9A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786" y="383783"/>
            <a:ext cx="10955666" cy="782357"/>
          </a:xfrm>
        </p:spPr>
        <p:txBody>
          <a:bodyPr/>
          <a:lstStyle/>
          <a:p>
            <a:r>
              <a:rPr lang="fr-BE" dirty="0"/>
              <a:t>Council Conclusions on social protection for the self-</a:t>
            </a:r>
            <a:r>
              <a:rPr lang="fr-BE" dirty="0" err="1"/>
              <a:t>employed</a:t>
            </a:r>
            <a:r>
              <a:rPr lang="fr-BE" dirty="0"/>
              <a:t> (2023, </a:t>
            </a:r>
            <a:r>
              <a:rPr lang="fr-BE" dirty="0" err="1"/>
              <a:t>Spanish</a:t>
            </a:r>
            <a:r>
              <a:rPr lang="fr-BE" dirty="0"/>
              <a:t> </a:t>
            </a:r>
            <a:r>
              <a:rPr lang="fr-BE" dirty="0" err="1"/>
              <a:t>Presidency</a:t>
            </a:r>
            <a:r>
              <a:rPr lang="fr-BE" dirty="0"/>
              <a:t>)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25F68-B2AF-B91C-2EC2-08F9B91FF391}"/>
              </a:ext>
            </a:extLst>
          </p:cNvPr>
          <p:cNvSpPr txBox="1"/>
          <p:nvPr/>
        </p:nvSpPr>
        <p:spPr>
          <a:xfrm>
            <a:off x="875212" y="1290098"/>
            <a:ext cx="6139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Social protection for the self-employed: Council calls for action to address remaining gaps – </a:t>
            </a:r>
            <a:r>
              <a:rPr lang="en-US" dirty="0" err="1">
                <a:hlinkClick r:id="rId2"/>
              </a:rPr>
              <a:t>Consilium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Some relevant extracts: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D6E3CE-081E-1EAC-04C4-24A10D56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0" y="2885690"/>
            <a:ext cx="5556600" cy="1071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12718-4CD5-5DDC-8961-16B14FAB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" y="4462054"/>
            <a:ext cx="5556600" cy="7588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6132CF-3858-250B-3827-D283FBD5A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9" y="2688058"/>
            <a:ext cx="6467475" cy="30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280971-18EB-283E-825D-EC50ABC976AB}"/>
              </a:ext>
            </a:extLst>
          </p:cNvPr>
          <p:cNvSpPr txBox="1"/>
          <p:nvPr/>
        </p:nvSpPr>
        <p:spPr>
          <a:xfrm>
            <a:off x="6500807" y="1844096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Call to Member States to : </a:t>
            </a:r>
          </a:p>
        </p:txBody>
      </p:sp>
    </p:spTree>
    <p:extLst>
      <p:ext uri="{BB962C8B-B14F-4D97-AF65-F5344CB8AC3E}">
        <p14:creationId xmlns:p14="http://schemas.microsoft.com/office/powerpoint/2010/main" val="1014652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3367C-5F26-C155-9028-D438FE9A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74" y="352231"/>
            <a:ext cx="10955666" cy="782357"/>
          </a:xfrm>
        </p:spPr>
        <p:txBody>
          <a:bodyPr/>
          <a:lstStyle/>
          <a:p>
            <a:r>
              <a:rPr lang="fr-BE" dirty="0"/>
              <a:t>Council Conclusions on social protection for the self-</a:t>
            </a:r>
            <a:r>
              <a:rPr lang="fr-BE" dirty="0" err="1"/>
              <a:t>employed</a:t>
            </a:r>
            <a:r>
              <a:rPr lang="fr-BE" dirty="0"/>
              <a:t> (2023, </a:t>
            </a:r>
            <a:r>
              <a:rPr lang="fr-BE" dirty="0" err="1"/>
              <a:t>Spanish</a:t>
            </a:r>
            <a:r>
              <a:rPr lang="fr-BE" dirty="0"/>
              <a:t> </a:t>
            </a:r>
            <a:r>
              <a:rPr lang="fr-BE" dirty="0" err="1"/>
              <a:t>Presidency</a:t>
            </a:r>
            <a:r>
              <a:rPr lang="fr-BE" dirty="0"/>
              <a:t>)  (2)</a:t>
            </a:r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280971-18EB-283E-825D-EC50ABC976AB}"/>
              </a:ext>
            </a:extLst>
          </p:cNvPr>
          <p:cNvSpPr txBox="1"/>
          <p:nvPr/>
        </p:nvSpPr>
        <p:spPr>
          <a:xfrm>
            <a:off x="1022974" y="1212740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Call to Member States to  (2):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77B77-3A46-75C6-62A9-B9E3C710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59" y="2143047"/>
            <a:ext cx="7852547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3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3367C-5F26-C155-9028-D438FE9A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74" y="247728"/>
            <a:ext cx="10515600" cy="782357"/>
          </a:xfrm>
        </p:spPr>
        <p:txBody>
          <a:bodyPr/>
          <a:lstStyle/>
          <a:p>
            <a:r>
              <a:rPr lang="fr-BE" dirty="0" err="1"/>
              <a:t>Other</a:t>
            </a:r>
            <a:r>
              <a:rPr lang="fr-BE" dirty="0"/>
              <a:t> ressources </a:t>
            </a:r>
            <a:r>
              <a:rPr lang="fr-BE" dirty="0" err="1"/>
              <a:t>regarding</a:t>
            </a:r>
            <a:r>
              <a:rPr lang="fr-BE" dirty="0"/>
              <a:t> self-</a:t>
            </a:r>
            <a:r>
              <a:rPr lang="fr-BE" dirty="0" err="1"/>
              <a:t>employed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7A1EC-BFBB-7775-5ED0-DE1EA0FBF74A}"/>
              </a:ext>
            </a:extLst>
          </p:cNvPr>
          <p:cNvSpPr txBox="1"/>
          <p:nvPr/>
        </p:nvSpPr>
        <p:spPr>
          <a:xfrm>
            <a:off x="355964" y="1517358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Self-employment in the EU: Job quality and developments in social protection | </a:t>
            </a:r>
            <a:r>
              <a:rPr lang="en-US" b="1" dirty="0">
                <a:hlinkClick r:id="rId2"/>
              </a:rPr>
              <a:t>Eurofound (2024) </a:t>
            </a:r>
            <a:endParaRPr lang="en-IE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FBCF8D-87A6-DAF4-6A3E-C24D9FB2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50" y="2669210"/>
            <a:ext cx="3006649" cy="3941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16B80B-E33B-EA7C-95F8-EC53FAFDD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194" y="2669210"/>
            <a:ext cx="2860512" cy="37280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5D856A-3EA1-BEDF-96AE-33C33B2788CC}"/>
              </a:ext>
            </a:extLst>
          </p:cNvPr>
          <p:cNvSpPr txBox="1"/>
          <p:nvPr/>
        </p:nvSpPr>
        <p:spPr>
          <a:xfrm>
            <a:off x="7106194" y="1480315"/>
            <a:ext cx="4323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effectLst/>
                <a:latin typeface="+mj-lt"/>
                <a:hlinkClick r:id="rId5"/>
              </a:rPr>
              <a:t>Extent of dependent self-employment in the European Union </a:t>
            </a:r>
            <a:r>
              <a:rPr lang="en-US" b="1" i="0" u="none" strike="noStrike" dirty="0">
                <a:effectLst/>
                <a:latin typeface="+mj-lt"/>
                <a:hlinkClick r:id="rId5"/>
              </a:rPr>
              <a:t>(ELA, 2023)</a:t>
            </a:r>
          </a:p>
        </p:txBody>
      </p:sp>
    </p:spTree>
    <p:extLst>
      <p:ext uri="{BB962C8B-B14F-4D97-AF65-F5344CB8AC3E}">
        <p14:creationId xmlns:p14="http://schemas.microsoft.com/office/powerpoint/2010/main" val="231647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3D5AD7-0D7D-A1D2-53FC-3A0A006A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332"/>
            <a:ext cx="10515600" cy="782357"/>
          </a:xfrm>
        </p:spPr>
        <p:txBody>
          <a:bodyPr/>
          <a:lstStyle/>
          <a:p>
            <a:r>
              <a:rPr lang="fr-BE" sz="3200" b="1" dirty="0" err="1"/>
              <a:t>Economically</a:t>
            </a:r>
            <a:r>
              <a:rPr lang="fr-BE" sz="3200" b="1" dirty="0"/>
              <a:t> </a:t>
            </a:r>
            <a:r>
              <a:rPr lang="fr-BE" sz="3200" b="1" dirty="0" err="1"/>
              <a:t>dependent</a:t>
            </a:r>
            <a:r>
              <a:rPr lang="fr-BE" sz="3200" b="1" dirty="0"/>
              <a:t> solo self-</a:t>
            </a:r>
            <a:r>
              <a:rPr lang="fr-BE" sz="3200" b="1" dirty="0" err="1"/>
              <a:t>employed</a:t>
            </a:r>
            <a:r>
              <a:rPr lang="fr-BE" sz="3200" b="1" dirty="0"/>
              <a:t> in the EU-27 (</a:t>
            </a:r>
            <a:r>
              <a:rPr lang="fr-BE" sz="3200" b="1" dirty="0" err="1"/>
              <a:t>aged</a:t>
            </a:r>
            <a:r>
              <a:rPr lang="fr-BE" sz="3200" b="1" dirty="0"/>
              <a:t> 15-74, </a:t>
            </a:r>
            <a:r>
              <a:rPr lang="fr-BE" sz="3200" b="1" dirty="0" err="1"/>
              <a:t>in</a:t>
            </a:r>
            <a:r>
              <a:rPr lang="fr-BE" sz="3200" b="1" dirty="0"/>
              <a:t> 2023)</a:t>
            </a:r>
            <a:endParaRPr lang="en-IE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CE4F8-D377-87E9-5A70-8CC1939434E6}"/>
              </a:ext>
            </a:extLst>
          </p:cNvPr>
          <p:cNvSpPr/>
          <p:nvPr/>
        </p:nvSpPr>
        <p:spPr>
          <a:xfrm>
            <a:off x="1814945" y="1238144"/>
            <a:ext cx="6531431" cy="5474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5BCCF2-11FA-CB89-F9DC-8C78D97EC421}"/>
              </a:ext>
            </a:extLst>
          </p:cNvPr>
          <p:cNvSpPr txBox="1">
            <a:spLocks/>
          </p:cNvSpPr>
          <p:nvPr/>
        </p:nvSpPr>
        <p:spPr>
          <a:xfrm>
            <a:off x="1991097" y="2023824"/>
            <a:ext cx="5929744" cy="154478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400" b="1" dirty="0"/>
              <a:t>19.3 million solo self-</a:t>
            </a:r>
            <a:r>
              <a:rPr lang="fr-BE" sz="2400" b="1" dirty="0" err="1"/>
              <a:t>employed</a:t>
            </a:r>
            <a:r>
              <a:rPr lang="fr-BE" sz="2400" b="1" dirty="0"/>
              <a:t> </a:t>
            </a:r>
          </a:p>
          <a:p>
            <a:pPr algn="ctr"/>
            <a:endParaRPr lang="fr-BE" sz="2400" b="1" dirty="0"/>
          </a:p>
          <a:p>
            <a:pPr algn="ctr"/>
            <a:r>
              <a:rPr lang="fr-BE" sz="2400" b="1" dirty="0"/>
              <a:t>(= 2/3 of the self-</a:t>
            </a:r>
            <a:r>
              <a:rPr lang="fr-BE" sz="2400" b="1" dirty="0" err="1"/>
              <a:t>employed</a:t>
            </a:r>
            <a:r>
              <a:rPr lang="fr-BE" sz="2400" b="1" dirty="0"/>
              <a:t> </a:t>
            </a:r>
          </a:p>
          <a:p>
            <a:pPr algn="ctr"/>
            <a:r>
              <a:rPr lang="fr-BE" sz="2400" b="1" dirty="0"/>
              <a:t>and 9.4% of </a:t>
            </a:r>
            <a:r>
              <a:rPr lang="fr-BE" sz="2400" b="1" dirty="0" err="1"/>
              <a:t>tot</a:t>
            </a:r>
            <a:r>
              <a:rPr lang="fr-BE" sz="2400" b="1" dirty="0"/>
              <a:t>. pop in </a:t>
            </a:r>
            <a:r>
              <a:rPr lang="fr-BE" sz="2400" b="1" dirty="0" err="1"/>
              <a:t>employment</a:t>
            </a:r>
            <a:r>
              <a:rPr lang="fr-BE" sz="2400" b="1" dirty="0"/>
              <a:t>)</a:t>
            </a:r>
            <a:endParaRPr lang="en-IE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0FD618-5EE7-28B4-17FD-4F05FFF491B4}"/>
              </a:ext>
            </a:extLst>
          </p:cNvPr>
          <p:cNvSpPr/>
          <p:nvPr/>
        </p:nvSpPr>
        <p:spPr>
          <a:xfrm>
            <a:off x="4795652" y="4556522"/>
            <a:ext cx="3550724" cy="2176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2B48AFD-1575-D9D9-0A77-B59BC62A9ADF}"/>
              </a:ext>
            </a:extLst>
          </p:cNvPr>
          <p:cNvSpPr txBox="1">
            <a:spLocks/>
          </p:cNvSpPr>
          <p:nvPr/>
        </p:nvSpPr>
        <p:spPr>
          <a:xfrm>
            <a:off x="4715497" y="4363124"/>
            <a:ext cx="3697187" cy="128154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000" i="1" dirty="0" err="1">
                <a:solidFill>
                  <a:sysClr val="windowText" lastClr="000000"/>
                </a:solidFill>
              </a:rPr>
              <a:t>Among</a:t>
            </a:r>
            <a:r>
              <a:rPr lang="fr-BE" sz="2000" i="1" dirty="0">
                <a:solidFill>
                  <a:sysClr val="windowText" lastClr="000000"/>
                </a:solidFill>
              </a:rPr>
              <a:t> </a:t>
            </a:r>
            <a:r>
              <a:rPr lang="fr-BE" sz="2000" i="1" dirty="0" err="1">
                <a:solidFill>
                  <a:sysClr val="windowText" lastClr="000000"/>
                </a:solidFill>
              </a:rPr>
              <a:t>which</a:t>
            </a:r>
            <a:r>
              <a:rPr lang="fr-BE" sz="2000" i="1" dirty="0">
                <a:solidFill>
                  <a:sysClr val="windowText" lastClr="000000"/>
                </a:solidFill>
              </a:rPr>
              <a:t>: </a:t>
            </a:r>
            <a:r>
              <a:rPr lang="fr-BE" sz="2000" b="1" dirty="0">
                <a:solidFill>
                  <a:sysClr val="windowText" lastClr="000000"/>
                </a:solidFill>
              </a:rPr>
              <a:t>3.3 million </a:t>
            </a:r>
            <a:r>
              <a:rPr lang="fr-BE" sz="2000" b="1" dirty="0" err="1">
                <a:solidFill>
                  <a:sysClr val="windowText" lastClr="000000"/>
                </a:solidFill>
              </a:rPr>
              <a:t>with</a:t>
            </a:r>
            <a:r>
              <a:rPr lang="fr-BE" sz="2000" b="1" dirty="0">
                <a:solidFill>
                  <a:sysClr val="windowText" lastClr="000000"/>
                </a:solidFill>
              </a:rPr>
              <a:t> </a:t>
            </a:r>
            <a:r>
              <a:rPr lang="fr-BE" sz="2000" b="1" dirty="0" err="1">
                <a:solidFill>
                  <a:sysClr val="windowText" lastClr="000000"/>
                </a:solidFill>
              </a:rPr>
              <a:t>only</a:t>
            </a:r>
            <a:r>
              <a:rPr lang="fr-BE" sz="2000" b="1" dirty="0">
                <a:solidFill>
                  <a:sysClr val="windowText" lastClr="000000"/>
                </a:solidFill>
              </a:rPr>
              <a:t> one client, or a dominant one</a:t>
            </a:r>
            <a:endParaRPr lang="en-IE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9E38D-5EB9-D54E-887E-FEFC0C32CBC7}"/>
              </a:ext>
            </a:extLst>
          </p:cNvPr>
          <p:cNvSpPr/>
          <p:nvPr/>
        </p:nvSpPr>
        <p:spPr>
          <a:xfrm>
            <a:off x="7241971" y="5635832"/>
            <a:ext cx="1104405" cy="1076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BE29F59-D4A1-ADC8-CC30-6393038D9F60}"/>
              </a:ext>
            </a:extLst>
          </p:cNvPr>
          <p:cNvSpPr txBox="1">
            <a:spLocks/>
          </p:cNvSpPr>
          <p:nvPr/>
        </p:nvSpPr>
        <p:spPr>
          <a:xfrm>
            <a:off x="8494813" y="3452256"/>
            <a:ext cx="3697187" cy="128154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000" i="1" dirty="0" err="1"/>
              <a:t>Among</a:t>
            </a:r>
            <a:r>
              <a:rPr lang="fr-BE" sz="2000" i="1" dirty="0"/>
              <a:t> </a:t>
            </a:r>
            <a:r>
              <a:rPr lang="fr-BE" sz="2000" i="1" dirty="0" err="1"/>
              <a:t>which</a:t>
            </a:r>
            <a:r>
              <a:rPr lang="fr-BE" sz="2000" i="1" dirty="0"/>
              <a:t>: </a:t>
            </a:r>
          </a:p>
          <a:p>
            <a:pPr algn="ctr"/>
            <a:r>
              <a:rPr lang="fr-BE" sz="2000" b="1" dirty="0">
                <a:solidFill>
                  <a:srgbClr val="FF0000"/>
                </a:solidFill>
              </a:rPr>
              <a:t>750,000</a:t>
            </a:r>
            <a:r>
              <a:rPr lang="fr-BE" sz="2000" b="1" dirty="0"/>
              <a:t> for </a:t>
            </a:r>
            <a:r>
              <a:rPr lang="fr-BE" sz="2000" b="1" dirty="0" err="1"/>
              <a:t>which</a:t>
            </a:r>
            <a:r>
              <a:rPr lang="fr-BE" sz="2000" b="1" dirty="0"/>
              <a:t> the dominant client </a:t>
            </a:r>
            <a:r>
              <a:rPr lang="fr-BE" sz="2000" b="1" dirty="0" err="1"/>
              <a:t>decides</a:t>
            </a:r>
            <a:r>
              <a:rPr lang="fr-BE" sz="2000" b="1" dirty="0"/>
              <a:t> </a:t>
            </a:r>
            <a:r>
              <a:rPr lang="fr-BE" sz="2000" b="1" dirty="0" err="1"/>
              <a:t>working</a:t>
            </a:r>
            <a:r>
              <a:rPr lang="fr-BE" sz="2000" b="1" dirty="0"/>
              <a:t> </a:t>
            </a:r>
            <a:r>
              <a:rPr lang="fr-BE" sz="2000" b="1" dirty="0" err="1"/>
              <a:t>hours</a:t>
            </a:r>
            <a:r>
              <a:rPr lang="fr-BE" sz="2000" b="1" dirty="0"/>
              <a:t> </a:t>
            </a:r>
          </a:p>
          <a:p>
            <a:pPr algn="ctr"/>
            <a:r>
              <a:rPr lang="fr-BE" sz="2000" b="1" dirty="0"/>
              <a:t> (i.e. </a:t>
            </a:r>
            <a:r>
              <a:rPr lang="fr-BE" sz="2000" b="1" dirty="0">
                <a:solidFill>
                  <a:srgbClr val="FF0000"/>
                </a:solidFill>
              </a:rPr>
              <a:t>0.4%</a:t>
            </a:r>
            <a:r>
              <a:rPr lang="fr-BE" sz="2000" b="1" dirty="0"/>
              <a:t> of </a:t>
            </a:r>
            <a:r>
              <a:rPr lang="fr-BE" sz="2000" b="1" dirty="0" err="1"/>
              <a:t>tot</a:t>
            </a:r>
            <a:r>
              <a:rPr lang="fr-BE" sz="2000" b="1" dirty="0"/>
              <a:t>. pop in </a:t>
            </a:r>
            <a:r>
              <a:rPr lang="fr-BE" sz="2000" b="1" dirty="0" err="1"/>
              <a:t>employment</a:t>
            </a:r>
            <a:r>
              <a:rPr lang="fr-BE" sz="2000" b="1" dirty="0"/>
              <a:t>)</a:t>
            </a:r>
            <a:endParaRPr lang="en-IE" sz="20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50D436-B633-76F2-9045-AB3DDB597B75}"/>
              </a:ext>
            </a:extLst>
          </p:cNvPr>
          <p:cNvCxnSpPr>
            <a:cxnSpLocks/>
          </p:cNvCxnSpPr>
          <p:nvPr/>
        </p:nvCxnSpPr>
        <p:spPr>
          <a:xfrm flipH="1">
            <a:off x="8486903" y="5040157"/>
            <a:ext cx="961902" cy="119134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2E96FC9C-3E8B-07E5-E149-1FB4A7CF73CA}"/>
              </a:ext>
            </a:extLst>
          </p:cNvPr>
          <p:cNvSpPr txBox="1">
            <a:spLocks/>
          </p:cNvSpPr>
          <p:nvPr/>
        </p:nvSpPr>
        <p:spPr>
          <a:xfrm>
            <a:off x="1874600" y="5911230"/>
            <a:ext cx="844279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200" i="1" dirty="0">
                <a:latin typeface="Verdana" panose="020B0604030504040204" pitchFamily="34" charset="0"/>
              </a:rPr>
              <a:t>Source: Eurostat, EU-LFS (2023)</a:t>
            </a:r>
            <a:endParaRPr lang="en-IE" sz="1200" i="1" dirty="0"/>
          </a:p>
        </p:txBody>
      </p:sp>
    </p:spTree>
    <p:extLst>
      <p:ext uri="{BB962C8B-B14F-4D97-AF65-F5344CB8AC3E}">
        <p14:creationId xmlns:p14="http://schemas.microsoft.com/office/powerpoint/2010/main" val="1256826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16F71A-69D1-67BA-09B6-4F596E64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288"/>
            <a:ext cx="11649075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8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144AF0-EADB-7653-8C0D-2E98902A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23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 in non-standard forms of work and gaps in access to social protection</a:t>
            </a:r>
            <a:endParaRPr lang="en-IE" sz="4000" b="1" dirty="0">
              <a:solidFill>
                <a:srgbClr val="2340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6939B-703E-2F45-702F-EE7969D065B2}"/>
              </a:ext>
            </a:extLst>
          </p:cNvPr>
          <p:cNvSpPr txBox="1"/>
          <p:nvPr/>
        </p:nvSpPr>
        <p:spPr>
          <a:xfrm>
            <a:off x="6859156" y="1648533"/>
            <a:ext cx="6663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market statuses in EU27, 2023 (%)</a:t>
            </a:r>
            <a:endParaRPr lang="en-I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55A9E-16DE-AEB8-15BD-874391FED3DC}"/>
              </a:ext>
            </a:extLst>
          </p:cNvPr>
          <p:cNvSpPr txBox="1"/>
          <p:nvPr/>
        </p:nvSpPr>
        <p:spPr>
          <a:xfrm>
            <a:off x="299013" y="2070760"/>
            <a:ext cx="63284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New forms of employment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(casual workers, platform workers, etc) have become more prevalent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40% of employment =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non-standard forms of work (temporary contract, part-time) and/or self-employed</a:t>
            </a: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2/3 of self-employed are “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solo self-employed”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(19 million EU-wide)…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…among which 17% (3.3 million) worked last year for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only one client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(or a dominant one) and for  800.000 of them,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working hours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decided by the client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Those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dependent self-employed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make up around 4% of all solo self-employed in the EU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6E36D3D-E282-19EC-0461-DCBDD93A2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882186"/>
              </p:ext>
            </p:extLst>
          </p:nvPr>
        </p:nvGraphicFramePr>
        <p:xfrm>
          <a:off x="6859156" y="2276879"/>
          <a:ext cx="5757539" cy="301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AFDB08-8880-602C-C633-965BB99856D5}"/>
              </a:ext>
            </a:extLst>
          </p:cNvPr>
          <p:cNvSpPr txBox="1"/>
          <p:nvPr/>
        </p:nvSpPr>
        <p:spPr>
          <a:xfrm>
            <a:off x="7313042" y="5747891"/>
            <a:ext cx="666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Eurostat, EU-LFS</a:t>
            </a:r>
            <a:endParaRPr lang="en-IE" sz="1400" i="1" dirty="0"/>
          </a:p>
        </p:txBody>
      </p:sp>
    </p:spTree>
    <p:extLst>
      <p:ext uri="{BB962C8B-B14F-4D97-AF65-F5344CB8AC3E}">
        <p14:creationId xmlns:p14="http://schemas.microsoft.com/office/powerpoint/2010/main" val="38953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A16132-BD50-D174-0FC5-B7AC76F5608A}"/>
              </a:ext>
            </a:extLst>
          </p:cNvPr>
          <p:cNvSpPr txBox="1"/>
          <p:nvPr/>
        </p:nvSpPr>
        <p:spPr>
          <a:xfrm>
            <a:off x="972317" y="94121"/>
            <a:ext cx="1105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market statuses by Membe</a:t>
            </a:r>
            <a:r>
              <a:rPr lang="en-IE" sz="1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State (</a:t>
            </a:r>
            <a:r>
              <a:rPr lang="en-IE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aged 15-74), 2023 (%)</a:t>
            </a:r>
          </a:p>
          <a:p>
            <a:r>
              <a:rPr lang="en-IE" sz="1600" i="1" dirty="0">
                <a:latin typeface="Verdana" panose="020B0604030504040204" pitchFamily="34" charset="0"/>
                <a:cs typeface="Times New Roman" panose="02020603050405020304" pitchFamily="18" charset="0"/>
              </a:rPr>
              <a:t>(with specific focus on the share of solo-self-employed as % of total employment)</a:t>
            </a:r>
            <a:endParaRPr lang="en-IE" sz="1600" i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B3DC73-F376-0AFA-16F9-524878795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978849"/>
              </p:ext>
            </p:extLst>
          </p:nvPr>
        </p:nvGraphicFramePr>
        <p:xfrm>
          <a:off x="0" y="797442"/>
          <a:ext cx="11876568" cy="575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976617-355B-1607-FE02-CAFBFED17EFB}"/>
              </a:ext>
            </a:extLst>
          </p:cNvPr>
          <p:cNvSpPr txBox="1"/>
          <p:nvPr/>
        </p:nvSpPr>
        <p:spPr>
          <a:xfrm>
            <a:off x="491235" y="6418649"/>
            <a:ext cx="7640735" cy="43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316" i="1" dirty="0">
                <a:latin typeface="Verdana" panose="020B0604030504040204" pitchFamily="34" charset="0"/>
              </a:rPr>
              <a:t>Source:</a:t>
            </a:r>
            <a:r>
              <a:rPr lang="fr-BE" sz="2255" i="1" dirty="0">
                <a:latin typeface="Verdana" panose="020B0604030504040204" pitchFamily="34" charset="0"/>
              </a:rPr>
              <a:t> </a:t>
            </a:r>
            <a:r>
              <a:rPr lang="fr-BE" sz="1200" i="1" dirty="0">
                <a:latin typeface="Verdana" panose="020B0604030504040204" pitchFamily="34" charset="0"/>
              </a:rPr>
              <a:t>Eurostat, EU-LFS (2023), DG EMPL </a:t>
            </a:r>
            <a:r>
              <a:rPr lang="fr-BE" sz="1200" i="1" dirty="0" err="1">
                <a:latin typeface="Verdana" panose="020B0604030504040204" pitchFamily="34" charset="0"/>
              </a:rPr>
              <a:t>calculations</a:t>
            </a:r>
            <a:endParaRPr lang="en-IE" sz="1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7025A9-3D71-1174-2214-E2464D56A8AD}"/>
              </a:ext>
            </a:extLst>
          </p:cNvPr>
          <p:cNvSpPr/>
          <p:nvPr/>
        </p:nvSpPr>
        <p:spPr>
          <a:xfrm>
            <a:off x="3239589" y="5612674"/>
            <a:ext cx="426720" cy="283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8FDE25-9D6E-0960-06F1-CDA48082F4E7}"/>
              </a:ext>
            </a:extLst>
          </p:cNvPr>
          <p:cNvSpPr/>
          <p:nvPr/>
        </p:nvSpPr>
        <p:spPr>
          <a:xfrm>
            <a:off x="1293223" y="5612674"/>
            <a:ext cx="426720" cy="283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757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7F455B8-8D92-242D-8038-D2F9B9514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410671"/>
              </p:ext>
            </p:extLst>
          </p:nvPr>
        </p:nvGraphicFramePr>
        <p:xfrm>
          <a:off x="2474180" y="2503947"/>
          <a:ext cx="9717819" cy="403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02BC97B-04B3-4212-A054-9AB801585EA4}"/>
              </a:ext>
            </a:extLst>
          </p:cNvPr>
          <p:cNvSpPr/>
          <p:nvPr/>
        </p:nvSpPr>
        <p:spPr>
          <a:xfrm>
            <a:off x="3200121" y="429239"/>
            <a:ext cx="2834919" cy="11110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GB" u="sng" noProof="1"/>
              <a:t>For</a:t>
            </a:r>
            <a:r>
              <a:rPr lang="en-GB" noProof="1"/>
              <a:t>:</a:t>
            </a:r>
          </a:p>
          <a:p>
            <a:r>
              <a:rPr lang="en-GB" noProof="1"/>
              <a:t>all workers &amp; </a:t>
            </a:r>
          </a:p>
          <a:p>
            <a:r>
              <a:rPr lang="en-GB" noProof="1"/>
              <a:t>the self-employed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DB2D1-8B01-922B-40F4-56A625C8270F}"/>
              </a:ext>
            </a:extLst>
          </p:cNvPr>
          <p:cNvSpPr/>
          <p:nvPr/>
        </p:nvSpPr>
        <p:spPr>
          <a:xfrm>
            <a:off x="7585799" y="177425"/>
            <a:ext cx="4548818" cy="2135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noProof="1">
                <a:solidFill>
                  <a:schemeClr val="tx2"/>
                </a:solidFill>
              </a:rPr>
              <a:t>Scope/Branches</a:t>
            </a:r>
            <a:r>
              <a:rPr lang="en-US" sz="1600" noProof="1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2"/>
                </a:solidFill>
              </a:rPr>
              <a:t>Unemployment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2"/>
                </a:solidFill>
              </a:rPr>
              <a:t>Sickness and healthcare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2"/>
                </a:solidFill>
              </a:rPr>
              <a:t>Maternity and paternity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2"/>
                </a:solidFill>
              </a:rPr>
              <a:t>Invalidity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2"/>
                </a:solidFill>
              </a:rPr>
              <a:t>Old-age and survivor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tx2"/>
                </a:solidFill>
              </a:rPr>
              <a:t>Benefits in respect of accidents at work and occupational diseases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54120-C9AF-7CFB-7C92-F0DB962CA77B}"/>
              </a:ext>
            </a:extLst>
          </p:cNvPr>
          <p:cNvSpPr/>
          <p:nvPr/>
        </p:nvSpPr>
        <p:spPr>
          <a:xfrm>
            <a:off x="57383" y="1959429"/>
            <a:ext cx="2369489" cy="45774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/>
              <a:t>Council Recommendation </a:t>
            </a:r>
          </a:p>
          <a:p>
            <a:pPr algn="ctr"/>
            <a:r>
              <a:rPr lang="en-US" noProof="1"/>
              <a:t>on Access </a:t>
            </a:r>
          </a:p>
          <a:p>
            <a:pPr algn="ctr"/>
            <a:r>
              <a:rPr lang="en-US" noProof="1"/>
              <a:t>to Social Protection</a:t>
            </a:r>
          </a:p>
          <a:p>
            <a:pPr algn="ctr"/>
            <a:br>
              <a:rPr lang="en-US" noProof="1"/>
            </a:br>
            <a:endParaRPr lang="en-US" noProof="1"/>
          </a:p>
          <a:p>
            <a:pPr algn="ctr"/>
            <a:r>
              <a:rPr lang="en-US" sz="1600" noProof="1"/>
              <a:t>(</a:t>
            </a:r>
            <a:r>
              <a:rPr lang="en-US" sz="1600" i="1" noProof="1"/>
              <a:t>adopted in </a:t>
            </a:r>
          </a:p>
          <a:p>
            <a:pPr algn="ctr"/>
            <a:r>
              <a:rPr lang="en-US" sz="1600" i="1" noProof="1"/>
              <a:t>November 2019</a:t>
            </a:r>
            <a:r>
              <a:rPr lang="en-US" sz="1600" noProof="1"/>
              <a:t>)</a:t>
            </a:r>
            <a:br>
              <a:rPr lang="en-US" sz="1600" noProof="1"/>
            </a:br>
            <a:endParaRPr lang="en-US" sz="1600" noProof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D6E7A-8C46-07D9-5112-AEA449E4FB3D}"/>
              </a:ext>
            </a:extLst>
          </p:cNvPr>
          <p:cNvSpPr/>
          <p:nvPr/>
        </p:nvSpPr>
        <p:spPr>
          <a:xfrm>
            <a:off x="5196545" y="1918608"/>
            <a:ext cx="2136544" cy="397775"/>
          </a:xfrm>
          <a:prstGeom prst="rect">
            <a:avLst/>
          </a:prstGeom>
          <a:solidFill>
            <a:srgbClr val="18B7DC"/>
          </a:solidFill>
          <a:ln cap="rnd">
            <a:solidFill>
              <a:srgbClr val="18B7DC"/>
            </a:solidFill>
          </a:ln>
          <a:effectLst>
            <a:outerShdw blurRad="50800" dist="50800" dir="7800000" algn="ctr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GB" b="1" dirty="0">
                <a:solidFill>
                  <a:schemeClr val="tx2"/>
                </a:solidFill>
              </a:rPr>
              <a:t>4 dimensions:</a:t>
            </a:r>
          </a:p>
        </p:txBody>
      </p:sp>
    </p:spTree>
    <p:extLst>
      <p:ext uri="{BB962C8B-B14F-4D97-AF65-F5344CB8AC3E}">
        <p14:creationId xmlns:p14="http://schemas.microsoft.com/office/powerpoint/2010/main" val="140868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1110788" cy="782357"/>
          </a:xfrm>
        </p:spPr>
        <p:txBody>
          <a:bodyPr anchor="b">
            <a:normAutofit fontScale="90000"/>
          </a:bodyPr>
          <a:lstStyle/>
          <a:p>
            <a:r>
              <a:rPr lang="fr-BE" sz="3600" dirty="0"/>
              <a:t>Monitoring the implementation of the </a:t>
            </a:r>
            <a:r>
              <a:rPr lang="fr-BE" sz="3600" dirty="0" err="1"/>
              <a:t>Recommendation</a:t>
            </a:r>
            <a:r>
              <a:rPr lang="fr-BE" sz="3600" dirty="0"/>
              <a:t> 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50FF4F8-2AC0-7E79-A505-7E7378D0F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644641"/>
              </p:ext>
            </p:extLst>
          </p:nvPr>
        </p:nvGraphicFramePr>
        <p:xfrm>
          <a:off x="-237592" y="1438321"/>
          <a:ext cx="12932228" cy="470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50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375006-E49E-451A-B245-7C0E5DA3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233"/>
            <a:ext cx="10515600" cy="782357"/>
          </a:xfrm>
        </p:spPr>
        <p:txBody>
          <a:bodyPr/>
          <a:lstStyle/>
          <a:p>
            <a:r>
              <a:rPr lang="fr-BE" dirty="0"/>
              <a:t>Implementation of the </a:t>
            </a:r>
            <a:r>
              <a:rPr lang="fr-BE" dirty="0" err="1"/>
              <a:t>Recommendation</a:t>
            </a:r>
            <a:r>
              <a:rPr lang="fr-BE" dirty="0"/>
              <a:t> </a:t>
            </a:r>
            <a:endParaRPr lang="en-IE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7E70B66B-42F3-C60F-DE87-B6306F798EB5}"/>
              </a:ext>
            </a:extLst>
          </p:cNvPr>
          <p:cNvSpPr/>
          <p:nvPr/>
        </p:nvSpPr>
        <p:spPr>
          <a:xfrm>
            <a:off x="1167237" y="3633487"/>
            <a:ext cx="1173217" cy="64265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Nov.</a:t>
            </a:r>
          </a:p>
          <a:p>
            <a:pPr algn="ctr"/>
            <a:r>
              <a:rPr lang="en-IE" dirty="0"/>
              <a:t>2019</a:t>
            </a:r>
            <a:endParaRPr lang="en-GB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CD2D200F-90B0-827F-0384-37A5F2468753}"/>
              </a:ext>
            </a:extLst>
          </p:cNvPr>
          <p:cNvSpPr/>
          <p:nvPr/>
        </p:nvSpPr>
        <p:spPr>
          <a:xfrm>
            <a:off x="2305602" y="3645952"/>
            <a:ext cx="1771114" cy="64265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2019- 2020</a:t>
            </a:r>
            <a:endParaRPr lang="en-GB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DFD03C1-48E8-670D-6D60-24218A9A06AC}"/>
              </a:ext>
            </a:extLst>
          </p:cNvPr>
          <p:cNvSpPr/>
          <p:nvPr/>
        </p:nvSpPr>
        <p:spPr>
          <a:xfrm>
            <a:off x="3950560" y="3656347"/>
            <a:ext cx="1312035" cy="642656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Nov. 2020</a:t>
            </a:r>
            <a:endParaRPr lang="en-GB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ED988FC-E002-760D-B0F5-708177AF95A4}"/>
              </a:ext>
            </a:extLst>
          </p:cNvPr>
          <p:cNvSpPr/>
          <p:nvPr/>
        </p:nvSpPr>
        <p:spPr>
          <a:xfrm>
            <a:off x="5298110" y="3632750"/>
            <a:ext cx="1646071" cy="64265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From May 2021</a:t>
            </a:r>
            <a:endParaRPr lang="en-GB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EC6EEBB-9E57-3DD9-2EBC-B00F586132EA}"/>
              </a:ext>
            </a:extLst>
          </p:cNvPr>
          <p:cNvSpPr/>
          <p:nvPr/>
        </p:nvSpPr>
        <p:spPr>
          <a:xfrm>
            <a:off x="6944181" y="3632532"/>
            <a:ext cx="1651800" cy="64265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2021-22</a:t>
            </a:r>
            <a:endParaRPr lang="en-GB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B235BD8-1824-AF5F-8F70-AA36932A3FAD}"/>
              </a:ext>
            </a:extLst>
          </p:cNvPr>
          <p:cNvSpPr/>
          <p:nvPr/>
        </p:nvSpPr>
        <p:spPr>
          <a:xfrm>
            <a:off x="8569046" y="3651951"/>
            <a:ext cx="1537595" cy="642656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Early 2023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7C669-30A8-EBB9-A2B3-96384FD20D69}"/>
              </a:ext>
            </a:extLst>
          </p:cNvPr>
          <p:cNvSpPr txBox="1"/>
          <p:nvPr/>
        </p:nvSpPr>
        <p:spPr>
          <a:xfrm>
            <a:off x="1459372" y="2437527"/>
            <a:ext cx="1771114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just"/>
            <a:r>
              <a:rPr lang="en-US" sz="1600" b="1" dirty="0"/>
              <a:t>Adoption by the Council</a:t>
            </a:r>
            <a:endParaRPr lang="en-GB" sz="1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1598EF-386E-287B-2A67-E7818406158C}"/>
              </a:ext>
            </a:extLst>
          </p:cNvPr>
          <p:cNvCxnSpPr/>
          <p:nvPr/>
        </p:nvCxnSpPr>
        <p:spPr bwMode="auto">
          <a:xfrm flipV="1">
            <a:off x="2051450" y="3197116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7FB941-0288-BF37-0D52-968A1D3F5978}"/>
              </a:ext>
            </a:extLst>
          </p:cNvPr>
          <p:cNvSpPr txBox="1"/>
          <p:nvPr/>
        </p:nvSpPr>
        <p:spPr>
          <a:xfrm>
            <a:off x="4112703" y="2331096"/>
            <a:ext cx="170278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dirty="0"/>
              <a:t>Establishment of a monitoring framework </a:t>
            </a:r>
            <a:endParaRPr lang="en-GB" sz="1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39BF8C-D006-5B09-6313-C28A8ACA1277}"/>
              </a:ext>
            </a:extLst>
          </p:cNvPr>
          <p:cNvCxnSpPr/>
          <p:nvPr/>
        </p:nvCxnSpPr>
        <p:spPr bwMode="auto">
          <a:xfrm flipV="1">
            <a:off x="7444156" y="3197115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42DEA3-EEE9-0E82-7A0C-B943455539CD}"/>
              </a:ext>
            </a:extLst>
          </p:cNvPr>
          <p:cNvSpPr txBox="1"/>
          <p:nvPr/>
        </p:nvSpPr>
        <p:spPr>
          <a:xfrm>
            <a:off x="6504363" y="2013372"/>
            <a:ext cx="2058914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dirty="0"/>
              <a:t>Analysis of the plans, consultations of stakeholders and policy exchanges</a:t>
            </a:r>
            <a:endParaRPr lang="en-GB" sz="1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BF2E2A-A012-7156-312E-D75109A3C884}"/>
              </a:ext>
            </a:extLst>
          </p:cNvPr>
          <p:cNvCxnSpPr/>
          <p:nvPr/>
        </p:nvCxnSpPr>
        <p:spPr bwMode="auto">
          <a:xfrm flipH="1">
            <a:off x="3190280" y="4294059"/>
            <a:ext cx="1771" cy="654719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F36F8E-1F17-67A6-9B90-DD31D30F4D0C}"/>
              </a:ext>
            </a:extLst>
          </p:cNvPr>
          <p:cNvCxnSpPr/>
          <p:nvPr/>
        </p:nvCxnSpPr>
        <p:spPr bwMode="auto">
          <a:xfrm>
            <a:off x="6034895" y="4275406"/>
            <a:ext cx="5653" cy="651449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63F8FA-A491-D870-6D2B-7EC67E2ED050}"/>
              </a:ext>
            </a:extLst>
          </p:cNvPr>
          <p:cNvCxnSpPr>
            <a:cxnSpLocks/>
          </p:cNvCxnSpPr>
          <p:nvPr/>
        </p:nvCxnSpPr>
        <p:spPr bwMode="auto">
          <a:xfrm flipV="1">
            <a:off x="9520995" y="2853268"/>
            <a:ext cx="0" cy="1133627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40CC4E-BBE6-212B-F708-FE8310DBFC12}"/>
              </a:ext>
            </a:extLst>
          </p:cNvPr>
          <p:cNvSpPr txBox="1"/>
          <p:nvPr/>
        </p:nvSpPr>
        <p:spPr>
          <a:xfrm>
            <a:off x="2516796" y="4989815"/>
            <a:ext cx="2068277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600" dirty="0"/>
              <a:t>Mutual learning workshops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8EB49-1D5C-895F-8B36-61ADCF482E69}"/>
              </a:ext>
            </a:extLst>
          </p:cNvPr>
          <p:cNvSpPr txBox="1"/>
          <p:nvPr/>
        </p:nvSpPr>
        <p:spPr>
          <a:xfrm>
            <a:off x="5113101" y="5008008"/>
            <a:ext cx="201608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GB" sz="1600" b="1" dirty="0"/>
              <a:t>Plans informing about national measures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705BE3-9068-223F-D1D0-4FAA9CF480D8}"/>
              </a:ext>
            </a:extLst>
          </p:cNvPr>
          <p:cNvSpPr txBox="1"/>
          <p:nvPr/>
        </p:nvSpPr>
        <p:spPr>
          <a:xfrm>
            <a:off x="8688411" y="2102305"/>
            <a:ext cx="1685297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600" b="1" dirty="0"/>
              <a:t>Report to the Council </a:t>
            </a:r>
            <a:endParaRPr lang="en-GB" sz="16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A812B7-0DD0-819C-1939-84051F35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75" y="3221338"/>
            <a:ext cx="85351" cy="475529"/>
          </a:xfrm>
          <a:prstGeom prst="rect">
            <a:avLst/>
          </a:prstGeom>
        </p:spPr>
      </p:pic>
      <p:sp>
        <p:nvSpPr>
          <p:cNvPr id="30" name="Parallelogram 29">
            <a:extLst>
              <a:ext uri="{FF2B5EF4-FFF2-40B4-BE49-F238E27FC236}">
                <a16:creationId xmlns:a16="http://schemas.microsoft.com/office/drawing/2014/main" id="{D2ADACDC-7E2F-913A-E3CA-57DC8CFBA539}"/>
              </a:ext>
            </a:extLst>
          </p:cNvPr>
          <p:cNvSpPr/>
          <p:nvPr/>
        </p:nvSpPr>
        <p:spPr>
          <a:xfrm>
            <a:off x="10059318" y="3665567"/>
            <a:ext cx="1789552" cy="64265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End 2023-2025…</a:t>
            </a:r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9E8507-EA37-8879-D60E-7E8F07AF7DB0}"/>
              </a:ext>
            </a:extLst>
          </p:cNvPr>
          <p:cNvCxnSpPr>
            <a:cxnSpLocks/>
          </p:cNvCxnSpPr>
          <p:nvPr/>
        </p:nvCxnSpPr>
        <p:spPr bwMode="auto">
          <a:xfrm>
            <a:off x="10850590" y="3651951"/>
            <a:ext cx="0" cy="1106267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52880B5-108F-A1EB-87E9-993E2BB6C47D}"/>
              </a:ext>
            </a:extLst>
          </p:cNvPr>
          <p:cNvSpPr txBox="1"/>
          <p:nvPr/>
        </p:nvSpPr>
        <p:spPr>
          <a:xfrm>
            <a:off x="9599349" y="4857595"/>
            <a:ext cx="2405095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dirty="0"/>
              <a:t>New mutual learning events, support to implementation,…</a:t>
            </a:r>
            <a:endParaRPr lang="en-GB" sz="1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23B31A-0A8B-41D5-FA9D-B7C1F21556E1}"/>
              </a:ext>
            </a:extLst>
          </p:cNvPr>
          <p:cNvSpPr txBox="1"/>
          <p:nvPr/>
        </p:nvSpPr>
        <p:spPr>
          <a:xfrm>
            <a:off x="7278929" y="4989814"/>
            <a:ext cx="2058914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dirty="0"/>
              <a:t>High level event on social protection for self-employed</a:t>
            </a:r>
            <a:endParaRPr lang="en-GB" sz="1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EE72E1-4ABD-B568-D6AB-B394AEF2D044}"/>
              </a:ext>
            </a:extLst>
          </p:cNvPr>
          <p:cNvCxnSpPr>
            <a:cxnSpLocks/>
          </p:cNvCxnSpPr>
          <p:nvPr/>
        </p:nvCxnSpPr>
        <p:spPr bwMode="auto">
          <a:xfrm>
            <a:off x="7922481" y="3746467"/>
            <a:ext cx="0" cy="1202311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" name="Parallelogram 1">
            <a:extLst>
              <a:ext uri="{FF2B5EF4-FFF2-40B4-BE49-F238E27FC236}">
                <a16:creationId xmlns:a16="http://schemas.microsoft.com/office/drawing/2014/main" id="{32C074C4-3EF7-65B4-6A93-DEB15CEC8806}"/>
              </a:ext>
            </a:extLst>
          </p:cNvPr>
          <p:cNvSpPr/>
          <p:nvPr/>
        </p:nvSpPr>
        <p:spPr>
          <a:xfrm>
            <a:off x="26857" y="3639720"/>
            <a:ext cx="1173217" cy="642656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March 2018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2A581A-B013-2B74-110C-292D5F9B96B9}"/>
              </a:ext>
            </a:extLst>
          </p:cNvPr>
          <p:cNvCxnSpPr/>
          <p:nvPr/>
        </p:nvCxnSpPr>
        <p:spPr bwMode="auto">
          <a:xfrm flipH="1">
            <a:off x="611694" y="4275188"/>
            <a:ext cx="1771" cy="654719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94D8B4-F066-04F2-0EDD-DAC6DB7BAF1B}"/>
              </a:ext>
            </a:extLst>
          </p:cNvPr>
          <p:cNvSpPr txBox="1"/>
          <p:nvPr/>
        </p:nvSpPr>
        <p:spPr>
          <a:xfrm>
            <a:off x="95788" y="5014223"/>
            <a:ext cx="1771114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just"/>
            <a:r>
              <a:rPr lang="en-US" sz="1600" b="1" dirty="0"/>
              <a:t>Proposal by the Commission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8762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dirty="0"/>
              <a:t>Mixed </a:t>
            </a:r>
            <a:r>
              <a:rPr lang="fr-BE" dirty="0" err="1"/>
              <a:t>picture</a:t>
            </a:r>
            <a:r>
              <a:rPr lang="fr-BE" dirty="0"/>
              <a:t> </a:t>
            </a:r>
            <a:r>
              <a:rPr lang="fr-BE" dirty="0" err="1"/>
              <a:t>regarding</a:t>
            </a:r>
            <a:r>
              <a:rPr lang="fr-BE" dirty="0"/>
              <a:t> the implementation: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8BAB380-26ED-86EF-372F-80F7ADA46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525810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76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3367C-5F26-C155-9028-D438FE9A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83" y="326812"/>
            <a:ext cx="10515600" cy="782357"/>
          </a:xfrm>
        </p:spPr>
        <p:txBody>
          <a:bodyPr/>
          <a:lstStyle/>
          <a:p>
            <a:r>
              <a:rPr lang="fr-BE" dirty="0" err="1"/>
              <a:t>Many</a:t>
            </a:r>
            <a:r>
              <a:rPr lang="fr-BE" dirty="0"/>
              <a:t> </a:t>
            </a:r>
            <a:r>
              <a:rPr lang="fr-BE" dirty="0" err="1"/>
              <a:t>measures</a:t>
            </a:r>
            <a:r>
              <a:rPr lang="fr-BE" dirty="0"/>
              <a:t> </a:t>
            </a:r>
            <a:r>
              <a:rPr lang="fr-BE" dirty="0" err="1"/>
              <a:t>taken</a:t>
            </a:r>
            <a:r>
              <a:rPr lang="fr-BE" dirty="0"/>
              <a:t> for the self-</a:t>
            </a:r>
            <a:r>
              <a:rPr lang="fr-BE" dirty="0" err="1"/>
              <a:t>employed</a:t>
            </a:r>
            <a:r>
              <a:rPr lang="fr-BE" dirty="0"/>
              <a:t> </a:t>
            </a:r>
            <a:endParaRPr lang="en-IE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1794485-CCD2-4276-5A2F-1F02FD25A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218171"/>
              </p:ext>
            </p:extLst>
          </p:nvPr>
        </p:nvGraphicFramePr>
        <p:xfrm>
          <a:off x="-237592" y="1438321"/>
          <a:ext cx="12932228" cy="470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0165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een Deal colour theme">
      <a:dk1>
        <a:srgbClr val="4D4D4D"/>
      </a:dk1>
      <a:lt1>
        <a:srgbClr val="FFFFFF"/>
      </a:lt1>
      <a:dk2>
        <a:srgbClr val="034EA2"/>
      </a:dk2>
      <a:lt2>
        <a:srgbClr val="9ACA3C"/>
      </a:lt2>
      <a:accent1>
        <a:srgbClr val="2C85A4"/>
      </a:accent1>
      <a:accent2>
        <a:srgbClr val="C3E5ED"/>
      </a:accent2>
      <a:accent3>
        <a:srgbClr val="495F41"/>
      </a:accent3>
      <a:accent4>
        <a:srgbClr val="3C3C58"/>
      </a:accent4>
      <a:accent5>
        <a:srgbClr val="FFA52F"/>
      </a:accent5>
      <a:accent6>
        <a:srgbClr val="C4E0C0"/>
      </a:accent6>
      <a:hlink>
        <a:srgbClr val="EBE1D1"/>
      </a:hlink>
      <a:folHlink>
        <a:srgbClr val="FD657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ramaCPF_MarqueRF.potx" id="{35E58667-74BF-4E7D-8E42-F33EA6910D01}" vid="{D72884FD-7FB2-4E01-8AA1-D4FB7619ED51}"/>
    </a:ext>
  </a:extLst>
</a:theme>
</file>

<file path=ppt/theme/theme3.xml><?xml version="1.0" encoding="utf-8"?>
<a:theme xmlns:a="http://schemas.openxmlformats.org/drawingml/2006/main" name="Kela | Fpa">
  <a:themeElements>
    <a:clrScheme name="Kela | Fpa">
      <a:dk1>
        <a:sysClr val="windowText" lastClr="000000"/>
      </a:dk1>
      <a:lt1>
        <a:sysClr val="window" lastClr="FFFFFF"/>
      </a:lt1>
      <a:dk2>
        <a:srgbClr val="8C8B8D"/>
      </a:dk2>
      <a:lt2>
        <a:srgbClr val="E2E2E3"/>
      </a:lt2>
      <a:accent1>
        <a:srgbClr val="003580"/>
      </a:accent1>
      <a:accent2>
        <a:srgbClr val="FDB916"/>
      </a:accent2>
      <a:accent3>
        <a:srgbClr val="0BA843"/>
      </a:accent3>
      <a:accent4>
        <a:srgbClr val="EE145B"/>
      </a:accent4>
      <a:accent5>
        <a:srgbClr val="68A2F6"/>
      </a:accent5>
      <a:accent6>
        <a:srgbClr val="85D3A1"/>
      </a:accent6>
      <a:hlink>
        <a:srgbClr val="003580"/>
      </a:hlink>
      <a:folHlink>
        <a:srgbClr val="00265F"/>
      </a:folHlink>
    </a:clrScheme>
    <a:fontScheme name="Kela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la_malli.potx" id="{86D3D6F0-5A6A-4473-AE7B-99A9263EB9D1}" vid="{1F08A90A-00FF-40A5-885B-7F9BB0CA5704}"/>
    </a:ext>
  </a:extLst>
</a:theme>
</file>

<file path=ppt/theme/theme4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4E244B6196E468AABA7A2ABA4B1AD" ma:contentTypeVersion="4" ma:contentTypeDescription="Create a new document." ma:contentTypeScope="" ma:versionID="07a6ebe8de73bec2051c5ba6da397490">
  <xsd:schema xmlns:xsd="http://www.w3.org/2001/XMLSchema" xmlns:xs="http://www.w3.org/2001/XMLSchema" xmlns:p="http://schemas.microsoft.com/office/2006/metadata/properties" xmlns:ns2="37cb94bb-9a29-4cdf-9fcb-2fa68a98c2be" targetNamespace="http://schemas.microsoft.com/office/2006/metadata/properties" ma:root="true" ma:fieldsID="b97ff6758e827d107a11b5f24ab73fcd" ns2:_="">
    <xsd:import namespace="37cb94bb-9a29-4cdf-9fcb-2fa68a98c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b94bb-9a29-4cdf-9fcb-2fa68a98c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F8A09-2AD5-462E-9979-DD237F6851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8D2BE-0176-4505-9A02-6E4A89BFC574}">
  <ds:schemaRefs>
    <ds:schemaRef ds:uri="37cb94bb-9a29-4cdf-9fcb-2fa68a98c2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2C4A69-597E-4581-BF0A-94120B723BF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37cb94bb-9a29-4cdf-9fcb-2fa68a98c2be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2060</Words>
  <Application>Microsoft Office PowerPoint</Application>
  <PresentationFormat>Widescreen</PresentationFormat>
  <Paragraphs>252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Calibri</vt:lpstr>
      <vt:lpstr>DM Sans</vt:lpstr>
      <vt:lpstr>Dosis</vt:lpstr>
      <vt:lpstr>EC Square Sans Cond Pro</vt:lpstr>
      <vt:lpstr>EC Square Sans Pro Medium</vt:lpstr>
      <vt:lpstr>Open Sans</vt:lpstr>
      <vt:lpstr>Segoe UI</vt:lpstr>
      <vt:lpstr>Segoe UI Semilight</vt:lpstr>
      <vt:lpstr>Times New Roman</vt:lpstr>
      <vt:lpstr>Verdana</vt:lpstr>
      <vt:lpstr>Wingdings</vt:lpstr>
      <vt:lpstr>1_Office Theme</vt:lpstr>
      <vt:lpstr>PREMIER MINISTRE</vt:lpstr>
      <vt:lpstr>Kela | Fpa</vt:lpstr>
      <vt:lpstr>Office Theme</vt:lpstr>
      <vt:lpstr>Access to social protection  for the self-employed  A European Perspective    </vt:lpstr>
      <vt:lpstr>PowerPoint Presentation</vt:lpstr>
      <vt:lpstr>Rise in non-standard forms of work and gaps in access to social protection</vt:lpstr>
      <vt:lpstr>PowerPoint Presentation</vt:lpstr>
      <vt:lpstr>PowerPoint Presentation</vt:lpstr>
      <vt:lpstr>Monitoring the implementation of the Recommendation </vt:lpstr>
      <vt:lpstr>Implementation of the Recommendation </vt:lpstr>
      <vt:lpstr>Mixed picture regarding the implementation:</vt:lpstr>
      <vt:lpstr>Many measures taken for the self-employed </vt:lpstr>
      <vt:lpstr>Formal coverage: state of play</vt:lpstr>
      <vt:lpstr>Lack of formal coverage among self-employed</vt:lpstr>
      <vt:lpstr>Formal coverage in 2023: take-up rates</vt:lpstr>
      <vt:lpstr>EFFECTIVE COVERAGE -  Receipt rate of social benefits among people at-risk-of-poverty before social transfers, employees vs self-employed (16-64), in Austria, Germany and EU-27 (%), 2023                                                                           </vt:lpstr>
      <vt:lpstr>Material and social deprivation and at-risk of poverty rate (after social transfers), employees vs self-employed, in Austria, Germany and the EU-27, 2023 (in %)</vt:lpstr>
      <vt:lpstr>EU Pensions Adequacy Report 2024– a focus on self-employed</vt:lpstr>
      <vt:lpstr>Recent policy developments at EU level</vt:lpstr>
      <vt:lpstr>EU mutual learning events on acces to social protection</vt:lpstr>
      <vt:lpstr>Recent and forthcoming evidence on access to self-employed and on social protection</vt:lpstr>
      <vt:lpstr>Thank you !   Danke!   Laurent.Aujean@ec.europa.eu https://employment-social-affairs.ec.europa.eu/ </vt:lpstr>
      <vt:lpstr>Annex</vt:lpstr>
      <vt:lpstr>Forthcoming developments in access to social protection at EU level</vt:lpstr>
      <vt:lpstr>Forthcoming policy initiatives in  the employment and social policies domain</vt:lpstr>
      <vt:lpstr>Council Conclusions on social protection for the self-employed (2023, Spanish Presidency)</vt:lpstr>
      <vt:lpstr>Council Conclusions on social protection for the self-employed (2023, Spanish Presidency)  (2)</vt:lpstr>
      <vt:lpstr>Other ressources regarding self-employed</vt:lpstr>
      <vt:lpstr>Economically dependent solo self-employed in the EU-27 (aged 15-74, in 2023)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Lipecz, Monika</dc:creator>
  <cp:lastModifiedBy>AUJEAN Laurent (EMPL)</cp:lastModifiedBy>
  <cp:revision>27</cp:revision>
  <dcterms:created xsi:type="dcterms:W3CDTF">2022-04-01T11:06:30Z</dcterms:created>
  <dcterms:modified xsi:type="dcterms:W3CDTF">2025-03-25T21:48:07Z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0x01010093B4E244B6196E468AABA7A2ABA4B1AD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2025-03-23T12:05:48Z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ac491863-7223-41e4-b351-50d35608ea8f</vt:lpwstr>
  </property>
  <property fmtid="{D5CDD505-2E9C-101B-9397-08002B2CF9AE}" pid="9" name="MSIP_Label_6bd9ddd1-4d20-43f6-abfa-fc3c07406f94_ContentBits">
    <vt:lpwstr>0</vt:lpwstr>
  </property>
</Properties>
</file>