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2" r:id="rId5"/>
    <p:sldId id="301" r:id="rId6"/>
    <p:sldId id="307" r:id="rId7"/>
    <p:sldId id="261" r:id="rId8"/>
    <p:sldId id="313" r:id="rId9"/>
    <p:sldId id="297" r:id="rId10"/>
    <p:sldId id="309" r:id="rId11"/>
    <p:sldId id="312" r:id="rId12"/>
    <p:sldId id="311" r:id="rId13"/>
    <p:sldId id="310" r:id="rId14"/>
    <p:sldId id="308" r:id="rId15"/>
    <p:sldId id="317" r:id="rId16"/>
    <p:sldId id="316" r:id="rId17"/>
    <p:sldId id="319" r:id="rId18"/>
    <p:sldId id="315" r:id="rId19"/>
    <p:sldId id="321" r:id="rId20"/>
    <p:sldId id="314" r:id="rId21"/>
    <p:sldId id="322" r:id="rId22"/>
    <p:sldId id="323" r:id="rId23"/>
    <p:sldId id="279" r:id="rId2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77A"/>
    <a:srgbClr val="FFFFFF"/>
    <a:srgbClr val="DEF1E4"/>
    <a:srgbClr val="56565A"/>
    <a:srgbClr val="5656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77" autoAdjust="0"/>
    <p:restoredTop sz="94660"/>
  </p:normalViewPr>
  <p:slideViewPr>
    <p:cSldViewPr snapToGrid="0">
      <p:cViewPr varScale="1">
        <p:scale>
          <a:sx n="108" d="100"/>
          <a:sy n="108" d="100"/>
        </p:scale>
        <p:origin x="846" y="102"/>
      </p:cViewPr>
      <p:guideLst/>
    </p:cSldViewPr>
  </p:slideViewPr>
  <p:notesTextViewPr>
    <p:cViewPr>
      <p:scale>
        <a:sx n="1" d="1"/>
        <a:sy n="1" d="1"/>
      </p:scale>
      <p:origin x="0" y="0"/>
    </p:cViewPr>
  </p:notesTextViewPr>
  <p:sorterViewPr>
    <p:cViewPr>
      <p:scale>
        <a:sx n="100" d="100"/>
        <a:sy n="100" d="100"/>
      </p:scale>
      <p:origin x="0" y="-33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de-AT">
                <a:solidFill>
                  <a:sysClr val="windowText" lastClr="000000"/>
                </a:solidFill>
              </a:rPr>
              <a:t>Historische Entwicklung der freiwilligen</a:t>
            </a:r>
            <a:r>
              <a:rPr lang="de-AT" baseline="0">
                <a:solidFill>
                  <a:sysClr val="windowText" lastClr="000000"/>
                </a:solidFill>
              </a:rPr>
              <a:t> Versicherungen und Pflichtversicherungen von Selbständigen</a:t>
            </a:r>
            <a:endParaRPr lang="de-AT">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de-AT"/>
        </a:p>
      </c:txPr>
    </c:title>
    <c:autoTitleDeleted val="0"/>
    <c:plotArea>
      <c:layout/>
      <c:barChart>
        <c:barDir val="bar"/>
        <c:grouping val="clustered"/>
        <c:varyColors val="0"/>
        <c:ser>
          <c:idx val="0"/>
          <c:order val="0"/>
          <c:tx>
            <c:strRef>
              <c:f>Tabelle1!$B$1</c:f>
              <c:strCache>
                <c:ptCount val="1"/>
                <c:pt idx="0">
                  <c:v>Pensionsversicherung</c:v>
                </c:pt>
              </c:strCache>
            </c:strRef>
          </c:tx>
          <c:spPr>
            <a:solidFill>
              <a:schemeClr val="accent1"/>
            </a:solidFill>
            <a:ln>
              <a:noFill/>
            </a:ln>
            <a:effectLst/>
          </c:spPr>
          <c:invertIfNegative val="0"/>
          <c:cat>
            <c:strRef>
              <c:f>Tabelle1!$A$2:$A$5</c:f>
              <c:strCache>
                <c:ptCount val="4"/>
                <c:pt idx="0">
                  <c:v>gewerbliche Pflichtversicherung</c:v>
                </c:pt>
                <c:pt idx="1">
                  <c:v>gewerbliche freiwillige Versicherung</c:v>
                </c:pt>
                <c:pt idx="2">
                  <c:v>landwirtschaftliche Pflichtversicherung</c:v>
                </c:pt>
                <c:pt idx="3">
                  <c:v>landwirtschaftliche freiwillige Versicherung</c:v>
                </c:pt>
              </c:strCache>
            </c:strRef>
          </c:cat>
          <c:val>
            <c:numRef>
              <c:f>Tabelle1!$B$2:$B$5</c:f>
              <c:numCache>
                <c:formatCode>General</c:formatCode>
                <c:ptCount val="4"/>
                <c:pt idx="0">
                  <c:v>69</c:v>
                </c:pt>
                <c:pt idx="1">
                  <c:v>69</c:v>
                </c:pt>
                <c:pt idx="2">
                  <c:v>55</c:v>
                </c:pt>
                <c:pt idx="3">
                  <c:v>55</c:v>
                </c:pt>
              </c:numCache>
            </c:numRef>
          </c:val>
          <c:extLst>
            <c:ext xmlns:c16="http://schemas.microsoft.com/office/drawing/2014/chart" uri="{C3380CC4-5D6E-409C-BE32-E72D297353CC}">
              <c16:uniqueId val="{00000000-EDFF-4DF7-AF7B-73B298112A86}"/>
            </c:ext>
          </c:extLst>
        </c:ser>
        <c:ser>
          <c:idx val="1"/>
          <c:order val="1"/>
          <c:tx>
            <c:strRef>
              <c:f>Tabelle1!$C$1</c:f>
              <c:strCache>
                <c:ptCount val="1"/>
                <c:pt idx="0">
                  <c:v>Unfallversicherung</c:v>
                </c:pt>
              </c:strCache>
            </c:strRef>
          </c:tx>
          <c:spPr>
            <a:solidFill>
              <a:schemeClr val="accent2"/>
            </a:solidFill>
            <a:ln>
              <a:noFill/>
            </a:ln>
            <a:effectLst/>
          </c:spPr>
          <c:invertIfNegative val="0"/>
          <c:cat>
            <c:strRef>
              <c:f>Tabelle1!$A$2:$A$5</c:f>
              <c:strCache>
                <c:ptCount val="4"/>
                <c:pt idx="0">
                  <c:v>gewerbliche Pflichtversicherung</c:v>
                </c:pt>
                <c:pt idx="1">
                  <c:v>gewerbliche freiwillige Versicherung</c:v>
                </c:pt>
                <c:pt idx="2">
                  <c:v>landwirtschaftliche Pflichtversicherung</c:v>
                </c:pt>
                <c:pt idx="3">
                  <c:v>landwirtschaftliche freiwillige Versicherung</c:v>
                </c:pt>
              </c:strCache>
            </c:strRef>
          </c:cat>
          <c:val>
            <c:numRef>
              <c:f>Tabelle1!$C$2:$C$5</c:f>
              <c:numCache>
                <c:formatCode>General</c:formatCode>
                <c:ptCount val="4"/>
                <c:pt idx="0">
                  <c:v>70</c:v>
                </c:pt>
                <c:pt idx="1">
                  <c:v>86</c:v>
                </c:pt>
                <c:pt idx="2">
                  <c:v>86</c:v>
                </c:pt>
                <c:pt idx="3">
                  <c:v>97</c:v>
                </c:pt>
              </c:numCache>
            </c:numRef>
          </c:val>
          <c:extLst>
            <c:ext xmlns:c16="http://schemas.microsoft.com/office/drawing/2014/chart" uri="{C3380CC4-5D6E-409C-BE32-E72D297353CC}">
              <c16:uniqueId val="{00000001-EDFF-4DF7-AF7B-73B298112A86}"/>
            </c:ext>
          </c:extLst>
        </c:ser>
        <c:ser>
          <c:idx val="2"/>
          <c:order val="2"/>
          <c:tx>
            <c:strRef>
              <c:f>Tabelle1!$D$1</c:f>
              <c:strCache>
                <c:ptCount val="1"/>
                <c:pt idx="0">
                  <c:v>Krankenversicherung</c:v>
                </c:pt>
              </c:strCache>
            </c:strRef>
          </c:tx>
          <c:spPr>
            <a:solidFill>
              <a:schemeClr val="accent3"/>
            </a:solidFill>
            <a:ln>
              <a:noFill/>
            </a:ln>
            <a:effectLst/>
          </c:spPr>
          <c:invertIfNegative val="0"/>
          <c:cat>
            <c:strRef>
              <c:f>Tabelle1!$A$2:$A$5</c:f>
              <c:strCache>
                <c:ptCount val="4"/>
                <c:pt idx="0">
                  <c:v>gewerbliche Pflichtversicherung</c:v>
                </c:pt>
                <c:pt idx="1">
                  <c:v>gewerbliche freiwillige Versicherung</c:v>
                </c:pt>
                <c:pt idx="2">
                  <c:v>landwirtschaftliche Pflichtversicherung</c:v>
                </c:pt>
                <c:pt idx="3">
                  <c:v>landwirtschaftliche freiwillige Versicherung</c:v>
                </c:pt>
              </c:strCache>
            </c:strRef>
          </c:cat>
          <c:val>
            <c:numRef>
              <c:f>Tabelle1!$D$2:$D$5</c:f>
              <c:numCache>
                <c:formatCode>General</c:formatCode>
                <c:ptCount val="4"/>
                <c:pt idx="0">
                  <c:v>49</c:v>
                </c:pt>
                <c:pt idx="1">
                  <c:v>70</c:v>
                </c:pt>
                <c:pt idx="2">
                  <c:v>60</c:v>
                </c:pt>
                <c:pt idx="3">
                  <c:v>97</c:v>
                </c:pt>
              </c:numCache>
            </c:numRef>
          </c:val>
          <c:extLst>
            <c:ext xmlns:c16="http://schemas.microsoft.com/office/drawing/2014/chart" uri="{C3380CC4-5D6E-409C-BE32-E72D297353CC}">
              <c16:uniqueId val="{00000002-EDFF-4DF7-AF7B-73B298112A86}"/>
            </c:ext>
          </c:extLst>
        </c:ser>
        <c:dLbls>
          <c:showLegendKey val="0"/>
          <c:showVal val="0"/>
          <c:showCatName val="0"/>
          <c:showSerName val="0"/>
          <c:showPercent val="0"/>
          <c:showBubbleSize val="0"/>
        </c:dLbls>
        <c:gapWidth val="182"/>
        <c:axId val="1473089551"/>
        <c:axId val="1473099631"/>
      </c:barChart>
      <c:catAx>
        <c:axId val="1473089551"/>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e-DE"/>
          </a:p>
        </c:txPr>
        <c:crossAx val="1473099631"/>
        <c:crosses val="autoZero"/>
        <c:auto val="1"/>
        <c:lblAlgn val="ctr"/>
        <c:lblOffset val="100"/>
        <c:noMultiLvlLbl val="0"/>
      </c:catAx>
      <c:valAx>
        <c:axId val="1473099631"/>
        <c:scaling>
          <c:orientation val="maxMin"/>
          <c:max val="135"/>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73089551"/>
        <c:crosses val="autoZero"/>
        <c:crossBetween val="between"/>
        <c:majorUnit val="20"/>
      </c:valAx>
      <c:spPr>
        <a:noFill/>
        <a:ln>
          <a:noFill/>
        </a:ln>
        <a:effectLst/>
      </c:spPr>
    </c:plotArea>
    <c:legend>
      <c:legendPos val="b"/>
      <c:layout>
        <c:manualLayout>
          <c:xMode val="edge"/>
          <c:yMode val="edge"/>
          <c:x val="0.12366652085156023"/>
          <c:y val="0.91716222972128481"/>
          <c:w val="0.75266695829687957"/>
          <c:h val="6.6964754405699281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de-AT">
                <a:solidFill>
                  <a:sysClr val="windowText" lastClr="000000"/>
                </a:solidFill>
              </a:rPr>
              <a:t>Historische Entwicklung der freiwilligen</a:t>
            </a:r>
            <a:r>
              <a:rPr lang="de-AT" baseline="0">
                <a:solidFill>
                  <a:sysClr val="windowText" lastClr="000000"/>
                </a:solidFill>
              </a:rPr>
              <a:t> Versicherungen und Pflichtversicherungen von Selbständigen</a:t>
            </a:r>
            <a:endParaRPr lang="de-AT">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de-AT"/>
        </a:p>
      </c:txPr>
    </c:title>
    <c:autoTitleDeleted val="0"/>
    <c:plotArea>
      <c:layout/>
      <c:barChart>
        <c:barDir val="bar"/>
        <c:grouping val="clustered"/>
        <c:varyColors val="0"/>
        <c:ser>
          <c:idx val="0"/>
          <c:order val="0"/>
          <c:tx>
            <c:strRef>
              <c:f>Tabelle1!$B$1</c:f>
              <c:strCache>
                <c:ptCount val="1"/>
                <c:pt idx="0">
                  <c:v>Pensionsversicherung</c:v>
                </c:pt>
              </c:strCache>
            </c:strRef>
          </c:tx>
          <c:spPr>
            <a:solidFill>
              <a:schemeClr val="accent1"/>
            </a:solidFill>
            <a:ln>
              <a:noFill/>
            </a:ln>
            <a:effectLst/>
          </c:spPr>
          <c:invertIfNegative val="0"/>
          <c:cat>
            <c:strRef>
              <c:f>Tabelle1!$A$2:$A$5</c:f>
              <c:strCache>
                <c:ptCount val="4"/>
                <c:pt idx="0">
                  <c:v>gewerbliche Pflichtversicherung</c:v>
                </c:pt>
                <c:pt idx="1">
                  <c:v>gewerbliche freiwillige Versicherung</c:v>
                </c:pt>
                <c:pt idx="2">
                  <c:v>landwirtschaftliche Pflichtversicherung</c:v>
                </c:pt>
                <c:pt idx="3">
                  <c:v>landwirtschaftliche freiwillige Versicherung</c:v>
                </c:pt>
              </c:strCache>
            </c:strRef>
          </c:cat>
          <c:val>
            <c:numRef>
              <c:f>Tabelle1!$B$2:$B$5</c:f>
              <c:numCache>
                <c:formatCode>General</c:formatCode>
                <c:ptCount val="4"/>
                <c:pt idx="0">
                  <c:v>69</c:v>
                </c:pt>
                <c:pt idx="1">
                  <c:v>69</c:v>
                </c:pt>
                <c:pt idx="2">
                  <c:v>55</c:v>
                </c:pt>
                <c:pt idx="3">
                  <c:v>55</c:v>
                </c:pt>
              </c:numCache>
            </c:numRef>
          </c:val>
          <c:extLst>
            <c:ext xmlns:c16="http://schemas.microsoft.com/office/drawing/2014/chart" uri="{C3380CC4-5D6E-409C-BE32-E72D297353CC}">
              <c16:uniqueId val="{00000000-EDFF-4DF7-AF7B-73B298112A86}"/>
            </c:ext>
          </c:extLst>
        </c:ser>
        <c:ser>
          <c:idx val="1"/>
          <c:order val="1"/>
          <c:tx>
            <c:strRef>
              <c:f>Tabelle1!$C$1</c:f>
              <c:strCache>
                <c:ptCount val="1"/>
                <c:pt idx="0">
                  <c:v>Unfallversicherung</c:v>
                </c:pt>
              </c:strCache>
            </c:strRef>
          </c:tx>
          <c:spPr>
            <a:solidFill>
              <a:schemeClr val="accent2"/>
            </a:solidFill>
            <a:ln>
              <a:noFill/>
            </a:ln>
            <a:effectLst/>
          </c:spPr>
          <c:invertIfNegative val="0"/>
          <c:cat>
            <c:strRef>
              <c:f>Tabelle1!$A$2:$A$5</c:f>
              <c:strCache>
                <c:ptCount val="4"/>
                <c:pt idx="0">
                  <c:v>gewerbliche Pflichtversicherung</c:v>
                </c:pt>
                <c:pt idx="1">
                  <c:v>gewerbliche freiwillige Versicherung</c:v>
                </c:pt>
                <c:pt idx="2">
                  <c:v>landwirtschaftliche Pflichtversicherung</c:v>
                </c:pt>
                <c:pt idx="3">
                  <c:v>landwirtschaftliche freiwillige Versicherung</c:v>
                </c:pt>
              </c:strCache>
            </c:strRef>
          </c:cat>
          <c:val>
            <c:numRef>
              <c:f>Tabelle1!$C$2:$C$5</c:f>
              <c:numCache>
                <c:formatCode>General</c:formatCode>
                <c:ptCount val="4"/>
                <c:pt idx="0">
                  <c:v>70</c:v>
                </c:pt>
                <c:pt idx="1">
                  <c:v>86</c:v>
                </c:pt>
                <c:pt idx="2">
                  <c:v>86</c:v>
                </c:pt>
                <c:pt idx="3">
                  <c:v>97</c:v>
                </c:pt>
              </c:numCache>
            </c:numRef>
          </c:val>
          <c:extLst>
            <c:ext xmlns:c16="http://schemas.microsoft.com/office/drawing/2014/chart" uri="{C3380CC4-5D6E-409C-BE32-E72D297353CC}">
              <c16:uniqueId val="{00000001-EDFF-4DF7-AF7B-73B298112A86}"/>
            </c:ext>
          </c:extLst>
        </c:ser>
        <c:ser>
          <c:idx val="2"/>
          <c:order val="2"/>
          <c:tx>
            <c:strRef>
              <c:f>Tabelle1!$D$1</c:f>
              <c:strCache>
                <c:ptCount val="1"/>
                <c:pt idx="0">
                  <c:v>Krankenversicherung</c:v>
                </c:pt>
              </c:strCache>
            </c:strRef>
          </c:tx>
          <c:spPr>
            <a:solidFill>
              <a:schemeClr val="accent3"/>
            </a:solidFill>
            <a:ln>
              <a:noFill/>
            </a:ln>
            <a:effectLst/>
          </c:spPr>
          <c:invertIfNegative val="0"/>
          <c:cat>
            <c:strRef>
              <c:f>Tabelle1!$A$2:$A$5</c:f>
              <c:strCache>
                <c:ptCount val="4"/>
                <c:pt idx="0">
                  <c:v>gewerbliche Pflichtversicherung</c:v>
                </c:pt>
                <c:pt idx="1">
                  <c:v>gewerbliche freiwillige Versicherung</c:v>
                </c:pt>
                <c:pt idx="2">
                  <c:v>landwirtschaftliche Pflichtversicherung</c:v>
                </c:pt>
                <c:pt idx="3">
                  <c:v>landwirtschaftliche freiwillige Versicherung</c:v>
                </c:pt>
              </c:strCache>
            </c:strRef>
          </c:cat>
          <c:val>
            <c:numRef>
              <c:f>Tabelle1!$D$2:$D$5</c:f>
              <c:numCache>
                <c:formatCode>General</c:formatCode>
                <c:ptCount val="4"/>
                <c:pt idx="0">
                  <c:v>49</c:v>
                </c:pt>
                <c:pt idx="1">
                  <c:v>70</c:v>
                </c:pt>
                <c:pt idx="2">
                  <c:v>60</c:v>
                </c:pt>
                <c:pt idx="3">
                  <c:v>97</c:v>
                </c:pt>
              </c:numCache>
            </c:numRef>
          </c:val>
          <c:extLst>
            <c:ext xmlns:c16="http://schemas.microsoft.com/office/drawing/2014/chart" uri="{C3380CC4-5D6E-409C-BE32-E72D297353CC}">
              <c16:uniqueId val="{00000002-EDFF-4DF7-AF7B-73B298112A86}"/>
            </c:ext>
          </c:extLst>
        </c:ser>
        <c:dLbls>
          <c:showLegendKey val="0"/>
          <c:showVal val="0"/>
          <c:showCatName val="0"/>
          <c:showSerName val="0"/>
          <c:showPercent val="0"/>
          <c:showBubbleSize val="0"/>
        </c:dLbls>
        <c:gapWidth val="182"/>
        <c:axId val="1473089551"/>
        <c:axId val="1473099631"/>
      </c:barChart>
      <c:catAx>
        <c:axId val="1473089551"/>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e-DE"/>
          </a:p>
        </c:txPr>
        <c:crossAx val="1473099631"/>
        <c:crosses val="autoZero"/>
        <c:auto val="1"/>
        <c:lblAlgn val="ctr"/>
        <c:lblOffset val="100"/>
        <c:noMultiLvlLbl val="0"/>
      </c:catAx>
      <c:valAx>
        <c:axId val="1473099631"/>
        <c:scaling>
          <c:orientation val="maxMin"/>
          <c:max val="135"/>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73089551"/>
        <c:crosses val="autoZero"/>
        <c:crossBetween val="between"/>
        <c:majorUnit val="20"/>
      </c:valAx>
      <c:spPr>
        <a:noFill/>
        <a:ln>
          <a:noFill/>
        </a:ln>
        <a:effectLst/>
      </c:spPr>
    </c:plotArea>
    <c:legend>
      <c:legendPos val="b"/>
      <c:layout>
        <c:manualLayout>
          <c:xMode val="edge"/>
          <c:yMode val="edge"/>
          <c:x val="0.12366652085156023"/>
          <c:y val="0.91716222972128481"/>
          <c:w val="0.75266695829687957"/>
          <c:h val="6.6964754405699281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folie Grün">
    <p:bg>
      <p:bgPr>
        <a:solidFill>
          <a:srgbClr val="DEF1E4"/>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platzhalter 10">
            <a:extLst>
              <a:ext uri="{FF2B5EF4-FFF2-40B4-BE49-F238E27FC236}">
                <a16:creationId xmlns:a16="http://schemas.microsoft.com/office/drawing/2014/main" id="{2A04ABA3-D9EF-0E40-A3D6-E3FFF1AD7023}"/>
              </a:ext>
            </a:extLst>
          </p:cNvPr>
          <p:cNvSpPr>
            <a:spLocks noGrp="1"/>
          </p:cNvSpPr>
          <p:nvPr>
            <p:ph type="body" sz="quarter" idx="10" hasCustomPrompt="1"/>
          </p:nvPr>
        </p:nvSpPr>
        <p:spPr>
          <a:xfrm>
            <a:off x="2018270" y="4220308"/>
            <a:ext cx="8155459" cy="2164016"/>
          </a:xfrm>
        </p:spPr>
        <p:txBody>
          <a:bodyPr anchor="b">
            <a:normAutofit/>
          </a:bodyPr>
          <a:lstStyle>
            <a:lvl1pPr marL="0" indent="0" algn="ctr">
              <a:lnSpc>
                <a:spcPts val="2000"/>
              </a:lnSpc>
              <a:buNone/>
              <a:defRPr sz="2400">
                <a:latin typeface="Arial" panose="020B0604020202020204" pitchFamily="34" charset="0"/>
                <a:cs typeface="Arial" panose="020B0604020202020204" pitchFamily="34" charset="0"/>
              </a:defRPr>
            </a:lvl1pPr>
          </a:lstStyle>
          <a:p>
            <a:pPr lvl="0"/>
            <a:r>
              <a:rPr lang="de-DE" dirty="0"/>
              <a:t>Titel hinzufügen</a:t>
            </a:r>
          </a:p>
        </p:txBody>
      </p:sp>
    </p:spTree>
    <p:extLst>
      <p:ext uri="{BB962C8B-B14F-4D97-AF65-F5344CB8AC3E}">
        <p14:creationId xmlns:p14="http://schemas.microsoft.com/office/powerpoint/2010/main" val="140252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lie Pension">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6309026"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a:extLst>
              <a:ext uri="{FF2B5EF4-FFF2-40B4-BE49-F238E27FC236}">
                <a16:creationId xmlns:a16="http://schemas.microsoft.com/office/drawing/2014/main" id="{52E4DABF-F616-DC4B-983E-8F15CF133248}"/>
              </a:ext>
            </a:extLst>
          </p:cNvPr>
          <p:cNvPicPr>
            <a:picLocks noChangeAspect="1"/>
          </p:cNvPicPr>
          <p:nvPr userDrawn="1"/>
        </p:nvPicPr>
        <p:blipFill>
          <a:blip r:embed="rId2"/>
          <a:stretch>
            <a:fillRect/>
          </a:stretch>
        </p:blipFill>
        <p:spPr>
          <a:xfrm>
            <a:off x="7926053" y="1809750"/>
            <a:ext cx="2971800" cy="3238500"/>
          </a:xfrm>
          <a:prstGeom prst="rect">
            <a:avLst/>
          </a:prstGeom>
        </p:spPr>
      </p:pic>
    </p:spTree>
    <p:extLst>
      <p:ext uri="{BB962C8B-B14F-4D97-AF65-F5344CB8AC3E}">
        <p14:creationId xmlns:p14="http://schemas.microsoft.com/office/powerpoint/2010/main" val="192975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lie Pflege">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623510"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a:extLst>
              <a:ext uri="{FF2B5EF4-FFF2-40B4-BE49-F238E27FC236}">
                <a16:creationId xmlns:a16="http://schemas.microsoft.com/office/drawing/2014/main" id="{F194B77F-CD39-414F-B68A-FCC04F2A2C61}"/>
              </a:ext>
            </a:extLst>
          </p:cNvPr>
          <p:cNvPicPr>
            <a:picLocks noChangeAspect="1"/>
          </p:cNvPicPr>
          <p:nvPr userDrawn="1"/>
        </p:nvPicPr>
        <p:blipFill>
          <a:blip r:embed="rId2"/>
          <a:stretch>
            <a:fillRect/>
          </a:stretch>
        </p:blipFill>
        <p:spPr>
          <a:xfrm rot="5400000">
            <a:off x="7693312" y="1200150"/>
            <a:ext cx="3257550" cy="4457700"/>
          </a:xfrm>
          <a:prstGeom prst="rect">
            <a:avLst/>
          </a:prstGeom>
        </p:spPr>
      </p:pic>
    </p:spTree>
    <p:extLst>
      <p:ext uri="{BB962C8B-B14F-4D97-AF65-F5344CB8AC3E}">
        <p14:creationId xmlns:p14="http://schemas.microsoft.com/office/powerpoint/2010/main" val="1841052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lie Sicherhei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818374"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a:extLst>
              <a:ext uri="{FF2B5EF4-FFF2-40B4-BE49-F238E27FC236}">
                <a16:creationId xmlns:a16="http://schemas.microsoft.com/office/drawing/2014/main" id="{44A24217-6339-8642-82E0-EAAB52A15747}"/>
              </a:ext>
            </a:extLst>
          </p:cNvPr>
          <p:cNvPicPr>
            <a:picLocks noChangeAspect="1"/>
          </p:cNvPicPr>
          <p:nvPr userDrawn="1"/>
        </p:nvPicPr>
        <p:blipFill>
          <a:blip r:embed="rId2"/>
          <a:stretch>
            <a:fillRect/>
          </a:stretch>
        </p:blipFill>
        <p:spPr>
          <a:xfrm>
            <a:off x="7316772" y="1581150"/>
            <a:ext cx="4095750" cy="3695700"/>
          </a:xfrm>
          <a:prstGeom prst="rect">
            <a:avLst/>
          </a:prstGeom>
        </p:spPr>
      </p:pic>
    </p:spTree>
    <p:extLst>
      <p:ext uri="{BB962C8B-B14F-4D97-AF65-F5344CB8AC3E}">
        <p14:creationId xmlns:p14="http://schemas.microsoft.com/office/powerpoint/2010/main" val="126594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lie Unfall">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818374"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descr="Ein Bild, das Visitenkarte, Text, Umschlag enthält.&#10;&#10;Automatisch generierte Beschreibung">
            <a:extLst>
              <a:ext uri="{FF2B5EF4-FFF2-40B4-BE49-F238E27FC236}">
                <a16:creationId xmlns:a16="http://schemas.microsoft.com/office/drawing/2014/main" id="{026A274E-BE92-D541-88F8-10A884F4114E}"/>
              </a:ext>
            </a:extLst>
          </p:cNvPr>
          <p:cNvPicPr>
            <a:picLocks noChangeAspect="1"/>
          </p:cNvPicPr>
          <p:nvPr userDrawn="1"/>
        </p:nvPicPr>
        <p:blipFill>
          <a:blip r:embed="rId2"/>
          <a:stretch>
            <a:fillRect/>
          </a:stretch>
        </p:blipFill>
        <p:spPr>
          <a:xfrm>
            <a:off x="6971289" y="1825901"/>
            <a:ext cx="4913851" cy="3417528"/>
          </a:xfrm>
          <a:prstGeom prst="rect">
            <a:avLst/>
          </a:prstGeom>
        </p:spPr>
      </p:pic>
    </p:spTree>
    <p:extLst>
      <p:ext uri="{BB962C8B-B14F-4D97-AF65-F5344CB8AC3E}">
        <p14:creationId xmlns:p14="http://schemas.microsoft.com/office/powerpoint/2010/main" val="4569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ie Unternehmensgründun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818374"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descr="Ein Bild, das Visitenkarte enthält.&#10;&#10;Automatisch generierte Beschreibung">
            <a:extLst>
              <a:ext uri="{FF2B5EF4-FFF2-40B4-BE49-F238E27FC236}">
                <a16:creationId xmlns:a16="http://schemas.microsoft.com/office/drawing/2014/main" id="{7E0D0E88-F7D9-5C48-8F36-B3D885CBCFE6}"/>
              </a:ext>
            </a:extLst>
          </p:cNvPr>
          <p:cNvPicPr>
            <a:picLocks noChangeAspect="1"/>
          </p:cNvPicPr>
          <p:nvPr userDrawn="1"/>
        </p:nvPicPr>
        <p:blipFill>
          <a:blip r:embed="rId2"/>
          <a:stretch>
            <a:fillRect/>
          </a:stretch>
        </p:blipFill>
        <p:spPr>
          <a:xfrm>
            <a:off x="7550024" y="1485900"/>
            <a:ext cx="3771900" cy="3886200"/>
          </a:xfrm>
          <a:prstGeom prst="rect">
            <a:avLst/>
          </a:prstGeom>
        </p:spPr>
      </p:pic>
    </p:spTree>
    <p:extLst>
      <p:ext uri="{BB962C8B-B14F-4D97-AF65-F5344CB8AC3E}">
        <p14:creationId xmlns:p14="http://schemas.microsoft.com/office/powerpoint/2010/main" val="2843849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lie Versicherung-Beiträge">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818374"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descr="Ein Bild, das Visitenkarte, Text enthält.&#10;&#10;Automatisch generierte Beschreibung">
            <a:extLst>
              <a:ext uri="{FF2B5EF4-FFF2-40B4-BE49-F238E27FC236}">
                <a16:creationId xmlns:a16="http://schemas.microsoft.com/office/drawing/2014/main" id="{677532B8-B83D-6D49-A475-184C107C90FA}"/>
              </a:ext>
            </a:extLst>
          </p:cNvPr>
          <p:cNvPicPr>
            <a:picLocks noChangeAspect="1"/>
          </p:cNvPicPr>
          <p:nvPr userDrawn="1"/>
        </p:nvPicPr>
        <p:blipFill>
          <a:blip r:embed="rId2"/>
          <a:stretch>
            <a:fillRect/>
          </a:stretch>
        </p:blipFill>
        <p:spPr>
          <a:xfrm>
            <a:off x="7423923" y="1390650"/>
            <a:ext cx="4076700" cy="4076700"/>
          </a:xfrm>
          <a:prstGeom prst="rect">
            <a:avLst/>
          </a:prstGeom>
        </p:spPr>
      </p:pic>
    </p:spTree>
    <p:extLst>
      <p:ext uri="{BB962C8B-B14F-4D97-AF65-F5344CB8AC3E}">
        <p14:creationId xmlns:p14="http://schemas.microsoft.com/office/powerpoint/2010/main" val="392108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folie mit Boxen">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575014C-5759-4C48-A7B0-6BACC793E9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136C54D-D879-8F42-B4FB-24249138D5E4}"/>
              </a:ext>
            </a:extLst>
          </p:cNvPr>
          <p:cNvSpPr>
            <a:spLocks noGrp="1"/>
          </p:cNvSpPr>
          <p:nvPr>
            <p:ph type="title" hasCustomPrompt="1"/>
          </p:nvPr>
        </p:nvSpPr>
        <p:spPr>
          <a:xfrm>
            <a:off x="760121" y="862016"/>
            <a:ext cx="10515600" cy="1141595"/>
          </a:xfrm>
        </p:spPr>
        <p:txBody>
          <a:bodyPr anchor="b">
            <a:normAutofit/>
          </a:bodyPr>
          <a:lstStyle>
            <a:lvl1pPr>
              <a:defRPr sz="4800" b="1">
                <a:solidFill>
                  <a:srgbClr val="00B050"/>
                </a:solidFill>
              </a:defRPr>
            </a:lvl1pPr>
          </a:lstStyle>
          <a:p>
            <a:r>
              <a:rPr lang="de-DE" dirty="0"/>
              <a:t>Titel hinzufügen</a:t>
            </a:r>
          </a:p>
        </p:txBody>
      </p:sp>
      <p:sp>
        <p:nvSpPr>
          <p:cNvPr id="3" name="Datumsplatzhalter 2">
            <a:extLst>
              <a:ext uri="{FF2B5EF4-FFF2-40B4-BE49-F238E27FC236}">
                <a16:creationId xmlns:a16="http://schemas.microsoft.com/office/drawing/2014/main" id="{76C55D5E-3B68-8D45-B010-7F9B0804A178}"/>
              </a:ext>
            </a:extLst>
          </p:cNvPr>
          <p:cNvSpPr>
            <a:spLocks noGrp="1"/>
          </p:cNvSpPr>
          <p:nvPr>
            <p:ph type="dt" sz="half" idx="10"/>
          </p:nvPr>
        </p:nvSpPr>
        <p:spPr/>
        <p:txBody>
          <a:bodyPr/>
          <a:lstStyle/>
          <a:p>
            <a:fld id="{D8275874-13CE-9E4F-9D6D-0F93EED5855D}" type="datetime4">
              <a:rPr lang="de-AT" smtClean="0"/>
              <a:t>26. August 2025</a:t>
            </a:fld>
            <a:endParaRPr lang="de-DE" dirty="0"/>
          </a:p>
        </p:txBody>
      </p:sp>
      <p:sp>
        <p:nvSpPr>
          <p:cNvPr id="5" name="Foliennummernplatzhalter 4">
            <a:extLst>
              <a:ext uri="{FF2B5EF4-FFF2-40B4-BE49-F238E27FC236}">
                <a16:creationId xmlns:a16="http://schemas.microsoft.com/office/drawing/2014/main" id="{3DD58771-1232-E142-A13D-21579BAB6802}"/>
              </a:ext>
            </a:extLst>
          </p:cNvPr>
          <p:cNvSpPr>
            <a:spLocks noGrp="1"/>
          </p:cNvSpPr>
          <p:nvPr>
            <p:ph type="sldNum" sz="quarter" idx="12"/>
          </p:nvPr>
        </p:nvSpPr>
        <p:spPr/>
        <p:txBody>
          <a:bodyPr/>
          <a:lstStyle/>
          <a:p>
            <a:fld id="{0346AE62-E75F-EC49-A7A3-6D94D8A7A2CE}" type="slidenum">
              <a:rPr lang="de-DE" smtClean="0"/>
              <a:pPr/>
              <a:t>‹Nr.›</a:t>
            </a:fld>
            <a:endParaRPr lang="de-DE" dirty="0"/>
          </a:p>
        </p:txBody>
      </p:sp>
      <p:sp>
        <p:nvSpPr>
          <p:cNvPr id="9" name="Textplatzhalter 4">
            <a:extLst>
              <a:ext uri="{FF2B5EF4-FFF2-40B4-BE49-F238E27FC236}">
                <a16:creationId xmlns:a16="http://schemas.microsoft.com/office/drawing/2014/main" id="{AFF35B09-E047-3049-B442-419A36A3A838}"/>
              </a:ext>
            </a:extLst>
          </p:cNvPr>
          <p:cNvSpPr>
            <a:spLocks noGrp="1"/>
          </p:cNvSpPr>
          <p:nvPr>
            <p:ph type="body" sz="quarter" idx="14"/>
          </p:nvPr>
        </p:nvSpPr>
        <p:spPr>
          <a:xfrm>
            <a:off x="6692348" y="2246426"/>
            <a:ext cx="4583373" cy="3289094"/>
          </a:xfrm>
          <a:solidFill>
            <a:srgbClr val="5DB97C"/>
          </a:solidFill>
        </p:spPr>
        <p:txBody>
          <a:bodyPr>
            <a:normAutofit fontScale="85000" lnSpcReduction="10000"/>
          </a:bodyPr>
          <a:lstStyle>
            <a:lvl1pPr marL="0" indent="0">
              <a:buNone/>
              <a:defRPr/>
            </a:lvl1pPr>
          </a:lstStyle>
          <a:p>
            <a:endParaRPr lang="de-AT" b="1" dirty="0">
              <a:solidFill>
                <a:schemeClr val="bg1"/>
              </a:solidFill>
            </a:endParaRPr>
          </a:p>
        </p:txBody>
      </p:sp>
      <p:sp>
        <p:nvSpPr>
          <p:cNvPr id="12" name="Textplatzhalter 4">
            <a:extLst>
              <a:ext uri="{FF2B5EF4-FFF2-40B4-BE49-F238E27FC236}">
                <a16:creationId xmlns:a16="http://schemas.microsoft.com/office/drawing/2014/main" id="{FD9AD718-F8FF-5D44-9940-CB09CB251DEB}"/>
              </a:ext>
            </a:extLst>
          </p:cNvPr>
          <p:cNvSpPr>
            <a:spLocks noGrp="1"/>
          </p:cNvSpPr>
          <p:nvPr>
            <p:ph type="body" sz="quarter" idx="15"/>
          </p:nvPr>
        </p:nvSpPr>
        <p:spPr>
          <a:xfrm>
            <a:off x="760121" y="2256274"/>
            <a:ext cx="4235949" cy="3289094"/>
          </a:xfrm>
          <a:solidFill>
            <a:srgbClr val="DEF1E4"/>
          </a:solidFill>
        </p:spPr>
        <p:txBody>
          <a:bodyPr>
            <a:normAutofit fontScale="85000" lnSpcReduction="10000"/>
          </a:bodyPr>
          <a:lstStyle>
            <a:lvl1pPr marL="0" indent="0">
              <a:buNone/>
              <a:defRPr>
                <a:solidFill>
                  <a:srgbClr val="56565A"/>
                </a:solidFill>
              </a:defRPr>
            </a:lvl1pPr>
          </a:lstStyle>
          <a:p>
            <a:endParaRPr lang="de-AT" b="1" dirty="0">
              <a:solidFill>
                <a:schemeClr val="bg1"/>
              </a:solidFill>
            </a:endParaRPr>
          </a:p>
        </p:txBody>
      </p:sp>
    </p:spTree>
    <p:extLst>
      <p:ext uri="{BB962C8B-B14F-4D97-AF65-F5344CB8AC3E}">
        <p14:creationId xmlns:p14="http://schemas.microsoft.com/office/powerpoint/2010/main" val="385810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2F9CCB8-A889-3A4B-A21E-D1279F0D09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67" y="-106017"/>
            <a:ext cx="12303267" cy="6991313"/>
          </a:xfrm>
          <a:prstGeom prst="rect">
            <a:avLst/>
          </a:prstGeom>
        </p:spPr>
      </p:pic>
      <p:sp>
        <p:nvSpPr>
          <p:cNvPr id="2" name="Titel 1">
            <a:extLst>
              <a:ext uri="{FF2B5EF4-FFF2-40B4-BE49-F238E27FC236}">
                <a16:creationId xmlns:a16="http://schemas.microsoft.com/office/drawing/2014/main" id="{0136C54D-D879-8F42-B4FB-24249138D5E4}"/>
              </a:ext>
            </a:extLst>
          </p:cNvPr>
          <p:cNvSpPr>
            <a:spLocks noGrp="1"/>
          </p:cNvSpPr>
          <p:nvPr>
            <p:ph type="title" hasCustomPrompt="1"/>
          </p:nvPr>
        </p:nvSpPr>
        <p:spPr>
          <a:xfrm>
            <a:off x="771941" y="826959"/>
            <a:ext cx="10515600" cy="1145444"/>
          </a:xfrm>
        </p:spPr>
        <p:txBody>
          <a:bodyPr anchor="b">
            <a:normAutofit/>
          </a:bodyPr>
          <a:lstStyle>
            <a:lvl1pPr>
              <a:defRPr sz="4800" b="1">
                <a:solidFill>
                  <a:srgbClr val="5CB77A"/>
                </a:solidFill>
              </a:defRPr>
            </a:lvl1pPr>
          </a:lstStyle>
          <a:p>
            <a:r>
              <a:rPr lang="de-DE" dirty="0">
                <a:solidFill>
                  <a:srgbClr val="5CB77A"/>
                </a:solidFill>
              </a:rPr>
              <a:t>Überschrift für eine Textfolie</a:t>
            </a:r>
            <a:endParaRPr lang="de-DE" dirty="0"/>
          </a:p>
        </p:txBody>
      </p:sp>
      <p:sp>
        <p:nvSpPr>
          <p:cNvPr id="3" name="Datumsplatzhalter 2">
            <a:extLst>
              <a:ext uri="{FF2B5EF4-FFF2-40B4-BE49-F238E27FC236}">
                <a16:creationId xmlns:a16="http://schemas.microsoft.com/office/drawing/2014/main" id="{76C55D5E-3B68-8D45-B010-7F9B0804A178}"/>
              </a:ext>
            </a:extLst>
          </p:cNvPr>
          <p:cNvSpPr>
            <a:spLocks noGrp="1"/>
          </p:cNvSpPr>
          <p:nvPr>
            <p:ph type="dt" sz="half" idx="10"/>
          </p:nvPr>
        </p:nvSpPr>
        <p:spPr/>
        <p:txBody>
          <a:bodyPr/>
          <a:lstStyle/>
          <a:p>
            <a:fld id="{D8275874-13CE-9E4F-9D6D-0F93EED5855D}" type="datetime4">
              <a:rPr lang="de-AT" smtClean="0"/>
              <a:t>26. August 2025</a:t>
            </a:fld>
            <a:endParaRPr lang="de-DE" dirty="0"/>
          </a:p>
        </p:txBody>
      </p:sp>
      <p:sp>
        <p:nvSpPr>
          <p:cNvPr id="5" name="Foliennummernplatzhalter 4">
            <a:extLst>
              <a:ext uri="{FF2B5EF4-FFF2-40B4-BE49-F238E27FC236}">
                <a16:creationId xmlns:a16="http://schemas.microsoft.com/office/drawing/2014/main" id="{3DD58771-1232-E142-A13D-21579BAB6802}"/>
              </a:ext>
            </a:extLst>
          </p:cNvPr>
          <p:cNvSpPr>
            <a:spLocks noGrp="1"/>
          </p:cNvSpPr>
          <p:nvPr>
            <p:ph type="sldNum" sz="quarter" idx="12"/>
          </p:nvPr>
        </p:nvSpPr>
        <p:spPr/>
        <p:txBody>
          <a:bodyPr/>
          <a:lstStyle/>
          <a:p>
            <a:fld id="{0346AE62-E75F-EC49-A7A3-6D94D8A7A2CE}" type="slidenum">
              <a:rPr lang="de-DE" smtClean="0"/>
              <a:pPr/>
              <a:t>‹Nr.›</a:t>
            </a:fld>
            <a:endParaRPr lang="de-DE" dirty="0"/>
          </a:p>
        </p:txBody>
      </p:sp>
      <p:sp>
        <p:nvSpPr>
          <p:cNvPr id="8" name="Textplatzhalter 4">
            <a:extLst>
              <a:ext uri="{FF2B5EF4-FFF2-40B4-BE49-F238E27FC236}">
                <a16:creationId xmlns:a16="http://schemas.microsoft.com/office/drawing/2014/main" id="{A056E812-C1C5-8947-9B53-5FE3E66838F5}"/>
              </a:ext>
            </a:extLst>
          </p:cNvPr>
          <p:cNvSpPr>
            <a:spLocks noGrp="1"/>
          </p:cNvSpPr>
          <p:nvPr>
            <p:ph type="body" sz="quarter" idx="13" hasCustomPrompt="1"/>
          </p:nvPr>
        </p:nvSpPr>
        <p:spPr>
          <a:xfrm>
            <a:off x="771941" y="2265437"/>
            <a:ext cx="10015329" cy="3393242"/>
          </a:xfrm>
        </p:spPr>
        <p:txBody>
          <a:bodyPr>
            <a:noAutofit/>
          </a:bodyPr>
          <a:lstStyle>
            <a:lvl1pPr marL="0" indent="0">
              <a:buNone/>
              <a:defRPr/>
            </a:lvl1pPr>
          </a:lstStyle>
          <a:p>
            <a:r>
              <a:rPr lang="de-DE" sz="2800" dirty="0"/>
              <a:t>Text Text Text Text Text Text Text Text Text Text Text Text</a:t>
            </a:r>
          </a:p>
          <a:p>
            <a:r>
              <a:rPr lang="de-DE" sz="2800" dirty="0"/>
              <a:t>Text Text Text Text Text Text Text Text Text Text Text Text</a:t>
            </a:r>
          </a:p>
          <a:p>
            <a:r>
              <a:rPr lang="de-DE" sz="2800" dirty="0"/>
              <a:t>Text Text Text Text Text Text Text Text Text Text Text Text</a:t>
            </a:r>
          </a:p>
          <a:p>
            <a:endParaRPr lang="de-DE" sz="2800" dirty="0"/>
          </a:p>
          <a:p>
            <a:pPr marL="342900" indent="-342900">
              <a:buFont typeface="Arial" panose="020B0604020202020204" pitchFamily="34" charset="0"/>
              <a:buChar char="•"/>
            </a:pPr>
            <a:r>
              <a:rPr lang="de-DE" sz="2800" dirty="0"/>
              <a:t>Aufzählung</a:t>
            </a:r>
          </a:p>
          <a:p>
            <a:pPr marL="342900" indent="-342900">
              <a:buFont typeface="Arial" panose="020B0604020202020204" pitchFamily="34" charset="0"/>
              <a:buChar char="•"/>
            </a:pPr>
            <a:r>
              <a:rPr lang="de-DE" sz="2800" dirty="0"/>
              <a:t>Aufzählung </a:t>
            </a:r>
          </a:p>
        </p:txBody>
      </p:sp>
    </p:spTree>
    <p:extLst>
      <p:ext uri="{BB962C8B-B14F-4D97-AF65-F5344CB8AC3E}">
        <p14:creationId xmlns:p14="http://schemas.microsoft.com/office/powerpoint/2010/main" val="4032136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folie mit Bi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E61E0D9-0D29-3944-855A-960C93ACE8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746"/>
            <a:ext cx="12192000" cy="6908746"/>
          </a:xfrm>
          <a:prstGeom prst="rect">
            <a:avLst/>
          </a:prstGeom>
        </p:spPr>
      </p:pic>
      <p:sp>
        <p:nvSpPr>
          <p:cNvPr id="2" name="Titel 1">
            <a:extLst>
              <a:ext uri="{FF2B5EF4-FFF2-40B4-BE49-F238E27FC236}">
                <a16:creationId xmlns:a16="http://schemas.microsoft.com/office/drawing/2014/main" id="{0136C54D-D879-8F42-B4FB-24249138D5E4}"/>
              </a:ext>
            </a:extLst>
          </p:cNvPr>
          <p:cNvSpPr>
            <a:spLocks noGrp="1"/>
          </p:cNvSpPr>
          <p:nvPr>
            <p:ph type="title" hasCustomPrompt="1"/>
          </p:nvPr>
        </p:nvSpPr>
        <p:spPr>
          <a:xfrm>
            <a:off x="723828" y="954156"/>
            <a:ext cx="11027217" cy="1123903"/>
          </a:xfrm>
        </p:spPr>
        <p:txBody>
          <a:bodyPr anchor="b">
            <a:normAutofit/>
          </a:bodyPr>
          <a:lstStyle>
            <a:lvl1pPr>
              <a:defRPr sz="4800" b="1">
                <a:solidFill>
                  <a:srgbClr val="5CB77A"/>
                </a:solidFill>
              </a:defRPr>
            </a:lvl1pPr>
          </a:lstStyle>
          <a:p>
            <a:r>
              <a:rPr lang="de-DE" dirty="0">
                <a:solidFill>
                  <a:srgbClr val="5CB77A"/>
                </a:solidFill>
              </a:rPr>
              <a:t>Überschrift für eine Textfolie mit Bild</a:t>
            </a:r>
            <a:endParaRPr lang="de-DE" dirty="0"/>
          </a:p>
        </p:txBody>
      </p:sp>
      <p:sp>
        <p:nvSpPr>
          <p:cNvPr id="3" name="Datumsplatzhalter 2">
            <a:extLst>
              <a:ext uri="{FF2B5EF4-FFF2-40B4-BE49-F238E27FC236}">
                <a16:creationId xmlns:a16="http://schemas.microsoft.com/office/drawing/2014/main" id="{76C55D5E-3B68-8D45-B010-7F9B0804A178}"/>
              </a:ext>
            </a:extLst>
          </p:cNvPr>
          <p:cNvSpPr>
            <a:spLocks noGrp="1"/>
          </p:cNvSpPr>
          <p:nvPr>
            <p:ph type="dt" sz="half" idx="10"/>
          </p:nvPr>
        </p:nvSpPr>
        <p:spPr/>
        <p:txBody>
          <a:bodyPr/>
          <a:lstStyle/>
          <a:p>
            <a:fld id="{D8275874-13CE-9E4F-9D6D-0F93EED5855D}" type="datetime4">
              <a:rPr lang="de-AT" smtClean="0"/>
              <a:t>26. August 2025</a:t>
            </a:fld>
            <a:endParaRPr lang="de-DE" dirty="0"/>
          </a:p>
        </p:txBody>
      </p:sp>
      <p:sp>
        <p:nvSpPr>
          <p:cNvPr id="5" name="Foliennummernplatzhalter 4">
            <a:extLst>
              <a:ext uri="{FF2B5EF4-FFF2-40B4-BE49-F238E27FC236}">
                <a16:creationId xmlns:a16="http://schemas.microsoft.com/office/drawing/2014/main" id="{3DD58771-1232-E142-A13D-21579BAB6802}"/>
              </a:ext>
            </a:extLst>
          </p:cNvPr>
          <p:cNvSpPr>
            <a:spLocks noGrp="1"/>
          </p:cNvSpPr>
          <p:nvPr>
            <p:ph type="sldNum" sz="quarter" idx="12"/>
          </p:nvPr>
        </p:nvSpPr>
        <p:spPr/>
        <p:txBody>
          <a:bodyPr/>
          <a:lstStyle/>
          <a:p>
            <a:fld id="{0346AE62-E75F-EC49-A7A3-6D94D8A7A2CE}" type="slidenum">
              <a:rPr lang="de-DE" smtClean="0"/>
              <a:pPr/>
              <a:t>‹Nr.›</a:t>
            </a:fld>
            <a:endParaRPr lang="de-DE" dirty="0"/>
          </a:p>
        </p:txBody>
      </p:sp>
      <p:sp>
        <p:nvSpPr>
          <p:cNvPr id="8" name="Textplatzhalter 4">
            <a:extLst>
              <a:ext uri="{FF2B5EF4-FFF2-40B4-BE49-F238E27FC236}">
                <a16:creationId xmlns:a16="http://schemas.microsoft.com/office/drawing/2014/main" id="{A056E812-C1C5-8947-9B53-5FE3E66838F5}"/>
              </a:ext>
            </a:extLst>
          </p:cNvPr>
          <p:cNvSpPr>
            <a:spLocks noGrp="1"/>
          </p:cNvSpPr>
          <p:nvPr>
            <p:ph type="body" sz="quarter" idx="13" hasCustomPrompt="1"/>
          </p:nvPr>
        </p:nvSpPr>
        <p:spPr>
          <a:xfrm>
            <a:off x="737080" y="2576063"/>
            <a:ext cx="5292065" cy="3013368"/>
          </a:xfrm>
        </p:spPr>
        <p:txBody>
          <a:bodyPr>
            <a:noAutofit/>
          </a:bodyPr>
          <a:lstStyle>
            <a:lvl1pPr marL="0" indent="0">
              <a:buNone/>
              <a:defRPr/>
            </a:lvl1pPr>
          </a:lstStyle>
          <a:p>
            <a:r>
              <a:rPr lang="de-DE" sz="2800" dirty="0"/>
              <a:t>Text Text Text Text Text Text</a:t>
            </a:r>
          </a:p>
          <a:p>
            <a:r>
              <a:rPr lang="de-DE" sz="2800" dirty="0"/>
              <a:t>Text Text Text Text Text Text</a:t>
            </a:r>
          </a:p>
          <a:p>
            <a:r>
              <a:rPr lang="de-DE" sz="2800" dirty="0"/>
              <a:t>Text Text Text Text Text Text</a:t>
            </a:r>
          </a:p>
          <a:p>
            <a:endParaRPr lang="de-DE" sz="2800" dirty="0"/>
          </a:p>
          <a:p>
            <a:pPr marL="342900" indent="-342900">
              <a:buFont typeface="Arial" panose="020B0604020202020204" pitchFamily="34" charset="0"/>
              <a:buChar char="•"/>
            </a:pPr>
            <a:r>
              <a:rPr lang="de-DE" sz="2800" dirty="0"/>
              <a:t>Aufzählung</a:t>
            </a:r>
          </a:p>
          <a:p>
            <a:pPr marL="342900" indent="-342900">
              <a:buFont typeface="Arial" panose="020B0604020202020204" pitchFamily="34" charset="0"/>
              <a:buChar char="•"/>
            </a:pPr>
            <a:r>
              <a:rPr lang="de-DE" sz="2800" dirty="0"/>
              <a:t>Aufzählung </a:t>
            </a:r>
          </a:p>
        </p:txBody>
      </p:sp>
      <p:pic>
        <p:nvPicPr>
          <p:cNvPr id="10" name="Bildplatzhalter 12">
            <a:extLst>
              <a:ext uri="{FF2B5EF4-FFF2-40B4-BE49-F238E27FC236}">
                <a16:creationId xmlns:a16="http://schemas.microsoft.com/office/drawing/2014/main" id="{7CA99ABA-795D-8341-B9B0-420BCC70013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6301180" y="2576061"/>
            <a:ext cx="5357102" cy="3013369"/>
          </a:xfrm>
          <a:prstGeom prst="rect">
            <a:avLst/>
          </a:prstGeom>
        </p:spPr>
      </p:pic>
    </p:spTree>
    <p:extLst>
      <p:ext uri="{BB962C8B-B14F-4D97-AF65-F5344CB8AC3E}">
        <p14:creationId xmlns:p14="http://schemas.microsoft.com/office/powerpoint/2010/main" val="1791464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5B40942-D5DC-6F43-9B6C-B10465B1E0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136C54D-D879-8F42-B4FB-24249138D5E4}"/>
              </a:ext>
            </a:extLst>
          </p:cNvPr>
          <p:cNvSpPr>
            <a:spLocks noGrp="1"/>
          </p:cNvSpPr>
          <p:nvPr>
            <p:ph type="title" hasCustomPrompt="1"/>
          </p:nvPr>
        </p:nvSpPr>
        <p:spPr>
          <a:xfrm>
            <a:off x="718932" y="809761"/>
            <a:ext cx="10939422" cy="1145443"/>
          </a:xfrm>
        </p:spPr>
        <p:txBody>
          <a:bodyPr anchor="b">
            <a:normAutofit/>
          </a:bodyPr>
          <a:lstStyle>
            <a:lvl1pPr>
              <a:defRPr sz="4800" b="1">
                <a:solidFill>
                  <a:srgbClr val="00B050"/>
                </a:solidFill>
              </a:defRPr>
            </a:lvl1pPr>
          </a:lstStyle>
          <a:p>
            <a:r>
              <a:rPr lang="de-DE" dirty="0">
                <a:solidFill>
                  <a:srgbClr val="5CB77A"/>
                </a:solidFill>
              </a:rPr>
              <a:t>Überschrift für eine Textfolie</a:t>
            </a:r>
            <a:endParaRPr lang="de-DE" dirty="0"/>
          </a:p>
        </p:txBody>
      </p:sp>
      <p:sp>
        <p:nvSpPr>
          <p:cNvPr id="3" name="Datumsplatzhalter 2">
            <a:extLst>
              <a:ext uri="{FF2B5EF4-FFF2-40B4-BE49-F238E27FC236}">
                <a16:creationId xmlns:a16="http://schemas.microsoft.com/office/drawing/2014/main" id="{76C55D5E-3B68-8D45-B010-7F9B0804A178}"/>
              </a:ext>
            </a:extLst>
          </p:cNvPr>
          <p:cNvSpPr>
            <a:spLocks noGrp="1"/>
          </p:cNvSpPr>
          <p:nvPr>
            <p:ph type="dt" sz="half" idx="10"/>
          </p:nvPr>
        </p:nvSpPr>
        <p:spPr/>
        <p:txBody>
          <a:bodyPr/>
          <a:lstStyle/>
          <a:p>
            <a:fld id="{D8275874-13CE-9E4F-9D6D-0F93EED5855D}" type="datetime4">
              <a:rPr lang="de-AT" smtClean="0"/>
              <a:t>26. August 2025</a:t>
            </a:fld>
            <a:endParaRPr lang="de-DE" dirty="0"/>
          </a:p>
        </p:txBody>
      </p:sp>
      <p:sp>
        <p:nvSpPr>
          <p:cNvPr id="5" name="Foliennummernplatzhalter 4">
            <a:extLst>
              <a:ext uri="{FF2B5EF4-FFF2-40B4-BE49-F238E27FC236}">
                <a16:creationId xmlns:a16="http://schemas.microsoft.com/office/drawing/2014/main" id="{3DD58771-1232-E142-A13D-21579BAB6802}"/>
              </a:ext>
            </a:extLst>
          </p:cNvPr>
          <p:cNvSpPr>
            <a:spLocks noGrp="1"/>
          </p:cNvSpPr>
          <p:nvPr>
            <p:ph type="sldNum" sz="quarter" idx="12"/>
          </p:nvPr>
        </p:nvSpPr>
        <p:spPr/>
        <p:txBody>
          <a:bodyPr/>
          <a:lstStyle/>
          <a:p>
            <a:fld id="{0346AE62-E75F-EC49-A7A3-6D94D8A7A2CE}" type="slidenum">
              <a:rPr lang="de-DE" smtClean="0"/>
              <a:pPr/>
              <a:t>‹Nr.›</a:t>
            </a:fld>
            <a:endParaRPr lang="de-DE" dirty="0"/>
          </a:p>
        </p:txBody>
      </p:sp>
      <p:sp>
        <p:nvSpPr>
          <p:cNvPr id="8" name="Textplatzhalter 4">
            <a:extLst>
              <a:ext uri="{FF2B5EF4-FFF2-40B4-BE49-F238E27FC236}">
                <a16:creationId xmlns:a16="http://schemas.microsoft.com/office/drawing/2014/main" id="{A056E812-C1C5-8947-9B53-5FE3E66838F5}"/>
              </a:ext>
            </a:extLst>
          </p:cNvPr>
          <p:cNvSpPr>
            <a:spLocks noGrp="1"/>
          </p:cNvSpPr>
          <p:nvPr>
            <p:ph type="body" sz="quarter" idx="13" hasCustomPrompt="1"/>
          </p:nvPr>
        </p:nvSpPr>
        <p:spPr>
          <a:xfrm>
            <a:off x="745436" y="2369925"/>
            <a:ext cx="10926170" cy="3129727"/>
          </a:xfrm>
        </p:spPr>
        <p:txBody>
          <a:bodyPr>
            <a:noAutofit/>
          </a:bodyPr>
          <a:lstStyle>
            <a:lvl1pPr marL="0" indent="0">
              <a:buNone/>
              <a:defRPr/>
            </a:lvl1pPr>
          </a:lstStyle>
          <a:p>
            <a:r>
              <a:rPr lang="de-DE" sz="2800" dirty="0"/>
              <a:t>Text Text Text Text Text Text Text Text Text Text Text</a:t>
            </a:r>
          </a:p>
          <a:p>
            <a:r>
              <a:rPr lang="de-DE" sz="2800" dirty="0"/>
              <a:t>Text Text Text Text Text Text Text Text Text Text Text</a:t>
            </a:r>
          </a:p>
          <a:p>
            <a:r>
              <a:rPr lang="de-DE" sz="2800" dirty="0"/>
              <a:t>Text Text Text Text Text Text Text Text Text Text Text</a:t>
            </a:r>
          </a:p>
          <a:p>
            <a:endParaRPr lang="de-DE" sz="2800" dirty="0"/>
          </a:p>
          <a:p>
            <a:pPr marL="342900" indent="-342900">
              <a:buFont typeface="Arial" panose="020B0604020202020204" pitchFamily="34" charset="0"/>
              <a:buChar char="•"/>
            </a:pPr>
            <a:r>
              <a:rPr lang="de-DE" sz="2800" dirty="0"/>
              <a:t>Aufzählung</a:t>
            </a:r>
          </a:p>
          <a:p>
            <a:pPr marL="342900" indent="-342900">
              <a:buFont typeface="Arial" panose="020B0604020202020204" pitchFamily="34" charset="0"/>
              <a:buChar char="•"/>
            </a:pPr>
            <a:r>
              <a:rPr lang="de-DE" sz="2800" dirty="0"/>
              <a:t>Aufzählung </a:t>
            </a:r>
          </a:p>
        </p:txBody>
      </p:sp>
    </p:spTree>
    <p:extLst>
      <p:ext uri="{BB962C8B-B14F-4D97-AF65-F5344CB8AC3E}">
        <p14:creationId xmlns:p14="http://schemas.microsoft.com/office/powerpoint/2010/main" val="51969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folie Weiß">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1" cy="6858001"/>
          </a:xfrm>
          <a:prstGeom prst="rect">
            <a:avLst/>
          </a:prstGeom>
        </p:spPr>
      </p:pic>
      <p:sp>
        <p:nvSpPr>
          <p:cNvPr id="7" name="Textplatzhalter 10">
            <a:extLst>
              <a:ext uri="{FF2B5EF4-FFF2-40B4-BE49-F238E27FC236}">
                <a16:creationId xmlns:a16="http://schemas.microsoft.com/office/drawing/2014/main" id="{A940B7DA-7A07-E343-ACE1-D23B1B8002F5}"/>
              </a:ext>
            </a:extLst>
          </p:cNvPr>
          <p:cNvSpPr>
            <a:spLocks noGrp="1"/>
          </p:cNvSpPr>
          <p:nvPr>
            <p:ph type="body" sz="quarter" idx="10" hasCustomPrompt="1"/>
          </p:nvPr>
        </p:nvSpPr>
        <p:spPr>
          <a:xfrm>
            <a:off x="2018270" y="4220308"/>
            <a:ext cx="8155459" cy="2164016"/>
          </a:xfrm>
        </p:spPr>
        <p:txBody>
          <a:bodyPr anchor="b">
            <a:normAutofit/>
          </a:bodyPr>
          <a:lstStyle>
            <a:lvl1pPr marL="0" indent="0" algn="ctr">
              <a:lnSpc>
                <a:spcPts val="2000"/>
              </a:lnSpc>
              <a:buNone/>
              <a:defRPr sz="2400">
                <a:latin typeface="Arial" panose="020B0604020202020204" pitchFamily="34" charset="0"/>
                <a:cs typeface="Arial" panose="020B0604020202020204" pitchFamily="34" charset="0"/>
              </a:defRPr>
            </a:lvl1pPr>
          </a:lstStyle>
          <a:p>
            <a:pPr lvl="0"/>
            <a:r>
              <a:rPr lang="de-DE" dirty="0"/>
              <a:t>Titel hinzufügen</a:t>
            </a:r>
          </a:p>
        </p:txBody>
      </p:sp>
    </p:spTree>
    <p:extLst>
      <p:ext uri="{BB962C8B-B14F-4D97-AF65-F5344CB8AC3E}">
        <p14:creationId xmlns:p14="http://schemas.microsoft.com/office/powerpoint/2010/main" val="2305244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folie_Gewerbe">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238"/>
            <a:ext cx="12192000" cy="6875863"/>
          </a:xfrm>
          <a:prstGeom prst="rect">
            <a:avLst/>
          </a:prstGeom>
        </p:spPr>
      </p:pic>
    </p:spTree>
    <p:extLst>
      <p:ext uri="{BB962C8B-B14F-4D97-AF65-F5344CB8AC3E}">
        <p14:creationId xmlns:p14="http://schemas.microsoft.com/office/powerpoint/2010/main" val="1486539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folie_Bauer">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9625"/>
            <a:ext cx="12192000" cy="6869227"/>
          </a:xfrm>
          <a:prstGeom prst="rect">
            <a:avLst/>
          </a:prstGeom>
        </p:spPr>
      </p:pic>
    </p:spTree>
    <p:extLst>
      <p:ext uri="{BB962C8B-B14F-4D97-AF65-F5344CB8AC3E}">
        <p14:creationId xmlns:p14="http://schemas.microsoft.com/office/powerpoint/2010/main" val="820170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_Neue Selbständig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2404"/>
            <a:ext cx="12192000" cy="6920029"/>
          </a:xfrm>
          <a:prstGeom prst="rect">
            <a:avLst/>
          </a:prstGeom>
        </p:spPr>
      </p:pic>
    </p:spTree>
    <p:extLst>
      <p:ext uri="{BB962C8B-B14F-4D97-AF65-F5344CB8AC3E}">
        <p14:creationId xmlns:p14="http://schemas.microsoft.com/office/powerpoint/2010/main" val="1020437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folie_Gesundheit">
    <p:spTree>
      <p:nvGrpSpPr>
        <p:cNvPr id="1" name=""/>
        <p:cNvGrpSpPr/>
        <p:nvPr/>
      </p:nvGrpSpPr>
      <p:grpSpPr>
        <a:xfrm>
          <a:off x="0" y="0"/>
          <a:ext cx="0" cy="0"/>
          <a:chOff x="0" y="0"/>
          <a:chExt cx="0" cy="0"/>
        </a:xfrm>
      </p:grpSpPr>
      <p:pic>
        <p:nvPicPr>
          <p:cNvPr id="6" name="Bildplatzhalter 12"/>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286472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folie_Krankheit">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3543005" cy="6862119"/>
          </a:xfrm>
          <a:prstGeom prst="rect">
            <a:avLst/>
          </a:prstGeom>
        </p:spPr>
      </p:pic>
    </p:spTree>
    <p:extLst>
      <p:ext uri="{BB962C8B-B14F-4D97-AF65-F5344CB8AC3E}">
        <p14:creationId xmlns:p14="http://schemas.microsoft.com/office/powerpoint/2010/main" val="1179454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folie_Pension">
    <p:spTree>
      <p:nvGrpSpPr>
        <p:cNvPr id="1" name=""/>
        <p:cNvGrpSpPr/>
        <p:nvPr/>
      </p:nvGrpSpPr>
      <p:grpSpPr>
        <a:xfrm>
          <a:off x="0" y="0"/>
          <a:ext cx="0" cy="0"/>
          <a:chOff x="0" y="0"/>
          <a:chExt cx="0" cy="0"/>
        </a:xfrm>
      </p:grpSpPr>
      <p:pic>
        <p:nvPicPr>
          <p:cNvPr id="6" name="Bildplatzhalter 2"/>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250009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folie_Pfleg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214669" cy="6862812"/>
          </a:xfrm>
          <a:prstGeom prst="rect">
            <a:avLst/>
          </a:prstGeom>
        </p:spPr>
      </p:pic>
    </p:spTree>
    <p:extLst>
      <p:ext uri="{BB962C8B-B14F-4D97-AF65-F5344CB8AC3E}">
        <p14:creationId xmlns:p14="http://schemas.microsoft.com/office/powerpoint/2010/main" val="4240716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folie_Pflege 2">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t="-170"/>
          <a:stretch/>
        </p:blipFill>
        <p:spPr>
          <a:xfrm>
            <a:off x="0" y="-24714"/>
            <a:ext cx="12192000" cy="6886833"/>
          </a:xfrm>
          <a:prstGeom prst="rect">
            <a:avLst/>
          </a:prstGeom>
        </p:spPr>
      </p:pic>
    </p:spTree>
    <p:extLst>
      <p:ext uri="{BB962C8B-B14F-4D97-AF65-F5344CB8AC3E}">
        <p14:creationId xmlns:p14="http://schemas.microsoft.com/office/powerpoint/2010/main" val="1276376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folie_Unfall">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29" y="0"/>
            <a:ext cx="12190971" cy="6870357"/>
          </a:xfrm>
          <a:prstGeom prst="rect">
            <a:avLst/>
          </a:prstGeom>
        </p:spPr>
      </p:pic>
    </p:spTree>
    <p:extLst>
      <p:ext uri="{BB962C8B-B14F-4D97-AF65-F5344CB8AC3E}">
        <p14:creationId xmlns:p14="http://schemas.microsoft.com/office/powerpoint/2010/main" val="2923493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folie_Kinder + Famili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6"/>
            <a:ext cx="12192000" cy="6871902"/>
          </a:xfrm>
          <a:prstGeom prst="rect">
            <a:avLst/>
          </a:prstGeom>
        </p:spPr>
      </p:pic>
    </p:spTree>
    <p:extLst>
      <p:ext uri="{BB962C8B-B14F-4D97-AF65-F5344CB8AC3E}">
        <p14:creationId xmlns:p14="http://schemas.microsoft.com/office/powerpoint/2010/main" val="346669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folie Weiß">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445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folie_Versicherung &amp; Beitra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B2BBD1E-8A61-D34B-A317-7E473FE9E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89494"/>
          </a:xfrm>
          <a:prstGeom prst="rect">
            <a:avLst/>
          </a:prstGeom>
        </p:spPr>
      </p:pic>
    </p:spTree>
    <p:extLst>
      <p:ext uri="{BB962C8B-B14F-4D97-AF65-F5344CB8AC3E}">
        <p14:creationId xmlns:p14="http://schemas.microsoft.com/office/powerpoint/2010/main" val="2893615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hlussfolie 1 grün">
    <p:bg>
      <p:bgPr>
        <a:solidFill>
          <a:srgbClr val="DEF1E4"/>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10" name="Textplatzhalter 9">
            <a:extLst>
              <a:ext uri="{FF2B5EF4-FFF2-40B4-BE49-F238E27FC236}">
                <a16:creationId xmlns:a16="http://schemas.microsoft.com/office/drawing/2014/main" id="{C8D845AC-78D8-6047-98A2-0680EDF665C7}"/>
              </a:ext>
            </a:extLst>
          </p:cNvPr>
          <p:cNvSpPr>
            <a:spLocks noGrp="1"/>
          </p:cNvSpPr>
          <p:nvPr>
            <p:ph type="body" sz="quarter" idx="10" hasCustomPrompt="1"/>
          </p:nvPr>
        </p:nvSpPr>
        <p:spPr>
          <a:xfrm>
            <a:off x="850557" y="2171429"/>
            <a:ext cx="10490886" cy="2301392"/>
          </a:xfrm>
        </p:spPr>
        <p:txBody>
          <a:bodyPr anchor="ctr">
            <a:normAutofit/>
          </a:bodyPr>
          <a:lstStyle>
            <a:lvl1pPr marL="0" indent="0" algn="ctr">
              <a:buNone/>
              <a:defRPr sz="4800" b="1">
                <a:solidFill>
                  <a:srgbClr val="5CB77A"/>
                </a:solidFill>
              </a:defRPr>
            </a:lvl1pPr>
          </a:lstStyle>
          <a:p>
            <a:pPr lvl="0"/>
            <a:r>
              <a:rPr lang="de-DE" dirty="0"/>
              <a:t>Danksagung einfügen</a:t>
            </a:r>
          </a:p>
        </p:txBody>
      </p:sp>
    </p:spTree>
    <p:extLst>
      <p:ext uri="{BB962C8B-B14F-4D97-AF65-F5344CB8AC3E}">
        <p14:creationId xmlns:p14="http://schemas.microsoft.com/office/powerpoint/2010/main" val="1342553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hlussfolie 1 weiß">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sp>
        <p:nvSpPr>
          <p:cNvPr id="7" name="Textplatzhalter 9">
            <a:extLst>
              <a:ext uri="{FF2B5EF4-FFF2-40B4-BE49-F238E27FC236}">
                <a16:creationId xmlns:a16="http://schemas.microsoft.com/office/drawing/2014/main" id="{C8D845AC-78D8-6047-98A2-0680EDF665C7}"/>
              </a:ext>
            </a:extLst>
          </p:cNvPr>
          <p:cNvSpPr>
            <a:spLocks noGrp="1"/>
          </p:cNvSpPr>
          <p:nvPr>
            <p:ph type="body" sz="quarter" idx="10" hasCustomPrompt="1"/>
          </p:nvPr>
        </p:nvSpPr>
        <p:spPr>
          <a:xfrm>
            <a:off x="850557" y="2171429"/>
            <a:ext cx="10490886" cy="2301392"/>
          </a:xfrm>
        </p:spPr>
        <p:txBody>
          <a:bodyPr anchor="ctr">
            <a:normAutofit/>
          </a:bodyPr>
          <a:lstStyle>
            <a:lvl1pPr marL="0" indent="0" algn="ctr">
              <a:buNone/>
              <a:defRPr sz="4800" b="1">
                <a:solidFill>
                  <a:srgbClr val="5CB77A"/>
                </a:solidFill>
              </a:defRPr>
            </a:lvl1pPr>
          </a:lstStyle>
          <a:p>
            <a:pPr lvl="0"/>
            <a:r>
              <a:rPr lang="de-DE" dirty="0"/>
              <a:t>Danksagung einfügen</a:t>
            </a:r>
          </a:p>
        </p:txBody>
      </p:sp>
    </p:spTree>
    <p:extLst>
      <p:ext uri="{BB962C8B-B14F-4D97-AF65-F5344CB8AC3E}">
        <p14:creationId xmlns:p14="http://schemas.microsoft.com/office/powerpoint/2010/main" val="2232941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hlussfolie 2 grün">
    <p:bg>
      <p:bgPr>
        <a:solidFill>
          <a:schemeClr val="bg2"/>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2" cy="6858001"/>
          </a:xfrm>
          <a:prstGeom prst="rect">
            <a:avLst/>
          </a:prstGeom>
        </p:spPr>
      </p:pic>
    </p:spTree>
    <p:extLst>
      <p:ext uri="{BB962C8B-B14F-4D97-AF65-F5344CB8AC3E}">
        <p14:creationId xmlns:p14="http://schemas.microsoft.com/office/powerpoint/2010/main" val="4045014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hlussfolie 2 weiß">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677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folie Grün 2">
    <p:bg>
      <p:bgPr>
        <a:solidFill>
          <a:schemeClr val="bg2"/>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platzhalter 1"/>
          <p:cNvSpPr>
            <a:spLocks noGrp="1"/>
          </p:cNvSpPr>
          <p:nvPr>
            <p:ph type="body" sz="quarter" idx="10" hasCustomPrompt="1"/>
          </p:nvPr>
        </p:nvSpPr>
        <p:spPr>
          <a:xfrm>
            <a:off x="850557" y="2171429"/>
            <a:ext cx="10490886" cy="2301392"/>
          </a:xfrm>
        </p:spPr>
        <p:txBody>
          <a:bodyPr anchor="ctr">
            <a:normAutofit/>
          </a:bodyPr>
          <a:lstStyle>
            <a:lvl1pPr marL="0" indent="0" algn="ctr">
              <a:buNone/>
              <a:defRPr sz="4800" b="1">
                <a:solidFill>
                  <a:srgbClr val="5CB77A"/>
                </a:solidFill>
              </a:defRPr>
            </a:lvl1pPr>
          </a:lstStyle>
          <a:p>
            <a:r>
              <a:rPr lang="de-DE" dirty="0"/>
              <a:t>Überschrift hinzufügen</a:t>
            </a:r>
          </a:p>
        </p:txBody>
      </p:sp>
    </p:spTree>
    <p:extLst>
      <p:ext uri="{BB962C8B-B14F-4D97-AF65-F5344CB8AC3E}">
        <p14:creationId xmlns:p14="http://schemas.microsoft.com/office/powerpoint/2010/main" val="4039545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folie">
    <p:bg>
      <p:bgPr>
        <a:solidFill>
          <a:srgbClr val="5CB77A"/>
        </a:solid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F7650156-8FEB-D448-945B-40302E703C5B}"/>
              </a:ext>
            </a:extLst>
          </p:cNvPr>
          <p:cNvSpPr>
            <a:spLocks noGrp="1"/>
          </p:cNvSpPr>
          <p:nvPr>
            <p:ph type="body" sz="quarter" idx="10" hasCustomPrompt="1"/>
          </p:nvPr>
        </p:nvSpPr>
        <p:spPr>
          <a:xfrm>
            <a:off x="766763" y="617838"/>
            <a:ext cx="10699750" cy="5684537"/>
          </a:xfrm>
        </p:spPr>
        <p:txBody>
          <a:bodyPr anchor="ctr">
            <a:normAutofit/>
          </a:bodyPr>
          <a:lstStyle>
            <a:lvl1pPr marL="0" indent="0" algn="ctr">
              <a:buNone/>
              <a:defRPr sz="4800" b="1">
                <a:solidFill>
                  <a:schemeClr val="bg1"/>
                </a:solidFill>
                <a:latin typeface="Arial" panose="020B0604020202020204" pitchFamily="34" charset="0"/>
                <a:cs typeface="Arial" panose="020B0604020202020204" pitchFamily="34" charset="0"/>
              </a:defRPr>
            </a:lvl1pPr>
          </a:lstStyle>
          <a:p>
            <a:r>
              <a:rPr lang="de-DE" dirty="0"/>
              <a:t>Headline für </a:t>
            </a:r>
            <a:br>
              <a:rPr lang="de-DE" dirty="0"/>
            </a:br>
            <a:r>
              <a:rPr lang="de-DE" dirty="0"/>
              <a:t>eine mögliche Zwischenfolie oder eine Textfolie mit wenig Text</a:t>
            </a:r>
          </a:p>
        </p:txBody>
      </p:sp>
    </p:spTree>
    <p:extLst>
      <p:ext uri="{BB962C8B-B14F-4D97-AF65-F5344CB8AC3E}">
        <p14:creationId xmlns:p14="http://schemas.microsoft.com/office/powerpoint/2010/main" val="2384615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ie Allgemein">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818374" cy="6016624"/>
          </a:xfrm>
        </p:spPr>
        <p:txBody>
          <a:bodyPr anchor="ctr">
            <a:normAutofit/>
          </a:bodyPr>
          <a:lstStyle>
            <a:lvl1pPr marL="0" indent="0" algn="l">
              <a:buNone/>
              <a:defRPr sz="4800" b="1"/>
            </a:lvl1pPr>
          </a:lstStyle>
          <a:p>
            <a:pPr lvl="0"/>
            <a:r>
              <a:rPr lang="de-DE" dirty="0"/>
              <a:t>Text hinzufügen</a:t>
            </a:r>
          </a:p>
        </p:txBody>
      </p:sp>
      <p:pic>
        <p:nvPicPr>
          <p:cNvPr id="11" name="Grafik 10">
            <a:extLst>
              <a:ext uri="{FF2B5EF4-FFF2-40B4-BE49-F238E27FC236}">
                <a16:creationId xmlns:a16="http://schemas.microsoft.com/office/drawing/2014/main" id="{E2BB4A89-FDC5-D94E-B1EA-32BC0C141856}"/>
              </a:ext>
            </a:extLst>
          </p:cNvPr>
          <p:cNvPicPr>
            <a:picLocks noChangeAspect="1"/>
          </p:cNvPicPr>
          <p:nvPr userDrawn="1"/>
        </p:nvPicPr>
        <p:blipFill>
          <a:blip r:embed="rId2"/>
          <a:stretch>
            <a:fillRect/>
          </a:stretch>
        </p:blipFill>
        <p:spPr>
          <a:xfrm>
            <a:off x="7490187" y="2127252"/>
            <a:ext cx="4002324" cy="2630099"/>
          </a:xfrm>
          <a:prstGeom prst="rect">
            <a:avLst/>
          </a:prstGeom>
        </p:spPr>
      </p:pic>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spTree>
    <p:extLst>
      <p:ext uri="{BB962C8B-B14F-4D97-AF65-F5344CB8AC3E}">
        <p14:creationId xmlns:p14="http://schemas.microsoft.com/office/powerpoint/2010/main" val="4030465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lie Gesundhei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7" y="420688"/>
            <a:ext cx="6113083"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descr="Ein Bild, das Vektorgrafiken enthält.&#10;&#10;Automatisch generierte Beschreibung">
            <a:extLst>
              <a:ext uri="{FF2B5EF4-FFF2-40B4-BE49-F238E27FC236}">
                <a16:creationId xmlns:a16="http://schemas.microsoft.com/office/drawing/2014/main" id="{B2ADF5A3-EB64-9341-A613-EBD46EC8342A}"/>
              </a:ext>
            </a:extLst>
          </p:cNvPr>
          <p:cNvPicPr>
            <a:picLocks noChangeAspect="1"/>
          </p:cNvPicPr>
          <p:nvPr userDrawn="1"/>
        </p:nvPicPr>
        <p:blipFill>
          <a:blip r:embed="rId2"/>
          <a:stretch>
            <a:fillRect/>
          </a:stretch>
        </p:blipFill>
        <p:spPr>
          <a:xfrm>
            <a:off x="7750462" y="1676400"/>
            <a:ext cx="3505200" cy="3505200"/>
          </a:xfrm>
          <a:prstGeom prst="rect">
            <a:avLst/>
          </a:prstGeom>
        </p:spPr>
      </p:pic>
    </p:spTree>
    <p:extLst>
      <p:ext uri="{BB962C8B-B14F-4D97-AF65-F5344CB8AC3E}">
        <p14:creationId xmlns:p14="http://schemas.microsoft.com/office/powerpoint/2010/main" val="369987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lie Kinder-Familie">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818374"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descr="Ein Bild, das Visitenkarte enthält.&#10;&#10;Automatisch generierte Beschreibung">
            <a:extLst>
              <a:ext uri="{FF2B5EF4-FFF2-40B4-BE49-F238E27FC236}">
                <a16:creationId xmlns:a16="http://schemas.microsoft.com/office/drawing/2014/main" id="{9B669271-65F2-7D46-8BC5-86EE35C2239C}"/>
              </a:ext>
            </a:extLst>
          </p:cNvPr>
          <p:cNvPicPr>
            <a:picLocks noChangeAspect="1"/>
          </p:cNvPicPr>
          <p:nvPr userDrawn="1"/>
        </p:nvPicPr>
        <p:blipFill>
          <a:blip r:embed="rId2"/>
          <a:stretch>
            <a:fillRect/>
          </a:stretch>
        </p:blipFill>
        <p:spPr>
          <a:xfrm>
            <a:off x="7457257" y="1657350"/>
            <a:ext cx="3771900" cy="3543300"/>
          </a:xfrm>
          <a:prstGeom prst="rect">
            <a:avLst/>
          </a:prstGeom>
        </p:spPr>
      </p:pic>
    </p:spTree>
    <p:extLst>
      <p:ext uri="{BB962C8B-B14F-4D97-AF65-F5344CB8AC3E}">
        <p14:creationId xmlns:p14="http://schemas.microsoft.com/office/powerpoint/2010/main" val="344451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lie Krankhei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50905A65-1EC8-004E-91EA-63C2C6F3E671}"/>
              </a:ext>
            </a:extLst>
          </p:cNvPr>
          <p:cNvSpPr>
            <a:spLocks noGrp="1"/>
          </p:cNvSpPr>
          <p:nvPr>
            <p:ph type="body" sz="quarter" idx="10" hasCustomPrompt="1"/>
          </p:nvPr>
        </p:nvSpPr>
        <p:spPr>
          <a:xfrm>
            <a:off x="797168" y="420688"/>
            <a:ext cx="5818374" cy="6016624"/>
          </a:xfrm>
        </p:spPr>
        <p:txBody>
          <a:bodyPr anchor="ctr">
            <a:normAutofit/>
          </a:bodyPr>
          <a:lstStyle>
            <a:lvl1pPr marL="0" indent="0" algn="l">
              <a:buNone/>
              <a:defRPr sz="4800" b="1"/>
            </a:lvl1pPr>
          </a:lstStyle>
          <a:p>
            <a:pPr lvl="0"/>
            <a:r>
              <a:rPr lang="de-DE" dirty="0"/>
              <a:t>Text hinzufügen</a:t>
            </a:r>
          </a:p>
        </p:txBody>
      </p:sp>
      <p:sp>
        <p:nvSpPr>
          <p:cNvPr id="17" name="Datumsplatzhalter 16">
            <a:extLst>
              <a:ext uri="{FF2B5EF4-FFF2-40B4-BE49-F238E27FC236}">
                <a16:creationId xmlns:a16="http://schemas.microsoft.com/office/drawing/2014/main" id="{827C59F2-E074-1E40-83B3-C4D279647283}"/>
              </a:ext>
            </a:extLst>
          </p:cNvPr>
          <p:cNvSpPr>
            <a:spLocks noGrp="1"/>
          </p:cNvSpPr>
          <p:nvPr>
            <p:ph type="dt" sz="half" idx="11"/>
          </p:nvPr>
        </p:nvSpPr>
        <p:spPr/>
        <p:txBody>
          <a:bodyPr/>
          <a:lstStyle/>
          <a:p>
            <a:fld id="{17BAF9FB-CDA5-C04D-AA2A-74E2CF14E50B}" type="datetime4">
              <a:rPr lang="de-AT" smtClean="0"/>
              <a:t>26. August 2025</a:t>
            </a:fld>
            <a:endParaRPr lang="de-DE" dirty="0"/>
          </a:p>
        </p:txBody>
      </p:sp>
      <p:sp>
        <p:nvSpPr>
          <p:cNvPr id="19" name="Foliennummernplatzhalter 18">
            <a:extLst>
              <a:ext uri="{FF2B5EF4-FFF2-40B4-BE49-F238E27FC236}">
                <a16:creationId xmlns:a16="http://schemas.microsoft.com/office/drawing/2014/main" id="{4C8903D4-FE94-D642-8FE9-86B40B281908}"/>
              </a:ext>
            </a:extLst>
          </p:cNvPr>
          <p:cNvSpPr>
            <a:spLocks noGrp="1"/>
          </p:cNvSpPr>
          <p:nvPr>
            <p:ph type="sldNum" sz="quarter" idx="13"/>
          </p:nvPr>
        </p:nvSpPr>
        <p:spPr/>
        <p:txBody>
          <a:bodyPr/>
          <a:lstStyle/>
          <a:p>
            <a:fld id="{0346AE62-E75F-EC49-A7A3-6D94D8A7A2CE}" type="slidenum">
              <a:rPr lang="de-DE" smtClean="0"/>
              <a:pPr/>
              <a:t>‹Nr.›</a:t>
            </a:fld>
            <a:endParaRPr lang="de-DE" dirty="0"/>
          </a:p>
        </p:txBody>
      </p:sp>
      <p:pic>
        <p:nvPicPr>
          <p:cNvPr id="3" name="Grafik 2" descr="Ein Bild, das Objekt enthält.&#10;&#10;Automatisch generierte Beschreibung">
            <a:extLst>
              <a:ext uri="{FF2B5EF4-FFF2-40B4-BE49-F238E27FC236}">
                <a16:creationId xmlns:a16="http://schemas.microsoft.com/office/drawing/2014/main" id="{080E050F-8E1A-D048-AFDB-510FDA15FA3F}"/>
              </a:ext>
            </a:extLst>
          </p:cNvPr>
          <p:cNvPicPr>
            <a:picLocks noChangeAspect="1"/>
          </p:cNvPicPr>
          <p:nvPr userDrawn="1"/>
        </p:nvPicPr>
        <p:blipFill>
          <a:blip r:embed="rId2"/>
          <a:stretch>
            <a:fillRect/>
          </a:stretch>
        </p:blipFill>
        <p:spPr>
          <a:xfrm>
            <a:off x="6933594" y="1581150"/>
            <a:ext cx="4591050" cy="3695700"/>
          </a:xfrm>
          <a:prstGeom prst="rect">
            <a:avLst/>
          </a:prstGeom>
        </p:spPr>
      </p:pic>
    </p:spTree>
    <p:extLst>
      <p:ext uri="{BB962C8B-B14F-4D97-AF65-F5344CB8AC3E}">
        <p14:creationId xmlns:p14="http://schemas.microsoft.com/office/powerpoint/2010/main" val="40849869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26A4CF-5E66-5F4F-8625-06ACDDA9F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C55B69D-933E-264E-9975-E4B837D55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6D90D209-0E8D-9C4C-9F3B-97950D8E3794}"/>
              </a:ext>
            </a:extLst>
          </p:cNvPr>
          <p:cNvSpPr>
            <a:spLocks noGrp="1"/>
          </p:cNvSpPr>
          <p:nvPr>
            <p:ph type="dt" sz="half" idx="2"/>
          </p:nvPr>
        </p:nvSpPr>
        <p:spPr>
          <a:xfrm>
            <a:off x="306860" y="182562"/>
            <a:ext cx="2743200" cy="365125"/>
          </a:xfrm>
          <a:prstGeom prst="rect">
            <a:avLst/>
          </a:prstGeom>
        </p:spPr>
        <p:txBody>
          <a:bodyPr vert="horz" lIns="91440" tIns="45720" rIns="91440" bIns="45720" rtlCol="0" anchor="ctr"/>
          <a:lstStyle>
            <a:lvl1pPr algn="l">
              <a:defRPr sz="1200">
                <a:solidFill>
                  <a:srgbClr val="565650"/>
                </a:solidFill>
                <a:latin typeface="Arial" panose="020B0604020202020204" pitchFamily="34" charset="0"/>
                <a:cs typeface="Arial" panose="020B0604020202020204" pitchFamily="34" charset="0"/>
              </a:defRPr>
            </a:lvl1pPr>
          </a:lstStyle>
          <a:p>
            <a:fld id="{9D0B592D-A7B1-324B-B62F-963746A4087C}" type="datetime4">
              <a:rPr lang="de-AT" smtClean="0"/>
              <a:t>26. August 2025</a:t>
            </a:fld>
            <a:endParaRPr lang="de-DE" dirty="0"/>
          </a:p>
        </p:txBody>
      </p:sp>
      <p:sp>
        <p:nvSpPr>
          <p:cNvPr id="5" name="Fußzeilenplatzhalter 4">
            <a:extLst>
              <a:ext uri="{FF2B5EF4-FFF2-40B4-BE49-F238E27FC236}">
                <a16:creationId xmlns:a16="http://schemas.microsoft.com/office/drawing/2014/main" id="{ED70B010-DAB2-044D-9B27-135CED6E2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65650"/>
                </a:solidFill>
                <a:latin typeface="Arial" panose="020B0604020202020204" pitchFamily="34" charset="0"/>
                <a:cs typeface="Arial" panose="020B0604020202020204" pitchFamily="34" charset="0"/>
              </a:defRPr>
            </a:lvl1pPr>
          </a:lstStyle>
          <a:p>
            <a:endParaRPr lang="de-DE" dirty="0"/>
          </a:p>
        </p:txBody>
      </p:sp>
      <p:sp>
        <p:nvSpPr>
          <p:cNvPr id="6" name="Foliennummernplatzhalter 5">
            <a:extLst>
              <a:ext uri="{FF2B5EF4-FFF2-40B4-BE49-F238E27FC236}">
                <a16:creationId xmlns:a16="http://schemas.microsoft.com/office/drawing/2014/main" id="{08D95B3D-427C-3141-BF4A-D1C1CED635C5}"/>
              </a:ext>
            </a:extLst>
          </p:cNvPr>
          <p:cNvSpPr>
            <a:spLocks noGrp="1"/>
          </p:cNvSpPr>
          <p:nvPr>
            <p:ph type="sldNum" sz="quarter" idx="4"/>
          </p:nvPr>
        </p:nvSpPr>
        <p:spPr>
          <a:xfrm>
            <a:off x="9141940" y="182562"/>
            <a:ext cx="2743200" cy="365125"/>
          </a:xfrm>
          <a:prstGeom prst="rect">
            <a:avLst/>
          </a:prstGeom>
        </p:spPr>
        <p:txBody>
          <a:bodyPr vert="horz" lIns="91440" tIns="45720" rIns="91440" bIns="45720" rtlCol="0" anchor="ctr"/>
          <a:lstStyle>
            <a:lvl1pPr algn="r">
              <a:defRPr sz="1200">
                <a:solidFill>
                  <a:srgbClr val="565650"/>
                </a:solidFill>
                <a:latin typeface="Arial" panose="020B0604020202020204" pitchFamily="34" charset="0"/>
                <a:cs typeface="Arial" panose="020B0604020202020204" pitchFamily="34" charset="0"/>
              </a:defRPr>
            </a:lvl1pPr>
          </a:lstStyle>
          <a:p>
            <a:fld id="{0346AE62-E75F-EC49-A7A3-6D94D8A7A2CE}" type="slidenum">
              <a:rPr lang="de-DE" smtClean="0"/>
              <a:pPr/>
              <a:t>‹Nr.›</a:t>
            </a:fld>
            <a:endParaRPr lang="de-DE" dirty="0"/>
          </a:p>
        </p:txBody>
      </p:sp>
    </p:spTree>
    <p:extLst>
      <p:ext uri="{BB962C8B-B14F-4D97-AF65-F5344CB8AC3E}">
        <p14:creationId xmlns:p14="http://schemas.microsoft.com/office/powerpoint/2010/main" val="1112920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 id="2147483691"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96" r:id="rId18"/>
    <p:sldLayoutId id="2147483695" r:id="rId19"/>
    <p:sldLayoutId id="2147483663" r:id="rId20"/>
    <p:sldLayoutId id="2147483664"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77" r:id="rId31"/>
    <p:sldLayoutId id="2147483692" r:id="rId32"/>
    <p:sldLayoutId id="2147483694" r:id="rId33"/>
    <p:sldLayoutId id="2147483693" r:id="rId34"/>
  </p:sldLayoutIdLst>
  <p:hf hdr="0" ftr="0"/>
  <p:txStyles>
    <p:titleStyle>
      <a:lvl1pPr algn="l" defTabSz="914400" rtl="0" eaLnBrk="1" latinLnBrk="0" hangingPunct="1">
        <a:lnSpc>
          <a:spcPct val="90000"/>
        </a:lnSpc>
        <a:spcBef>
          <a:spcPct val="0"/>
        </a:spcBef>
        <a:buNone/>
        <a:defRPr sz="4400" kern="1200">
          <a:solidFill>
            <a:srgbClr val="56565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656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656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656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830A3-432C-5748-9BA6-039E47DAED18}"/>
              </a:ext>
            </a:extLst>
          </p:cNvPr>
          <p:cNvSpPr>
            <a:spLocks noGrp="1"/>
          </p:cNvSpPr>
          <p:nvPr>
            <p:ph type="title"/>
          </p:nvPr>
        </p:nvSpPr>
        <p:spPr>
          <a:xfrm>
            <a:off x="838200" y="1991299"/>
            <a:ext cx="10515600" cy="1145444"/>
          </a:xfrm>
        </p:spPr>
        <p:txBody>
          <a:bodyPr>
            <a:normAutofit/>
          </a:bodyPr>
          <a:lstStyle/>
          <a:p>
            <a:pPr algn="ctr"/>
            <a:r>
              <a:rPr lang="de-DE" sz="6000" dirty="0"/>
              <a:t>„Wie alles begann …“</a:t>
            </a:r>
          </a:p>
        </p:txBody>
      </p:sp>
      <p:sp>
        <p:nvSpPr>
          <p:cNvPr id="5" name="Textplatzhalter 4">
            <a:extLst>
              <a:ext uri="{FF2B5EF4-FFF2-40B4-BE49-F238E27FC236}">
                <a16:creationId xmlns:a16="http://schemas.microsoft.com/office/drawing/2014/main" id="{39EFF6F3-668E-C441-BAE0-1CB3BA6A0A88}"/>
              </a:ext>
            </a:extLst>
          </p:cNvPr>
          <p:cNvSpPr>
            <a:spLocks noGrp="1"/>
          </p:cNvSpPr>
          <p:nvPr>
            <p:ph type="body" sz="quarter" idx="13"/>
          </p:nvPr>
        </p:nvSpPr>
        <p:spPr>
          <a:xfrm>
            <a:off x="838200" y="3370097"/>
            <a:ext cx="10015329" cy="702322"/>
          </a:xfrm>
        </p:spPr>
        <p:txBody>
          <a:bodyPr/>
          <a:lstStyle/>
          <a:p>
            <a:pPr algn="ctr"/>
            <a:r>
              <a:rPr lang="de-DE" dirty="0"/>
              <a:t>Von der Meister- und Bauernkasse bis zur SVS</a:t>
            </a:r>
          </a:p>
          <a:p>
            <a:pPr algn="ctr"/>
            <a:endParaRPr lang="de-DE" dirty="0"/>
          </a:p>
          <a:p>
            <a:endParaRPr lang="de-DE" sz="1000" dirty="0"/>
          </a:p>
          <a:p>
            <a:r>
              <a:rPr lang="de-DE" sz="2000" dirty="0"/>
              <a:t>Mag. Magdalena Irnstötter, BA MA (SVS)</a:t>
            </a:r>
          </a:p>
          <a:p>
            <a:r>
              <a:rPr lang="de-DE" sz="2000" dirty="0"/>
              <a:t>Mag. Dr. Christina Schnittler (Universität Wien)</a:t>
            </a:r>
          </a:p>
        </p:txBody>
      </p:sp>
      <p:pic>
        <p:nvPicPr>
          <p:cNvPr id="2050" name="Picture 2">
            <a:extLst>
              <a:ext uri="{FF2B5EF4-FFF2-40B4-BE49-F238E27FC236}">
                <a16:creationId xmlns:a16="http://schemas.microsoft.com/office/drawing/2014/main" id="{9DFFCC88-C60B-7AAD-382A-C88568CE45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1258" y="5504155"/>
            <a:ext cx="2707689" cy="135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665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2843-A735-3E2E-3640-1E1A2C11A0C2}"/>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36811099-7CD1-9B15-B452-A8BA40ECF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810" y="275206"/>
            <a:ext cx="4854379" cy="607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23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1F9B1-D3C3-1894-0D47-1B50B5697ABB}"/>
            </a:ext>
          </a:extLst>
        </p:cNvPr>
        <p:cNvGrpSpPr/>
        <p:nvPr/>
      </p:nvGrpSpPr>
      <p:grpSpPr>
        <a:xfrm>
          <a:off x="0" y="0"/>
          <a:ext cx="0" cy="0"/>
          <a:chOff x="0" y="0"/>
          <a:chExt cx="0" cy="0"/>
        </a:xfrm>
      </p:grpSpPr>
      <p:grpSp>
        <p:nvGrpSpPr>
          <p:cNvPr id="10" name="Gruppieren 9">
            <a:extLst>
              <a:ext uri="{FF2B5EF4-FFF2-40B4-BE49-F238E27FC236}">
                <a16:creationId xmlns:a16="http://schemas.microsoft.com/office/drawing/2014/main" id="{BA7DC7BF-ED42-1F49-8531-CC7BA34C9169}"/>
              </a:ext>
            </a:extLst>
          </p:cNvPr>
          <p:cNvGrpSpPr/>
          <p:nvPr/>
        </p:nvGrpSpPr>
        <p:grpSpPr>
          <a:xfrm>
            <a:off x="3352800" y="1513438"/>
            <a:ext cx="5486400" cy="3656965"/>
            <a:chOff x="0" y="0"/>
            <a:chExt cx="5486400" cy="3656965"/>
          </a:xfrm>
        </p:grpSpPr>
        <p:sp>
          <p:nvSpPr>
            <p:cNvPr id="11" name="Textfeld 1">
              <a:extLst>
                <a:ext uri="{FF2B5EF4-FFF2-40B4-BE49-F238E27FC236}">
                  <a16:creationId xmlns:a16="http://schemas.microsoft.com/office/drawing/2014/main" id="{B713F189-F323-5D9B-ED62-4D6717D20A5F}"/>
                </a:ext>
              </a:extLst>
            </p:cNvPr>
            <p:cNvSpPr txBox="1"/>
            <p:nvPr/>
          </p:nvSpPr>
          <p:spPr>
            <a:xfrm>
              <a:off x="0" y="3267075"/>
              <a:ext cx="5486400" cy="38989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de-DE" sz="900" i="1"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Abbildung 1 Die Entwicklung der Versicherungszweige der gewerblichen und landwirtschaftlichen Sozialversicherung der Selbständigen (österreichweite freiwillige Versicherungsmöglichkeit bzw. Pflichtversicherung). </a:t>
              </a:r>
              <a:endParaRPr lang="de-AT" sz="900" i="1"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2" name="Gruppieren 11">
              <a:extLst>
                <a:ext uri="{FF2B5EF4-FFF2-40B4-BE49-F238E27FC236}">
                  <a16:creationId xmlns:a16="http://schemas.microsoft.com/office/drawing/2014/main" id="{E0CC805D-B1E6-AEC6-0373-47CFF7244D56}"/>
                </a:ext>
              </a:extLst>
            </p:cNvPr>
            <p:cNvGrpSpPr/>
            <p:nvPr/>
          </p:nvGrpSpPr>
          <p:grpSpPr>
            <a:xfrm>
              <a:off x="0" y="0"/>
              <a:ext cx="5486400" cy="3200400"/>
              <a:chOff x="0" y="0"/>
              <a:chExt cx="5486400" cy="3200400"/>
            </a:xfrm>
          </p:grpSpPr>
          <p:graphicFrame>
            <p:nvGraphicFramePr>
              <p:cNvPr id="13" name="Diagramm 12">
                <a:extLst>
                  <a:ext uri="{FF2B5EF4-FFF2-40B4-BE49-F238E27FC236}">
                    <a16:creationId xmlns:a16="http://schemas.microsoft.com/office/drawing/2014/main" id="{1F8DAEEF-D9A1-3A68-1F9B-7EAA173C5CCB}"/>
                  </a:ext>
                </a:extLst>
              </p:cNvPr>
              <p:cNvGraphicFramePr/>
              <p:nvPr/>
            </p:nvGraphicFramePr>
            <p:xfrm>
              <a:off x="0" y="0"/>
              <a:ext cx="54864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feld 2">
                <a:extLst>
                  <a:ext uri="{FF2B5EF4-FFF2-40B4-BE49-F238E27FC236}">
                    <a16:creationId xmlns:a16="http://schemas.microsoft.com/office/drawing/2014/main" id="{42D173CB-E3D1-48A3-B5B5-D098093BD1E8}"/>
                  </a:ext>
                </a:extLst>
              </p:cNvPr>
              <p:cNvSpPr txBox="1">
                <a:spLocks noChangeArrowheads="1"/>
              </p:cNvSpPr>
              <p:nvPr/>
            </p:nvSpPr>
            <p:spPr bwMode="auto">
              <a:xfrm>
                <a:off x="238124" y="2724150"/>
                <a:ext cx="2978551" cy="304800"/>
              </a:xfrm>
              <a:prstGeom prst="rect">
                <a:avLst/>
              </a:prstGeom>
              <a:noFill/>
              <a:ln w="9525">
                <a:noFill/>
                <a:miter lim="800000"/>
                <a:headEnd/>
                <a:tailEnd/>
              </a:ln>
            </p:spPr>
            <p:txBody>
              <a:bodyPr rot="0" vert="horz" wrap="square" lIns="91440" tIns="45720" rIns="91440" bIns="45720" anchor="t" anchorCtr="0">
                <a:noAutofit/>
              </a:bodyPr>
              <a:lstStyle/>
              <a:p>
                <a:r>
                  <a:rPr lang="de-DE" sz="900" dirty="0">
                    <a:effectLst/>
                    <a:latin typeface="Aptos Display" panose="020B0004020202020204" pitchFamily="34" charset="0"/>
                    <a:ea typeface="Times New Roman" panose="02020603050405020304" pitchFamily="18" charset="0"/>
                    <a:cs typeface="Times New Roman" panose="02020603050405020304" pitchFamily="18" charset="0"/>
                  </a:rPr>
                  <a:t>1905          1925           1945           </a:t>
                </a:r>
                <a:r>
                  <a:rPr lang="de-DE" sz="900" dirty="0">
                    <a:effectLst/>
                    <a:latin typeface="Aptos" panose="020B0004020202020204" pitchFamily="34" charset="0"/>
                    <a:ea typeface="Times New Roman" panose="02020603050405020304" pitchFamily="18" charset="0"/>
                    <a:cs typeface="Times New Roman" panose="02020603050405020304" pitchFamily="18" charset="0"/>
                  </a:rPr>
                  <a:t>1965</a:t>
                </a:r>
                <a:r>
                  <a:rPr lang="de-DE" sz="900" dirty="0">
                    <a:effectLst/>
                    <a:latin typeface="Aptos Display" panose="020B0004020202020204" pitchFamily="34" charset="0"/>
                    <a:ea typeface="Times New Roman" panose="02020603050405020304" pitchFamily="18" charset="0"/>
                    <a:cs typeface="Times New Roman" panose="02020603050405020304" pitchFamily="18" charset="0"/>
                  </a:rPr>
                  <a:t>          1985          2005     </a:t>
                </a:r>
                <a:endParaRPr lang="de-AT"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10796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C2D8-BAC1-318B-E366-9BFB6F35BBE0}"/>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985A82D-AC5E-6E94-5ACA-43B7AE4F8D8A}"/>
              </a:ext>
            </a:extLst>
          </p:cNvPr>
          <p:cNvSpPr>
            <a:spLocks noGrp="1"/>
          </p:cNvSpPr>
          <p:nvPr>
            <p:ph type="sldNum" sz="quarter" idx="12"/>
          </p:nvPr>
        </p:nvSpPr>
        <p:spPr/>
        <p:txBody>
          <a:bodyPr/>
          <a:lstStyle/>
          <a:p>
            <a:fld id="{0346AE62-E75F-EC49-A7A3-6D94D8A7A2CE}" type="slidenum">
              <a:rPr lang="de-DE" smtClean="0"/>
              <a:pPr/>
              <a:t>12</a:t>
            </a:fld>
            <a:endParaRPr lang="de-DE" dirty="0"/>
          </a:p>
        </p:txBody>
      </p:sp>
      <p:pic>
        <p:nvPicPr>
          <p:cNvPr id="2" name="Grafik 1" descr="Ein Bild, das Text, Papier, Buch, Veröffentlichung enthält.&#10;&#10;Automatisch generierte Beschreibung">
            <a:extLst>
              <a:ext uri="{FF2B5EF4-FFF2-40B4-BE49-F238E27FC236}">
                <a16:creationId xmlns:a16="http://schemas.microsoft.com/office/drawing/2014/main" id="{0DF8A33D-71F5-461A-11E6-2AFF88C80D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069" t="18616" r="34178" b="49518"/>
          <a:stretch/>
        </p:blipFill>
        <p:spPr bwMode="auto">
          <a:xfrm>
            <a:off x="1807808" y="851806"/>
            <a:ext cx="3143250" cy="4763770"/>
          </a:xfrm>
          <a:prstGeom prst="rect">
            <a:avLst/>
          </a:prstGeom>
          <a:noFill/>
          <a:ln>
            <a:noFill/>
          </a:ln>
          <a:extLst>
            <a:ext uri="{53640926-AAD7-44D8-BBD7-CCE9431645EC}">
              <a14:shadowObscured xmlns:a14="http://schemas.microsoft.com/office/drawing/2010/main"/>
            </a:ext>
          </a:extLst>
        </p:spPr>
      </p:pic>
      <p:pic>
        <p:nvPicPr>
          <p:cNvPr id="3" name="Grafik 2" descr="Ein Bild, das Text, Zeitung, Schrift, Aufdruck enthält.&#10;&#10;Automatisch generierte Beschreibung">
            <a:extLst>
              <a:ext uri="{FF2B5EF4-FFF2-40B4-BE49-F238E27FC236}">
                <a16:creationId xmlns:a16="http://schemas.microsoft.com/office/drawing/2014/main" id="{AC5B410E-1666-96D2-99E5-643238F61D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7348" y="851806"/>
            <a:ext cx="3549009" cy="4763770"/>
          </a:xfrm>
          <a:prstGeom prst="rect">
            <a:avLst/>
          </a:prstGeom>
          <a:noFill/>
          <a:ln>
            <a:noFill/>
          </a:ln>
        </p:spPr>
      </p:pic>
    </p:spTree>
    <p:extLst>
      <p:ext uri="{BB962C8B-B14F-4D97-AF65-F5344CB8AC3E}">
        <p14:creationId xmlns:p14="http://schemas.microsoft.com/office/powerpoint/2010/main" val="2617385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23B5E-20F6-B574-0872-A88312F65216}"/>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E510739-E735-8642-B63F-505B293CE3FE}"/>
              </a:ext>
            </a:extLst>
          </p:cNvPr>
          <p:cNvSpPr>
            <a:spLocks noGrp="1"/>
          </p:cNvSpPr>
          <p:nvPr>
            <p:ph type="sldNum" sz="quarter" idx="12"/>
          </p:nvPr>
        </p:nvSpPr>
        <p:spPr/>
        <p:txBody>
          <a:bodyPr/>
          <a:lstStyle/>
          <a:p>
            <a:fld id="{0346AE62-E75F-EC49-A7A3-6D94D8A7A2CE}" type="slidenum">
              <a:rPr lang="de-DE" smtClean="0"/>
              <a:pPr/>
              <a:t>13</a:t>
            </a:fld>
            <a:endParaRPr lang="de-DE" dirty="0"/>
          </a:p>
        </p:txBody>
      </p:sp>
      <p:graphicFrame>
        <p:nvGraphicFramePr>
          <p:cNvPr id="2" name="Tabelle 1">
            <a:extLst>
              <a:ext uri="{FF2B5EF4-FFF2-40B4-BE49-F238E27FC236}">
                <a16:creationId xmlns:a16="http://schemas.microsoft.com/office/drawing/2014/main" id="{C476AF2A-6175-5471-A410-9B6FA6C91AA9}"/>
              </a:ext>
            </a:extLst>
          </p:cNvPr>
          <p:cNvGraphicFramePr>
            <a:graphicFrameLocks noGrp="1"/>
          </p:cNvGraphicFramePr>
          <p:nvPr>
            <p:extLst>
              <p:ext uri="{D42A27DB-BD31-4B8C-83A1-F6EECF244321}">
                <p14:modId xmlns:p14="http://schemas.microsoft.com/office/powerpoint/2010/main" val="1975683693"/>
              </p:ext>
            </p:extLst>
          </p:nvPr>
        </p:nvGraphicFramePr>
        <p:xfrm>
          <a:off x="341630" y="1728183"/>
          <a:ext cx="5754370" cy="2486601"/>
        </p:xfrm>
        <a:graphic>
          <a:graphicData uri="http://schemas.openxmlformats.org/drawingml/2006/table">
            <a:tbl>
              <a:tblPr firstRow="1" firstCol="1" bandRow="1">
                <a:tableStyleId>{16D9F66E-5EB9-4882-86FB-DCBF35E3C3E4}</a:tableStyleId>
              </a:tblPr>
              <a:tblGrid>
                <a:gridCol w="4857750">
                  <a:extLst>
                    <a:ext uri="{9D8B030D-6E8A-4147-A177-3AD203B41FA5}">
                      <a16:colId xmlns:a16="http://schemas.microsoft.com/office/drawing/2014/main" val="1837693618"/>
                    </a:ext>
                  </a:extLst>
                </a:gridCol>
                <a:gridCol w="896620">
                  <a:extLst>
                    <a:ext uri="{9D8B030D-6E8A-4147-A177-3AD203B41FA5}">
                      <a16:colId xmlns:a16="http://schemas.microsoft.com/office/drawing/2014/main" val="536885230"/>
                    </a:ext>
                  </a:extLst>
                </a:gridCol>
              </a:tblGrid>
              <a:tr h="0">
                <a:tc>
                  <a:txBody>
                    <a:bodyPr/>
                    <a:lstStyle/>
                    <a:p>
                      <a:pPr algn="just">
                        <a:lnSpc>
                          <a:spcPct val="150000"/>
                        </a:lnSpc>
                      </a:pPr>
                      <a:r>
                        <a:rPr lang="de-DE" sz="1100" b="0">
                          <a:effectLst/>
                          <a:latin typeface="Arial" panose="020B0604020202020204" pitchFamily="34" charset="0"/>
                          <a:cs typeface="Arial" panose="020B0604020202020204" pitchFamily="34" charset="0"/>
                        </a:rPr>
                        <a:t>Meisterkrankenkasse des Handwerks für Oberösterreich</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34.893</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78725989"/>
                  </a:ext>
                </a:extLst>
              </a:tr>
              <a:tr h="0">
                <a:tc>
                  <a:txBody>
                    <a:bodyPr/>
                    <a:lstStyle/>
                    <a:p>
                      <a:pPr algn="just">
                        <a:lnSpc>
                          <a:spcPct val="150000"/>
                        </a:lnSpc>
                      </a:pPr>
                      <a:r>
                        <a:rPr lang="de-DE" sz="1100" b="0">
                          <a:effectLst/>
                          <a:latin typeface="Arial" panose="020B0604020202020204" pitchFamily="34" charset="0"/>
                          <a:cs typeface="Arial" panose="020B0604020202020204" pitchFamily="34" charset="0"/>
                        </a:rPr>
                        <a:t>Meisterkrankenkasse des Handwerks für Steiermark</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26.826</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00881722"/>
                  </a:ext>
                </a:extLst>
              </a:tr>
              <a:tr h="0">
                <a:tc>
                  <a:txBody>
                    <a:bodyPr/>
                    <a:lstStyle/>
                    <a:p>
                      <a:pPr algn="just">
                        <a:lnSpc>
                          <a:spcPct val="150000"/>
                        </a:lnSpc>
                      </a:pPr>
                      <a:r>
                        <a:rPr lang="de-DE" sz="1100" b="0" dirty="0">
                          <a:effectLst/>
                          <a:latin typeface="Arial" panose="020B0604020202020204" pitchFamily="34" charset="0"/>
                          <a:cs typeface="Arial" panose="020B0604020202020204" pitchFamily="34" charset="0"/>
                        </a:rPr>
                        <a:t>Meisterkrankenkasse des Handwerks für Kärnten</a:t>
                      </a:r>
                      <a:endParaRPr lang="de-AT" sz="11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16.364</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061450786"/>
                  </a:ext>
                </a:extLst>
              </a:tr>
              <a:tr h="0">
                <a:tc>
                  <a:txBody>
                    <a:bodyPr/>
                    <a:lstStyle/>
                    <a:p>
                      <a:pPr algn="just">
                        <a:lnSpc>
                          <a:spcPct val="150000"/>
                        </a:lnSpc>
                      </a:pPr>
                      <a:r>
                        <a:rPr lang="de-DE" sz="1100" b="0">
                          <a:effectLst/>
                          <a:latin typeface="Arial" panose="020B0604020202020204" pitchFamily="34" charset="0"/>
                          <a:cs typeface="Arial" panose="020B0604020202020204" pitchFamily="34" charset="0"/>
                        </a:rPr>
                        <a:t>Meisterkrankenkasse des Handwerks für Salzburg</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13.289</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00200468"/>
                  </a:ext>
                </a:extLst>
              </a:tr>
              <a:tr h="0">
                <a:tc>
                  <a:txBody>
                    <a:bodyPr/>
                    <a:lstStyle/>
                    <a:p>
                      <a:pPr algn="just">
                        <a:lnSpc>
                          <a:spcPct val="150000"/>
                        </a:lnSpc>
                      </a:pPr>
                      <a:r>
                        <a:rPr lang="de-DE" sz="1100" b="0">
                          <a:effectLst/>
                          <a:latin typeface="Arial" panose="020B0604020202020204" pitchFamily="34" charset="0"/>
                          <a:cs typeface="Arial" panose="020B0604020202020204" pitchFamily="34" charset="0"/>
                        </a:rPr>
                        <a:t>Meisterkrankenkasse des Handwerks für Niederösterreich und das Burgenland</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40.390</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32780402"/>
                  </a:ext>
                </a:extLst>
              </a:tr>
              <a:tr h="0">
                <a:tc>
                  <a:txBody>
                    <a:bodyPr/>
                    <a:lstStyle/>
                    <a:p>
                      <a:pPr algn="just">
                        <a:lnSpc>
                          <a:spcPct val="150000"/>
                        </a:lnSpc>
                      </a:pPr>
                      <a:r>
                        <a:rPr lang="de-DE" sz="1100" b="0">
                          <a:effectLst/>
                          <a:latin typeface="Arial" panose="020B0604020202020204" pitchFamily="34" charset="0"/>
                          <a:cs typeface="Arial" panose="020B0604020202020204" pitchFamily="34" charset="0"/>
                        </a:rPr>
                        <a:t>Meisterkrankenkasse des Handwerks für Wien</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80.572</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71170407"/>
                  </a:ext>
                </a:extLst>
              </a:tr>
              <a:tr h="0">
                <a:tc>
                  <a:txBody>
                    <a:bodyPr/>
                    <a:lstStyle/>
                    <a:p>
                      <a:pPr algn="just">
                        <a:lnSpc>
                          <a:spcPct val="150000"/>
                        </a:lnSpc>
                      </a:pPr>
                      <a:r>
                        <a:rPr lang="de-DE" sz="1100" b="0">
                          <a:effectLst/>
                          <a:latin typeface="Arial" panose="020B0604020202020204" pitchFamily="34" charset="0"/>
                          <a:cs typeface="Arial" panose="020B0604020202020204" pitchFamily="34" charset="0"/>
                        </a:rPr>
                        <a:t>Krankenkasse der Kaufmannschaft Wien</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11.187</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9774726"/>
                  </a:ext>
                </a:extLst>
              </a:tr>
              <a:tr h="0">
                <a:tc>
                  <a:txBody>
                    <a:bodyPr/>
                    <a:lstStyle/>
                    <a:p>
                      <a:pPr algn="just">
                        <a:lnSpc>
                          <a:spcPct val="150000"/>
                        </a:lnSpc>
                      </a:pPr>
                      <a:r>
                        <a:rPr lang="de-DE" sz="1100" b="0" dirty="0">
                          <a:effectLst/>
                          <a:latin typeface="Arial" panose="020B0604020202020204" pitchFamily="34" charset="0"/>
                          <a:cs typeface="Arial" panose="020B0604020202020204" pitchFamily="34" charset="0"/>
                        </a:rPr>
                        <a:t>Meisterkrankenkasse des Fremdenverkehrs für Wien, Niederösterreich und das Burgenland</a:t>
                      </a:r>
                      <a:endParaRPr lang="de-AT" sz="11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0">
                          <a:effectLst/>
                          <a:latin typeface="Arial" panose="020B0604020202020204" pitchFamily="34" charset="0"/>
                          <a:cs typeface="Arial" panose="020B0604020202020204" pitchFamily="34" charset="0"/>
                        </a:rPr>
                        <a:t>17.455</a:t>
                      </a:r>
                      <a:endParaRPr lang="de-AT" sz="11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72569810"/>
                  </a:ext>
                </a:extLst>
              </a:tr>
              <a:tr h="0">
                <a:tc>
                  <a:txBody>
                    <a:bodyPr/>
                    <a:lstStyle/>
                    <a:p>
                      <a:pPr algn="just">
                        <a:lnSpc>
                          <a:spcPct val="150000"/>
                        </a:lnSpc>
                      </a:pPr>
                      <a:r>
                        <a:rPr lang="de-DE" sz="1100" b="1" dirty="0">
                          <a:effectLst/>
                          <a:latin typeface="Arial" panose="020B0604020202020204" pitchFamily="34" charset="0"/>
                          <a:cs typeface="Arial" panose="020B0604020202020204" pitchFamily="34" charset="0"/>
                        </a:rPr>
                        <a:t>Mitglieder insgesamt</a:t>
                      </a:r>
                      <a:endParaRPr lang="de-AT" sz="11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50000"/>
                        </a:lnSpc>
                      </a:pPr>
                      <a:r>
                        <a:rPr lang="de-DE" sz="1100" b="1" dirty="0">
                          <a:effectLst/>
                          <a:latin typeface="Arial" panose="020B0604020202020204" pitchFamily="34" charset="0"/>
                          <a:cs typeface="Arial" panose="020B0604020202020204" pitchFamily="34" charset="0"/>
                        </a:rPr>
                        <a:t>240.969</a:t>
                      </a:r>
                      <a:endParaRPr lang="de-AT" sz="11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4067362"/>
                  </a:ext>
                </a:extLst>
              </a:tr>
            </a:tbl>
          </a:graphicData>
        </a:graphic>
      </p:graphicFrame>
      <p:sp>
        <p:nvSpPr>
          <p:cNvPr id="5" name="Textfeld 4">
            <a:extLst>
              <a:ext uri="{FF2B5EF4-FFF2-40B4-BE49-F238E27FC236}">
                <a16:creationId xmlns:a16="http://schemas.microsoft.com/office/drawing/2014/main" id="{219F7B99-1294-FF82-4411-F88BF306AE08}"/>
              </a:ext>
            </a:extLst>
          </p:cNvPr>
          <p:cNvSpPr txBox="1"/>
          <p:nvPr/>
        </p:nvSpPr>
        <p:spPr>
          <a:xfrm>
            <a:off x="235098" y="4214784"/>
            <a:ext cx="6094520" cy="369332"/>
          </a:xfrm>
          <a:prstGeom prst="rect">
            <a:avLst/>
          </a:prstGeom>
          <a:noFill/>
        </p:spPr>
        <p:txBody>
          <a:bodyPr wrap="square">
            <a:spAutoFit/>
          </a:bodyPr>
          <a:lstStyle/>
          <a:p>
            <a:r>
              <a:rPr lang="de-DE" sz="900" dirty="0">
                <a:effectLst/>
                <a:latin typeface="Arial" panose="020B0604020202020204" pitchFamily="34" charset="0"/>
                <a:ea typeface="Times New Roman" panose="02020603050405020304" pitchFamily="18" charset="0"/>
                <a:cs typeface="Times New Roman" panose="02020603050405020304" pitchFamily="18" charset="0"/>
              </a:rPr>
              <a:t>Mitgliederstand der Meisterkrankenkassen im Jahre 1950, vgl. </a:t>
            </a:r>
            <a:r>
              <a:rPr lang="de-DE" sz="900" dirty="0" err="1">
                <a:effectLst/>
                <a:latin typeface="Arial" panose="020B0604020202020204" pitchFamily="34" charset="0"/>
                <a:ea typeface="Times New Roman" panose="02020603050405020304" pitchFamily="18" charset="0"/>
                <a:cs typeface="Times New Roman" panose="02020603050405020304" pitchFamily="18" charset="0"/>
              </a:rPr>
              <a:t>Sandgruber</a:t>
            </a:r>
            <a:r>
              <a:rPr lang="de-DE" sz="900" dirty="0">
                <a:effectLst/>
                <a:latin typeface="Arial" panose="020B0604020202020204" pitchFamily="34" charset="0"/>
                <a:ea typeface="Times New Roman" panose="02020603050405020304" pitchFamily="18" charset="0"/>
                <a:cs typeface="Times New Roman" panose="02020603050405020304" pitchFamily="18" charset="0"/>
              </a:rPr>
              <a:t>, Soziale Sicherheit für Handels- und Gewerbetreibende, in: </a:t>
            </a:r>
            <a:r>
              <a:rPr lang="de-DE" sz="900" dirty="0" err="1">
                <a:effectLst/>
                <a:latin typeface="Arial" panose="020B0604020202020204" pitchFamily="34" charset="0"/>
                <a:ea typeface="Times New Roman" panose="02020603050405020304" pitchFamily="18" charset="0"/>
                <a:cs typeface="Times New Roman" panose="02020603050405020304" pitchFamily="18" charset="0"/>
              </a:rPr>
              <a:t>Bruckmüller</a:t>
            </a:r>
            <a:r>
              <a:rPr lang="de-DE" sz="900" dirty="0">
                <a:effectLst/>
                <a:latin typeface="Arial" panose="020B0604020202020204" pitchFamily="34" charset="0"/>
                <a:ea typeface="Times New Roman" panose="02020603050405020304" pitchFamily="18" charset="0"/>
                <a:cs typeface="Times New Roman" panose="02020603050405020304" pitchFamily="18" charset="0"/>
              </a:rPr>
              <a:t>/</a:t>
            </a:r>
            <a:r>
              <a:rPr lang="de-DE" sz="900" dirty="0" err="1">
                <a:effectLst/>
                <a:latin typeface="Arial" panose="020B0604020202020204" pitchFamily="34" charset="0"/>
                <a:ea typeface="Times New Roman" panose="02020603050405020304" pitchFamily="18" charset="0"/>
                <a:cs typeface="Times New Roman" panose="02020603050405020304" pitchFamily="18" charset="0"/>
              </a:rPr>
              <a:t>Sandgruber</a:t>
            </a:r>
            <a:r>
              <a:rPr lang="de-DE" sz="900" dirty="0">
                <a:effectLst/>
                <a:latin typeface="Arial" panose="020B0604020202020204" pitchFamily="34" charset="0"/>
                <a:ea typeface="Times New Roman" panose="02020603050405020304" pitchFamily="18" charset="0"/>
                <a:cs typeface="Times New Roman" panose="02020603050405020304" pitchFamily="18" charset="0"/>
              </a:rPr>
              <a:t>/</a:t>
            </a:r>
            <a:r>
              <a:rPr lang="de-DE" sz="900" dirty="0" err="1">
                <a:effectLst/>
                <a:latin typeface="Arial" panose="020B0604020202020204" pitchFamily="34" charset="0"/>
                <a:ea typeface="Times New Roman" panose="02020603050405020304" pitchFamily="18" charset="0"/>
                <a:cs typeface="Times New Roman" panose="02020603050405020304" pitchFamily="18" charset="0"/>
              </a:rPr>
              <a:t>Stekl</a:t>
            </a:r>
            <a:r>
              <a:rPr lang="de-DE" sz="900" dirty="0">
                <a:effectLst/>
                <a:latin typeface="Arial" panose="020B0604020202020204" pitchFamily="34" charset="0"/>
                <a:ea typeface="Times New Roman" panose="02020603050405020304" pitchFamily="18" charset="0"/>
                <a:cs typeface="Times New Roman" panose="02020603050405020304" pitchFamily="18" charset="0"/>
              </a:rPr>
              <a:t> (</a:t>
            </a:r>
            <a:r>
              <a:rPr lang="de-DE" sz="900" dirty="0" err="1">
                <a:effectLst/>
                <a:latin typeface="Arial" panose="020B0604020202020204" pitchFamily="34" charset="0"/>
                <a:ea typeface="Times New Roman" panose="02020603050405020304" pitchFamily="18" charset="0"/>
                <a:cs typeface="Times New Roman" panose="02020603050405020304" pitchFamily="18" charset="0"/>
              </a:rPr>
              <a:t>Hg</a:t>
            </a:r>
            <a:r>
              <a:rPr lang="de-DE" sz="900" dirty="0">
                <a:effectLst/>
                <a:latin typeface="Arial" panose="020B0604020202020204" pitchFamily="34" charset="0"/>
                <a:ea typeface="Times New Roman" panose="02020603050405020304" pitchFamily="18" charset="0"/>
                <a:cs typeface="Times New Roman" panose="02020603050405020304" pitchFamily="18" charset="0"/>
              </a:rPr>
              <a:t>.), Soziale Sicherheit im Nachziehverfahren, 130, hier 162.</a:t>
            </a:r>
            <a:endParaRPr lang="de-AT" sz="900" dirty="0"/>
          </a:p>
        </p:txBody>
      </p:sp>
      <p:graphicFrame>
        <p:nvGraphicFramePr>
          <p:cNvPr id="6" name="Tabelle 5">
            <a:extLst>
              <a:ext uri="{FF2B5EF4-FFF2-40B4-BE49-F238E27FC236}">
                <a16:creationId xmlns:a16="http://schemas.microsoft.com/office/drawing/2014/main" id="{ADB7413D-D9A1-50DE-32B2-4A48A9496AC2}"/>
              </a:ext>
            </a:extLst>
          </p:cNvPr>
          <p:cNvGraphicFramePr>
            <a:graphicFrameLocks noGrp="1"/>
          </p:cNvGraphicFramePr>
          <p:nvPr>
            <p:extLst>
              <p:ext uri="{D42A27DB-BD31-4B8C-83A1-F6EECF244321}">
                <p14:modId xmlns:p14="http://schemas.microsoft.com/office/powerpoint/2010/main" val="1432938244"/>
              </p:ext>
            </p:extLst>
          </p:nvPr>
        </p:nvGraphicFramePr>
        <p:xfrm>
          <a:off x="7792247" y="1744434"/>
          <a:ext cx="2699385" cy="2204090"/>
        </p:xfrm>
        <a:graphic>
          <a:graphicData uri="http://schemas.openxmlformats.org/drawingml/2006/table">
            <a:tbl>
              <a:tblPr firstRow="1" firstCol="1" bandRow="1">
                <a:tableStyleId>{16D9F66E-5EB9-4882-86FB-DCBF35E3C3E4}</a:tableStyleId>
              </a:tblPr>
              <a:tblGrid>
                <a:gridCol w="450215">
                  <a:extLst>
                    <a:ext uri="{9D8B030D-6E8A-4147-A177-3AD203B41FA5}">
                      <a16:colId xmlns:a16="http://schemas.microsoft.com/office/drawing/2014/main" val="3271023612"/>
                    </a:ext>
                  </a:extLst>
                </a:gridCol>
                <a:gridCol w="899795">
                  <a:extLst>
                    <a:ext uri="{9D8B030D-6E8A-4147-A177-3AD203B41FA5}">
                      <a16:colId xmlns:a16="http://schemas.microsoft.com/office/drawing/2014/main" val="4289458699"/>
                    </a:ext>
                  </a:extLst>
                </a:gridCol>
                <a:gridCol w="449580">
                  <a:extLst>
                    <a:ext uri="{9D8B030D-6E8A-4147-A177-3AD203B41FA5}">
                      <a16:colId xmlns:a16="http://schemas.microsoft.com/office/drawing/2014/main" val="1321700340"/>
                    </a:ext>
                  </a:extLst>
                </a:gridCol>
                <a:gridCol w="899795">
                  <a:extLst>
                    <a:ext uri="{9D8B030D-6E8A-4147-A177-3AD203B41FA5}">
                      <a16:colId xmlns:a16="http://schemas.microsoft.com/office/drawing/2014/main" val="1577078966"/>
                    </a:ext>
                  </a:extLst>
                </a:gridCol>
              </a:tblGrid>
              <a:tr h="0">
                <a:tc>
                  <a:txBody>
                    <a:bodyPr/>
                    <a:lstStyle/>
                    <a:p>
                      <a:pPr algn="just">
                        <a:lnSpc>
                          <a:spcPct val="150000"/>
                        </a:lnSpc>
                      </a:pPr>
                      <a:r>
                        <a:rPr lang="de-DE" sz="1100" b="1" kern="1200" dirty="0">
                          <a:solidFill>
                            <a:schemeClr val="dk1"/>
                          </a:solidFill>
                          <a:effectLst/>
                          <a:latin typeface="Arial" panose="020B0604020202020204" pitchFamily="34" charset="0"/>
                          <a:cs typeface="Arial" panose="020B0604020202020204" pitchFamily="34" charset="0"/>
                        </a:rPr>
                        <a:t>1946</a:t>
                      </a:r>
                      <a:endParaRPr lang="de-AT" sz="11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8.578</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1956</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27.061</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60335848"/>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1947</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9.566</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1957</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29.308</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3414416310"/>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1948</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19.192</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dirty="0">
                          <a:solidFill>
                            <a:schemeClr val="dk1"/>
                          </a:solidFill>
                          <a:effectLst/>
                          <a:latin typeface="Arial" panose="020B0604020202020204" pitchFamily="34" charset="0"/>
                          <a:cs typeface="Arial" panose="020B0604020202020204" pitchFamily="34" charset="0"/>
                        </a:rPr>
                        <a:t>1958</a:t>
                      </a:r>
                      <a:endParaRPr lang="de-AT" sz="11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30.850</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89633312"/>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1949</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19.157</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dirty="0">
                          <a:solidFill>
                            <a:schemeClr val="dk1"/>
                          </a:solidFill>
                          <a:effectLst/>
                          <a:latin typeface="Arial" panose="020B0604020202020204" pitchFamily="34" charset="0"/>
                          <a:cs typeface="Arial" panose="020B0604020202020204" pitchFamily="34" charset="0"/>
                        </a:rPr>
                        <a:t>1959</a:t>
                      </a:r>
                      <a:endParaRPr lang="de-AT" sz="11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31.506</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513763689"/>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1950</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17.363</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1960</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33.135</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939825395"/>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1951</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16.304</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1961</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34.796</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881856304"/>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1952</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15.967</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1962</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37.695</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855411070"/>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1953</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17.401</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1963</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40.423</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3692338564"/>
                  </a:ext>
                </a:extLst>
              </a:tr>
              <a:tr h="0">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1954</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20.165</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a:solidFill>
                            <a:schemeClr val="dk1"/>
                          </a:solidFill>
                          <a:effectLst/>
                          <a:latin typeface="Arial" panose="020B0604020202020204" pitchFamily="34" charset="0"/>
                          <a:cs typeface="Arial" panose="020B0604020202020204" pitchFamily="34" charset="0"/>
                        </a:rPr>
                        <a:t>1964</a:t>
                      </a:r>
                      <a:endParaRPr lang="de-AT" sz="1100" b="1"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42.998</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20094319"/>
                  </a:ext>
                </a:extLst>
              </a:tr>
              <a:tr h="0">
                <a:tc>
                  <a:txBody>
                    <a:bodyPr/>
                    <a:lstStyle/>
                    <a:p>
                      <a:pPr algn="just">
                        <a:lnSpc>
                          <a:spcPct val="150000"/>
                        </a:lnSpc>
                      </a:pPr>
                      <a:r>
                        <a:rPr lang="de-DE" sz="1100" b="1" kern="1200" dirty="0">
                          <a:solidFill>
                            <a:schemeClr val="dk1"/>
                          </a:solidFill>
                          <a:effectLst/>
                          <a:latin typeface="Arial" panose="020B0604020202020204" pitchFamily="34" charset="0"/>
                          <a:cs typeface="Arial" panose="020B0604020202020204" pitchFamily="34" charset="0"/>
                        </a:rPr>
                        <a:t>1955</a:t>
                      </a:r>
                      <a:endParaRPr lang="de-AT" sz="11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a:solidFill>
                            <a:schemeClr val="dk1"/>
                          </a:solidFill>
                          <a:effectLst/>
                          <a:latin typeface="Arial" panose="020B0604020202020204" pitchFamily="34" charset="0"/>
                          <a:cs typeface="Arial" panose="020B0604020202020204" pitchFamily="34" charset="0"/>
                        </a:rPr>
                        <a:t>23.442</a:t>
                      </a:r>
                      <a:endParaRPr lang="de-AT" sz="1100" b="0" kern="120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1" kern="1200" dirty="0">
                          <a:solidFill>
                            <a:schemeClr val="dk1"/>
                          </a:solidFill>
                          <a:effectLst/>
                          <a:latin typeface="Arial" panose="020B0604020202020204" pitchFamily="34" charset="0"/>
                          <a:cs typeface="Arial" panose="020B0604020202020204" pitchFamily="34" charset="0"/>
                        </a:rPr>
                        <a:t>1965</a:t>
                      </a:r>
                      <a:endParaRPr lang="de-AT" sz="11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just">
                        <a:lnSpc>
                          <a:spcPct val="150000"/>
                        </a:lnSpc>
                      </a:pPr>
                      <a:r>
                        <a:rPr lang="de-DE" sz="1100" b="0" kern="1200" dirty="0">
                          <a:solidFill>
                            <a:schemeClr val="dk1"/>
                          </a:solidFill>
                          <a:effectLst/>
                          <a:latin typeface="Arial" panose="020B0604020202020204" pitchFamily="34" charset="0"/>
                          <a:cs typeface="Arial" panose="020B0604020202020204" pitchFamily="34" charset="0"/>
                        </a:rPr>
                        <a:t>44.796</a:t>
                      </a:r>
                      <a:endParaRPr lang="de-AT" sz="1100" b="0"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114483437"/>
                  </a:ext>
                </a:extLst>
              </a:tr>
            </a:tbl>
          </a:graphicData>
        </a:graphic>
      </p:graphicFrame>
      <p:sp>
        <p:nvSpPr>
          <p:cNvPr id="8" name="Textfeld 7">
            <a:extLst>
              <a:ext uri="{FF2B5EF4-FFF2-40B4-BE49-F238E27FC236}">
                <a16:creationId xmlns:a16="http://schemas.microsoft.com/office/drawing/2014/main" id="{BC404A26-EDFA-6678-A342-8030DBBDBC9A}"/>
              </a:ext>
            </a:extLst>
          </p:cNvPr>
          <p:cNvSpPr txBox="1"/>
          <p:nvPr/>
        </p:nvSpPr>
        <p:spPr>
          <a:xfrm>
            <a:off x="7699159" y="3999324"/>
            <a:ext cx="6094520" cy="646331"/>
          </a:xfrm>
          <a:prstGeom prst="rect">
            <a:avLst/>
          </a:prstGeom>
          <a:noFill/>
        </p:spPr>
        <p:txBody>
          <a:bodyPr wrap="square">
            <a:spAutoFit/>
          </a:bodyPr>
          <a:lstStyle/>
          <a:p>
            <a:r>
              <a:rPr lang="de-DE" sz="900" dirty="0">
                <a:latin typeface="Arial" panose="020B0604020202020204" pitchFamily="34" charset="0"/>
                <a:cs typeface="Times New Roman" panose="02020603050405020304" pitchFamily="18" charset="0"/>
              </a:rPr>
              <a:t>Bei den Landwirtschaftskrankenkassen freiwillig versicherte selbständige </a:t>
            </a:r>
            <a:br>
              <a:rPr lang="de-DE" sz="900" dirty="0">
                <a:latin typeface="Arial" panose="020B0604020202020204" pitchFamily="34" charset="0"/>
                <a:cs typeface="Times New Roman" panose="02020603050405020304" pitchFamily="18" charset="0"/>
              </a:rPr>
            </a:br>
            <a:r>
              <a:rPr lang="de-DE" sz="900" dirty="0">
                <a:latin typeface="Arial" panose="020B0604020202020204" pitchFamily="34" charset="0"/>
                <a:cs typeface="Times New Roman" panose="02020603050405020304" pitchFamily="18" charset="0"/>
              </a:rPr>
              <a:t>Landwirte 1946–1965, vgl. </a:t>
            </a:r>
            <a:r>
              <a:rPr lang="de-DE" sz="900" dirty="0" err="1">
                <a:latin typeface="Arial" panose="020B0604020202020204" pitchFamily="34" charset="0"/>
                <a:cs typeface="Times New Roman" panose="02020603050405020304" pitchFamily="18" charset="0"/>
              </a:rPr>
              <a:t>Bruckmüller</a:t>
            </a:r>
            <a:r>
              <a:rPr lang="de-DE" sz="900" dirty="0">
                <a:latin typeface="Arial" panose="020B0604020202020204" pitchFamily="34" charset="0"/>
                <a:cs typeface="Times New Roman" panose="02020603050405020304" pitchFamily="18" charset="0"/>
              </a:rPr>
              <a:t>, Soziale Sicherheit für Bauern und </a:t>
            </a:r>
            <a:br>
              <a:rPr lang="de-DE" sz="900" dirty="0">
                <a:latin typeface="Arial" panose="020B0604020202020204" pitchFamily="34" charset="0"/>
                <a:cs typeface="Times New Roman" panose="02020603050405020304" pitchFamily="18" charset="0"/>
              </a:rPr>
            </a:br>
            <a:r>
              <a:rPr lang="de-DE" sz="900" dirty="0">
                <a:latin typeface="Arial" panose="020B0604020202020204" pitchFamily="34" charset="0"/>
                <a:cs typeface="Times New Roman" panose="02020603050405020304" pitchFamily="18" charset="0"/>
              </a:rPr>
              <a:t>Landarbeiter, </a:t>
            </a:r>
            <a:r>
              <a:rPr lang="de-DE" sz="900" dirty="0">
                <a:latin typeface="Arial" panose="020B0604020202020204" pitchFamily="34" charset="0"/>
                <a:ea typeface="Times New Roman" panose="02020603050405020304" pitchFamily="18" charset="0"/>
                <a:cs typeface="Times New Roman" panose="02020603050405020304" pitchFamily="18" charset="0"/>
              </a:rPr>
              <a:t>in: </a:t>
            </a:r>
            <a:r>
              <a:rPr lang="de-DE" sz="900" dirty="0" err="1">
                <a:latin typeface="Arial" panose="020B0604020202020204" pitchFamily="34" charset="0"/>
                <a:ea typeface="Times New Roman" panose="02020603050405020304" pitchFamily="18" charset="0"/>
                <a:cs typeface="Times New Roman" panose="02020603050405020304" pitchFamily="18" charset="0"/>
              </a:rPr>
              <a:t>Bruckmüller</a:t>
            </a:r>
            <a:r>
              <a:rPr lang="de-DE" sz="900" dirty="0">
                <a:latin typeface="Arial" panose="020B0604020202020204" pitchFamily="34" charset="0"/>
                <a:ea typeface="Times New Roman" panose="02020603050405020304" pitchFamily="18" charset="0"/>
                <a:cs typeface="Times New Roman" panose="02020603050405020304" pitchFamily="18" charset="0"/>
              </a:rPr>
              <a:t>/</a:t>
            </a:r>
            <a:r>
              <a:rPr lang="de-DE" sz="900" dirty="0" err="1">
                <a:latin typeface="Arial" panose="020B0604020202020204" pitchFamily="34" charset="0"/>
                <a:ea typeface="Times New Roman" panose="02020603050405020304" pitchFamily="18" charset="0"/>
                <a:cs typeface="Times New Roman" panose="02020603050405020304" pitchFamily="18" charset="0"/>
              </a:rPr>
              <a:t>Sandgruber</a:t>
            </a:r>
            <a:r>
              <a:rPr lang="de-DE" sz="900" dirty="0">
                <a:latin typeface="Arial" panose="020B0604020202020204" pitchFamily="34" charset="0"/>
                <a:ea typeface="Times New Roman" panose="02020603050405020304" pitchFamily="18" charset="0"/>
                <a:cs typeface="Times New Roman" panose="02020603050405020304" pitchFamily="18" charset="0"/>
              </a:rPr>
              <a:t>/</a:t>
            </a:r>
            <a:r>
              <a:rPr lang="de-DE" sz="900" dirty="0" err="1">
                <a:latin typeface="Arial" panose="020B0604020202020204" pitchFamily="34" charset="0"/>
                <a:ea typeface="Times New Roman" panose="02020603050405020304" pitchFamily="18" charset="0"/>
                <a:cs typeface="Times New Roman" panose="02020603050405020304" pitchFamily="18" charset="0"/>
              </a:rPr>
              <a:t>Stekl</a:t>
            </a:r>
            <a:r>
              <a:rPr lang="de-DE" sz="900" dirty="0">
                <a:latin typeface="Arial" panose="020B0604020202020204" pitchFamily="34" charset="0"/>
                <a:ea typeface="Times New Roman" panose="02020603050405020304" pitchFamily="18" charset="0"/>
                <a:cs typeface="Times New Roman" panose="02020603050405020304" pitchFamily="18" charset="0"/>
              </a:rPr>
              <a:t> (</a:t>
            </a:r>
            <a:r>
              <a:rPr lang="de-DE" sz="900" dirty="0" err="1">
                <a:latin typeface="Arial" panose="020B0604020202020204" pitchFamily="34" charset="0"/>
                <a:ea typeface="Times New Roman" panose="02020603050405020304" pitchFamily="18" charset="0"/>
                <a:cs typeface="Times New Roman" panose="02020603050405020304" pitchFamily="18" charset="0"/>
              </a:rPr>
              <a:t>Hg</a:t>
            </a:r>
            <a:r>
              <a:rPr lang="de-DE" sz="900" dirty="0">
                <a:latin typeface="Arial" panose="020B0604020202020204" pitchFamily="34" charset="0"/>
                <a:ea typeface="Times New Roman" panose="02020603050405020304" pitchFamily="18" charset="0"/>
                <a:cs typeface="Times New Roman" panose="02020603050405020304" pitchFamily="18" charset="0"/>
              </a:rPr>
              <a:t>.), Soziale Sicherheit im </a:t>
            </a:r>
            <a:br>
              <a:rPr lang="de-DE" sz="900" dirty="0">
                <a:latin typeface="Arial" panose="020B0604020202020204" pitchFamily="34" charset="0"/>
                <a:ea typeface="Times New Roman" panose="02020603050405020304" pitchFamily="18" charset="0"/>
                <a:cs typeface="Times New Roman" panose="02020603050405020304" pitchFamily="18" charset="0"/>
              </a:rPr>
            </a:br>
            <a:r>
              <a:rPr lang="de-DE" sz="900" dirty="0">
                <a:latin typeface="Arial" panose="020B0604020202020204" pitchFamily="34" charset="0"/>
                <a:ea typeface="Times New Roman" panose="02020603050405020304" pitchFamily="18" charset="0"/>
                <a:cs typeface="Times New Roman" panose="02020603050405020304" pitchFamily="18" charset="0"/>
              </a:rPr>
              <a:t>Nachziehverfahren, 15, hier </a:t>
            </a:r>
            <a:r>
              <a:rPr lang="de-DE" sz="900" dirty="0">
                <a:latin typeface="Arial" panose="020B0604020202020204" pitchFamily="34" charset="0"/>
                <a:cs typeface="Times New Roman" panose="02020603050405020304" pitchFamily="18" charset="0"/>
              </a:rPr>
              <a:t>94.</a:t>
            </a:r>
            <a:endParaRPr lang="de-AT" sz="9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99704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B40B1-627E-2381-CC99-7DF033962E9C}"/>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76A056C-B693-2E56-0D22-2D14A6B7606D}"/>
              </a:ext>
            </a:extLst>
          </p:cNvPr>
          <p:cNvSpPr>
            <a:spLocks noGrp="1"/>
          </p:cNvSpPr>
          <p:nvPr>
            <p:ph type="sldNum" sz="quarter" idx="12"/>
          </p:nvPr>
        </p:nvSpPr>
        <p:spPr/>
        <p:txBody>
          <a:bodyPr/>
          <a:lstStyle/>
          <a:p>
            <a:fld id="{0346AE62-E75F-EC49-A7A3-6D94D8A7A2CE}" type="slidenum">
              <a:rPr lang="de-DE" smtClean="0"/>
              <a:pPr/>
              <a:t>14</a:t>
            </a:fld>
            <a:endParaRPr lang="de-DE" dirty="0"/>
          </a:p>
        </p:txBody>
      </p:sp>
      <p:grpSp>
        <p:nvGrpSpPr>
          <p:cNvPr id="10" name="Gruppieren 9">
            <a:extLst>
              <a:ext uri="{FF2B5EF4-FFF2-40B4-BE49-F238E27FC236}">
                <a16:creationId xmlns:a16="http://schemas.microsoft.com/office/drawing/2014/main" id="{03ED4D2A-6A8D-F575-DF8B-286DC34057E4}"/>
              </a:ext>
            </a:extLst>
          </p:cNvPr>
          <p:cNvGrpSpPr/>
          <p:nvPr/>
        </p:nvGrpSpPr>
        <p:grpSpPr>
          <a:xfrm>
            <a:off x="5652117" y="1371395"/>
            <a:ext cx="5486400" cy="3656965"/>
            <a:chOff x="0" y="0"/>
            <a:chExt cx="5486400" cy="3656965"/>
          </a:xfrm>
        </p:grpSpPr>
        <p:sp>
          <p:nvSpPr>
            <p:cNvPr id="11" name="Textfeld 1">
              <a:extLst>
                <a:ext uri="{FF2B5EF4-FFF2-40B4-BE49-F238E27FC236}">
                  <a16:creationId xmlns:a16="http://schemas.microsoft.com/office/drawing/2014/main" id="{B3D41BF9-DABF-C71B-2570-25DB62534084}"/>
                </a:ext>
              </a:extLst>
            </p:cNvPr>
            <p:cNvSpPr txBox="1"/>
            <p:nvPr/>
          </p:nvSpPr>
          <p:spPr>
            <a:xfrm>
              <a:off x="0" y="3267075"/>
              <a:ext cx="5486400" cy="38989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de-DE" sz="900" i="1"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Abbildung 1 Die Entwicklung der Versicherungszweige der gewerblichen und landwirtschaftlichen Sozialversicherung der Selbständigen (österreichweite freiwillige Versicherungsmöglichkeit bzw. Pflichtversicherung). </a:t>
              </a:r>
              <a:endParaRPr lang="de-AT" sz="900" i="1"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2" name="Gruppieren 11">
              <a:extLst>
                <a:ext uri="{FF2B5EF4-FFF2-40B4-BE49-F238E27FC236}">
                  <a16:creationId xmlns:a16="http://schemas.microsoft.com/office/drawing/2014/main" id="{EEE37E57-BE0D-21EA-E41E-1628DEF5C7FC}"/>
                </a:ext>
              </a:extLst>
            </p:cNvPr>
            <p:cNvGrpSpPr/>
            <p:nvPr/>
          </p:nvGrpSpPr>
          <p:grpSpPr>
            <a:xfrm>
              <a:off x="0" y="0"/>
              <a:ext cx="5486400" cy="3200400"/>
              <a:chOff x="0" y="0"/>
              <a:chExt cx="5486400" cy="3200400"/>
            </a:xfrm>
          </p:grpSpPr>
          <p:graphicFrame>
            <p:nvGraphicFramePr>
              <p:cNvPr id="13" name="Diagramm 12">
                <a:extLst>
                  <a:ext uri="{FF2B5EF4-FFF2-40B4-BE49-F238E27FC236}">
                    <a16:creationId xmlns:a16="http://schemas.microsoft.com/office/drawing/2014/main" id="{E18FCC27-346C-8F3A-D5CF-F734F69F6100}"/>
                  </a:ext>
                </a:extLst>
              </p:cNvPr>
              <p:cNvGraphicFramePr/>
              <p:nvPr/>
            </p:nvGraphicFramePr>
            <p:xfrm>
              <a:off x="0" y="0"/>
              <a:ext cx="54864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feld 2">
                <a:extLst>
                  <a:ext uri="{FF2B5EF4-FFF2-40B4-BE49-F238E27FC236}">
                    <a16:creationId xmlns:a16="http://schemas.microsoft.com/office/drawing/2014/main" id="{14B6C505-783B-0BC5-2D62-DB0869ED4D75}"/>
                  </a:ext>
                </a:extLst>
              </p:cNvPr>
              <p:cNvSpPr txBox="1">
                <a:spLocks noChangeArrowheads="1"/>
              </p:cNvSpPr>
              <p:nvPr/>
            </p:nvSpPr>
            <p:spPr bwMode="auto">
              <a:xfrm>
                <a:off x="238124" y="2724150"/>
                <a:ext cx="2907529" cy="304800"/>
              </a:xfrm>
              <a:prstGeom prst="rect">
                <a:avLst/>
              </a:prstGeom>
              <a:noFill/>
              <a:ln w="9525">
                <a:noFill/>
                <a:miter lim="800000"/>
                <a:headEnd/>
                <a:tailEnd/>
              </a:ln>
            </p:spPr>
            <p:txBody>
              <a:bodyPr rot="0" vert="horz" wrap="square" lIns="91440" tIns="45720" rIns="91440" bIns="45720" anchor="t" anchorCtr="0">
                <a:noAutofit/>
              </a:bodyPr>
              <a:lstStyle/>
              <a:p>
                <a:r>
                  <a:rPr lang="de-DE" sz="900" dirty="0">
                    <a:effectLst/>
                    <a:latin typeface="Aptos Display" panose="020B0004020202020204" pitchFamily="34" charset="0"/>
                    <a:ea typeface="Times New Roman" panose="02020603050405020304" pitchFamily="18" charset="0"/>
                    <a:cs typeface="Times New Roman" panose="02020603050405020304" pitchFamily="18" charset="0"/>
                  </a:rPr>
                  <a:t>1905          1925          1945           </a:t>
                </a:r>
                <a:r>
                  <a:rPr lang="de-DE" sz="900" dirty="0">
                    <a:effectLst/>
                    <a:latin typeface="Aptos" panose="020B0004020202020204" pitchFamily="34" charset="0"/>
                    <a:ea typeface="Times New Roman" panose="02020603050405020304" pitchFamily="18" charset="0"/>
                    <a:cs typeface="Times New Roman" panose="02020603050405020304" pitchFamily="18" charset="0"/>
                  </a:rPr>
                  <a:t>1965</a:t>
                </a:r>
                <a:r>
                  <a:rPr lang="de-DE" sz="900" dirty="0">
                    <a:effectLst/>
                    <a:latin typeface="Aptos Display" panose="020B0004020202020204" pitchFamily="34" charset="0"/>
                    <a:ea typeface="Times New Roman" panose="02020603050405020304" pitchFamily="18" charset="0"/>
                    <a:cs typeface="Times New Roman" panose="02020603050405020304" pitchFamily="18" charset="0"/>
                  </a:rPr>
                  <a:t>           1985          2005     </a:t>
                </a:r>
                <a:endParaRPr lang="de-AT"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sp>
        <p:nvSpPr>
          <p:cNvPr id="2" name="Textfeld 1">
            <a:extLst>
              <a:ext uri="{FF2B5EF4-FFF2-40B4-BE49-F238E27FC236}">
                <a16:creationId xmlns:a16="http://schemas.microsoft.com/office/drawing/2014/main" id="{311A5489-4C21-F8FA-1F55-20941F3CCF54}"/>
              </a:ext>
            </a:extLst>
          </p:cNvPr>
          <p:cNvSpPr txBox="1"/>
          <p:nvPr/>
        </p:nvSpPr>
        <p:spPr>
          <a:xfrm>
            <a:off x="423663" y="2389141"/>
            <a:ext cx="5228454" cy="1477328"/>
          </a:xfrm>
          <a:prstGeom prst="rect">
            <a:avLst/>
          </a:prstGeom>
          <a:noFill/>
        </p:spPr>
        <p:txBody>
          <a:bodyPr wrap="square">
            <a:spAutoFit/>
          </a:bodyPr>
          <a:lstStyle/>
          <a:p>
            <a:r>
              <a:rPr lang="de-DE" dirty="0"/>
              <a:t>1955: UV-Pflichtversicherung im Gewerbe (ASVG)</a:t>
            </a:r>
          </a:p>
          <a:p>
            <a:endParaRPr lang="de-DE" dirty="0"/>
          </a:p>
          <a:p>
            <a:r>
              <a:rPr lang="de-DE" dirty="0"/>
              <a:t>1957: PV-Pflichtversicherung im Gewerbe (GSPVG)</a:t>
            </a:r>
          </a:p>
          <a:p>
            <a:r>
              <a:rPr lang="de-DE" dirty="0"/>
              <a:t>1965: KV-Pflichtversicherung der Bauern (B-KVG)</a:t>
            </a:r>
          </a:p>
          <a:p>
            <a:endParaRPr lang="de-DE" dirty="0"/>
          </a:p>
        </p:txBody>
      </p:sp>
    </p:spTree>
    <p:extLst>
      <p:ext uri="{BB962C8B-B14F-4D97-AF65-F5344CB8AC3E}">
        <p14:creationId xmlns:p14="http://schemas.microsoft.com/office/powerpoint/2010/main" val="202654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C206-D500-2439-EB50-45176EB54F81}"/>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45CF70E-EEDE-558F-4D63-19883E3D6256}"/>
              </a:ext>
            </a:extLst>
          </p:cNvPr>
          <p:cNvSpPr>
            <a:spLocks noGrp="1"/>
          </p:cNvSpPr>
          <p:nvPr>
            <p:ph type="sldNum" sz="quarter" idx="12"/>
          </p:nvPr>
        </p:nvSpPr>
        <p:spPr/>
        <p:txBody>
          <a:bodyPr/>
          <a:lstStyle/>
          <a:p>
            <a:fld id="{0346AE62-E75F-EC49-A7A3-6D94D8A7A2CE}" type="slidenum">
              <a:rPr lang="de-DE" smtClean="0"/>
              <a:pPr/>
              <a:t>15</a:t>
            </a:fld>
            <a:endParaRPr lang="de-DE" dirty="0"/>
          </a:p>
        </p:txBody>
      </p:sp>
      <p:sp>
        <p:nvSpPr>
          <p:cNvPr id="6" name="Textplatzhalter 11">
            <a:extLst>
              <a:ext uri="{FF2B5EF4-FFF2-40B4-BE49-F238E27FC236}">
                <a16:creationId xmlns:a16="http://schemas.microsoft.com/office/drawing/2014/main" id="{94DD9E8F-EA8D-F0BB-D1FE-7EF5D60995DB}"/>
              </a:ext>
            </a:extLst>
          </p:cNvPr>
          <p:cNvSpPr txBox="1">
            <a:spLocks/>
          </p:cNvSpPr>
          <p:nvPr/>
        </p:nvSpPr>
        <p:spPr>
          <a:xfrm>
            <a:off x="5814873" y="1864310"/>
            <a:ext cx="5416459" cy="34800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656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656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656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a:p>
            <a:pPr>
              <a:lnSpc>
                <a:spcPts val="2000"/>
              </a:lnSpc>
            </a:pPr>
            <a:endParaRPr lang="de-DE" sz="1800" dirty="0">
              <a:solidFill>
                <a:schemeClr val="bg1"/>
              </a:solidFill>
            </a:endParaRPr>
          </a:p>
          <a:p>
            <a:pPr>
              <a:lnSpc>
                <a:spcPts val="2000"/>
              </a:lnSpc>
            </a:pPr>
            <a:r>
              <a:rPr lang="de-DE" sz="1800" dirty="0">
                <a:solidFill>
                  <a:schemeClr val="bg1"/>
                </a:solidFill>
              </a:rPr>
              <a:t>	§ 114 GewO 1859:</a:t>
            </a:r>
          </a:p>
          <a:p>
            <a:pPr>
              <a:lnSpc>
                <a:spcPts val="2000"/>
              </a:lnSpc>
            </a:pPr>
            <a:r>
              <a:rPr lang="de-DE" sz="1800" i="1" dirty="0">
                <a:solidFill>
                  <a:schemeClr val="bg1"/>
                </a:solidFill>
              </a:rPr>
              <a:t>	„Den Genossenschaften obliegt 	insbesondere: […] </a:t>
            </a:r>
            <a:br>
              <a:rPr lang="de-DE" sz="1800" i="1" dirty="0">
                <a:solidFill>
                  <a:schemeClr val="bg1"/>
                </a:solidFill>
              </a:rPr>
            </a:br>
            <a:r>
              <a:rPr lang="de-DE" sz="1800" i="1" dirty="0">
                <a:solidFill>
                  <a:schemeClr val="bg1"/>
                </a:solidFill>
              </a:rPr>
              <a:t>	Die Gründung von Anstalten zur 	Unterstützung der Mitglieder und 	Angehörigen der Genossenschaft in 	Fällen der Erkrankung oder sonstigen 	</a:t>
            </a:r>
            <a:r>
              <a:rPr lang="de-DE" sz="1800" i="1" dirty="0" err="1">
                <a:solidFill>
                  <a:schemeClr val="bg1"/>
                </a:solidFill>
              </a:rPr>
              <a:t>Nothlage</a:t>
            </a:r>
            <a:r>
              <a:rPr lang="de-DE" sz="1800" i="1" dirty="0">
                <a:solidFill>
                  <a:schemeClr val="bg1"/>
                </a:solidFill>
              </a:rPr>
              <a:t>“</a:t>
            </a:r>
          </a:p>
        </p:txBody>
      </p:sp>
      <p:sp>
        <p:nvSpPr>
          <p:cNvPr id="7" name="Textplatzhalter 11">
            <a:extLst>
              <a:ext uri="{FF2B5EF4-FFF2-40B4-BE49-F238E27FC236}">
                <a16:creationId xmlns:a16="http://schemas.microsoft.com/office/drawing/2014/main" id="{8CD18799-7032-750E-E123-CEAAE7E2CEE2}"/>
              </a:ext>
            </a:extLst>
          </p:cNvPr>
          <p:cNvSpPr txBox="1">
            <a:spLocks/>
          </p:cNvSpPr>
          <p:nvPr/>
        </p:nvSpPr>
        <p:spPr>
          <a:xfrm>
            <a:off x="1146698" y="651245"/>
            <a:ext cx="4392968" cy="2426130"/>
          </a:xfrm>
          <a:prstGeom prst="rect">
            <a:avLst/>
          </a:prstGeom>
          <a:solidFill>
            <a:srgbClr val="5CB77A"/>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656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656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656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a:p>
            <a:pPr marL="0" indent="0">
              <a:lnSpc>
                <a:spcPts val="2000"/>
              </a:lnSpc>
              <a:buNone/>
            </a:pPr>
            <a:r>
              <a:rPr lang="de-DE" sz="1800" dirty="0">
                <a:solidFill>
                  <a:schemeClr val="bg1"/>
                </a:solidFill>
              </a:rPr>
              <a:t>Landwirtschaftliche PV</a:t>
            </a:r>
          </a:p>
          <a:p>
            <a:pPr marL="0" indent="0">
              <a:lnSpc>
                <a:spcPts val="2000"/>
              </a:lnSpc>
              <a:buNone/>
            </a:pPr>
            <a:r>
              <a:rPr lang="de-DE" sz="1800" dirty="0">
                <a:solidFill>
                  <a:schemeClr val="bg1"/>
                </a:solidFill>
              </a:rPr>
              <a:t>1957: 	Landwirtschaftliches 	Zuschussrentengesetz</a:t>
            </a:r>
          </a:p>
          <a:p>
            <a:pPr marL="0" indent="0">
              <a:lnSpc>
                <a:spcPts val="2000"/>
              </a:lnSpc>
              <a:buNone/>
            </a:pPr>
            <a:r>
              <a:rPr lang="de-DE" sz="1800" dirty="0">
                <a:solidFill>
                  <a:schemeClr val="bg1"/>
                </a:solidFill>
              </a:rPr>
              <a:t>1970: 	Bauern-	Pensionsversicherungsgesetz</a:t>
            </a:r>
          </a:p>
        </p:txBody>
      </p:sp>
      <p:sp>
        <p:nvSpPr>
          <p:cNvPr id="8" name="Textplatzhalter 11">
            <a:extLst>
              <a:ext uri="{FF2B5EF4-FFF2-40B4-BE49-F238E27FC236}">
                <a16:creationId xmlns:a16="http://schemas.microsoft.com/office/drawing/2014/main" id="{34C39369-F3F3-75DF-C118-21FC131BEED9}"/>
              </a:ext>
            </a:extLst>
          </p:cNvPr>
          <p:cNvSpPr txBox="1">
            <a:spLocks/>
          </p:cNvSpPr>
          <p:nvPr/>
        </p:nvSpPr>
        <p:spPr>
          <a:xfrm>
            <a:off x="6326618" y="651245"/>
            <a:ext cx="4392968" cy="2426130"/>
          </a:xfrm>
          <a:prstGeom prst="rect">
            <a:avLst/>
          </a:prstGeom>
          <a:solidFill>
            <a:srgbClr val="5CB77A"/>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6565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6565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6565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6565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800" dirty="0"/>
          </a:p>
          <a:p>
            <a:pPr marL="0" indent="0">
              <a:lnSpc>
                <a:spcPts val="2000"/>
              </a:lnSpc>
              <a:buNone/>
            </a:pPr>
            <a:r>
              <a:rPr lang="de-DE" sz="1800" dirty="0">
                <a:solidFill>
                  <a:schemeClr val="bg1"/>
                </a:solidFill>
              </a:rPr>
              <a:t>Gewerbliche KV</a:t>
            </a:r>
          </a:p>
          <a:p>
            <a:pPr marL="0" indent="0">
              <a:lnSpc>
                <a:spcPts val="2000"/>
              </a:lnSpc>
              <a:buNone/>
            </a:pPr>
            <a:r>
              <a:rPr lang="de-DE" sz="1800" dirty="0">
                <a:solidFill>
                  <a:schemeClr val="bg1"/>
                </a:solidFill>
              </a:rPr>
              <a:t>1966: 	Gewerbliches Selbständigen-	Krankenversicherungsgesetz</a:t>
            </a:r>
          </a:p>
          <a:p>
            <a:pPr marL="0" indent="0">
              <a:lnSpc>
                <a:spcPts val="2000"/>
              </a:lnSpc>
              <a:buNone/>
            </a:pPr>
            <a:r>
              <a:rPr lang="de-DE" sz="1800" dirty="0">
                <a:solidFill>
                  <a:schemeClr val="bg1"/>
                </a:solidFill>
              </a:rPr>
              <a:t>1976: 	5. Novelle – Abgehen von den 	Innungsbeschlüssen</a:t>
            </a:r>
          </a:p>
        </p:txBody>
      </p:sp>
      <p:sp>
        <p:nvSpPr>
          <p:cNvPr id="9" name="Textfeld 8">
            <a:extLst>
              <a:ext uri="{FF2B5EF4-FFF2-40B4-BE49-F238E27FC236}">
                <a16:creationId xmlns:a16="http://schemas.microsoft.com/office/drawing/2014/main" id="{9CA51F24-EE8F-8F34-BA96-08FA96E7F1EF}"/>
              </a:ext>
            </a:extLst>
          </p:cNvPr>
          <p:cNvSpPr txBox="1"/>
          <p:nvPr/>
        </p:nvSpPr>
        <p:spPr>
          <a:xfrm>
            <a:off x="1146698" y="3258105"/>
            <a:ext cx="4392968" cy="2246769"/>
          </a:xfrm>
          <a:prstGeom prst="rect">
            <a:avLst/>
          </a:prstGeom>
          <a:noFill/>
        </p:spPr>
        <p:txBody>
          <a:bodyPr wrap="square" rtlCol="0">
            <a:spAutoFit/>
          </a:bodyPr>
          <a:lstStyle/>
          <a:p>
            <a:r>
              <a:rPr lang="de-DE" sz="1400" i="1" dirty="0">
                <a:effectLst/>
                <a:latin typeface="Arial" panose="020B0604020202020204" pitchFamily="34" charset="0"/>
                <a:ea typeface="Times New Roman" panose="02020603050405020304" pitchFamily="18" charset="0"/>
                <a:cs typeface="Times New Roman" panose="02020603050405020304" pitchFamily="18" charset="0"/>
              </a:rPr>
              <a:t>„Der normale Lebensunterhalt des Rentners sollte weiterhin am land- und forstwirtschaftlichen Betrieb geleistet werden. Die Zuschussrente sollte – wie schon der Name sagt – ein Zuschuss sein, der kleinere Bedürfnisse des Lebens abdecken soll. Das Pfeifengeld oder das Glas Wein am Sonntag für den Großvater oder etwas, was der Oma Freude macht, usw. Das hat man verstanden.“ </a:t>
            </a:r>
          </a:p>
          <a:p>
            <a:br>
              <a:rPr lang="de-DE" sz="1400" dirty="0">
                <a:latin typeface="Arial" panose="020B0604020202020204" pitchFamily="34" charset="0"/>
                <a:cs typeface="Times New Roman" panose="02020603050405020304" pitchFamily="18" charset="0"/>
              </a:rPr>
            </a:br>
            <a:r>
              <a:rPr lang="de-DE" sz="1400" dirty="0">
                <a:latin typeface="Arial" panose="020B0604020202020204" pitchFamily="34" charset="0"/>
                <a:cs typeface="Times New Roman" panose="02020603050405020304" pitchFamily="18" charset="0"/>
              </a:rPr>
              <a:t>SVB-Generaldirektor Stefan Grabner</a:t>
            </a:r>
            <a:endParaRPr lang="de-AT" sz="1400" dirty="0"/>
          </a:p>
        </p:txBody>
      </p:sp>
      <p:sp>
        <p:nvSpPr>
          <p:cNvPr id="10" name="Textfeld 9">
            <a:extLst>
              <a:ext uri="{FF2B5EF4-FFF2-40B4-BE49-F238E27FC236}">
                <a16:creationId xmlns:a16="http://schemas.microsoft.com/office/drawing/2014/main" id="{BE350175-F24C-0511-0AD7-33590AAB7699}"/>
              </a:ext>
            </a:extLst>
          </p:cNvPr>
          <p:cNvSpPr txBox="1"/>
          <p:nvPr/>
        </p:nvSpPr>
        <p:spPr>
          <a:xfrm>
            <a:off x="6326618" y="3258105"/>
            <a:ext cx="4392968" cy="1384995"/>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Verpflichtend vorzunehmende Innungsbeschlüsse:</a:t>
            </a:r>
            <a:br>
              <a:rPr lang="de-DE" sz="1400" dirty="0">
                <a:latin typeface="Arial" panose="020B0604020202020204" pitchFamily="34" charset="0"/>
                <a:cs typeface="Arial" panose="020B0604020202020204" pitchFamily="34" charset="0"/>
              </a:rPr>
            </a:br>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1967 stimmte nur in Niederösterreich, Wien und dem Burgenland die Mehrheit der versicherungsfreien Fachgruppen für eine Einbeziehung in die KV-Pflichtversicherung</a:t>
            </a:r>
          </a:p>
        </p:txBody>
      </p:sp>
    </p:spTree>
    <p:extLst>
      <p:ext uri="{BB962C8B-B14F-4D97-AF65-F5344CB8AC3E}">
        <p14:creationId xmlns:p14="http://schemas.microsoft.com/office/powerpoint/2010/main" val="749401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ACD46-8BB7-47D1-160B-E146DEFDC0E5}"/>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FDD7B8B-28D5-1D48-12AB-195B26D56470}"/>
              </a:ext>
            </a:extLst>
          </p:cNvPr>
          <p:cNvSpPr>
            <a:spLocks noGrp="1"/>
          </p:cNvSpPr>
          <p:nvPr>
            <p:ph type="sldNum" sz="quarter" idx="12"/>
          </p:nvPr>
        </p:nvSpPr>
        <p:spPr/>
        <p:txBody>
          <a:bodyPr/>
          <a:lstStyle/>
          <a:p>
            <a:fld id="{0346AE62-E75F-EC49-A7A3-6D94D8A7A2CE}" type="slidenum">
              <a:rPr lang="de-DE" smtClean="0"/>
              <a:pPr/>
              <a:t>16</a:t>
            </a:fld>
            <a:endParaRPr lang="de-DE" dirty="0"/>
          </a:p>
        </p:txBody>
      </p:sp>
      <p:sp>
        <p:nvSpPr>
          <p:cNvPr id="2" name="Titel 1">
            <a:extLst>
              <a:ext uri="{FF2B5EF4-FFF2-40B4-BE49-F238E27FC236}">
                <a16:creationId xmlns:a16="http://schemas.microsoft.com/office/drawing/2014/main" id="{DEE367B7-4651-23F6-3736-665A77954FD0}"/>
              </a:ext>
            </a:extLst>
          </p:cNvPr>
          <p:cNvSpPr>
            <a:spLocks noGrp="1"/>
          </p:cNvSpPr>
          <p:nvPr>
            <p:ph type="title"/>
          </p:nvPr>
        </p:nvSpPr>
        <p:spPr>
          <a:xfrm>
            <a:off x="718932" y="809761"/>
            <a:ext cx="10939422" cy="1145443"/>
          </a:xfrm>
        </p:spPr>
        <p:txBody>
          <a:bodyPr/>
          <a:lstStyle/>
          <a:p>
            <a:r>
              <a:rPr lang="de-DE" dirty="0">
                <a:solidFill>
                  <a:srgbClr val="5CB77A"/>
                </a:solidFill>
              </a:rPr>
              <a:t>Konsolidierungen …</a:t>
            </a:r>
          </a:p>
        </p:txBody>
      </p:sp>
      <p:sp>
        <p:nvSpPr>
          <p:cNvPr id="3" name="Titel 1">
            <a:extLst>
              <a:ext uri="{FF2B5EF4-FFF2-40B4-BE49-F238E27FC236}">
                <a16:creationId xmlns:a16="http://schemas.microsoft.com/office/drawing/2014/main" id="{AF5F420E-E96D-C7FA-6446-92D8E10E3F6E}"/>
              </a:ext>
            </a:extLst>
          </p:cNvPr>
          <p:cNvSpPr txBox="1">
            <a:spLocks/>
          </p:cNvSpPr>
          <p:nvPr/>
        </p:nvSpPr>
        <p:spPr>
          <a:xfrm>
            <a:off x="718932" y="3572197"/>
            <a:ext cx="10939422" cy="11454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a:solidFill>
                  <a:srgbClr val="00B050"/>
                </a:solidFill>
                <a:latin typeface="Arial" panose="020B0604020202020204" pitchFamily="34" charset="0"/>
                <a:ea typeface="+mj-ea"/>
                <a:cs typeface="Arial" panose="020B0604020202020204" pitchFamily="34" charset="0"/>
              </a:defRPr>
            </a:lvl1pPr>
          </a:lstStyle>
          <a:p>
            <a:pPr algn="r"/>
            <a:r>
              <a:rPr lang="de-DE" dirty="0">
                <a:solidFill>
                  <a:srgbClr val="5CB77A"/>
                </a:solidFill>
              </a:rPr>
              <a:t>… und Neuerungen</a:t>
            </a:r>
          </a:p>
        </p:txBody>
      </p:sp>
      <p:sp>
        <p:nvSpPr>
          <p:cNvPr id="5" name="Textfeld 4">
            <a:extLst>
              <a:ext uri="{FF2B5EF4-FFF2-40B4-BE49-F238E27FC236}">
                <a16:creationId xmlns:a16="http://schemas.microsoft.com/office/drawing/2014/main" id="{B938AAAB-568A-DF27-0124-B05F24ECB683}"/>
              </a:ext>
            </a:extLst>
          </p:cNvPr>
          <p:cNvSpPr txBox="1"/>
          <p:nvPr/>
        </p:nvSpPr>
        <p:spPr>
          <a:xfrm>
            <a:off x="1322773" y="1955204"/>
            <a:ext cx="4136994" cy="2831544"/>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GSVG 1978</a:t>
            </a: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BSVG 1978</a:t>
            </a: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FSVG 1979</a:t>
            </a:r>
          </a:p>
          <a:p>
            <a:pPr marL="285750" indent="-28575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endParaRPr lang="de-DE" sz="1400" i="1" dirty="0">
              <a:latin typeface="Arial" panose="020B0604020202020204" pitchFamily="34" charset="0"/>
              <a:cs typeface="Arial" panose="020B0604020202020204" pitchFamily="34" charset="0"/>
            </a:endParaRPr>
          </a:p>
          <a:p>
            <a:r>
              <a:rPr lang="de-DE" sz="1400" i="1" dirty="0">
                <a:latin typeface="Arial" panose="020B0604020202020204" pitchFamily="34" charset="0"/>
                <a:cs typeface="Arial" panose="020B0604020202020204" pitchFamily="34" charset="0"/>
              </a:rPr>
              <a:t>„Wir wollten keine Privilegien, aber auch keine Diskriminierungen.“</a:t>
            </a:r>
          </a:p>
          <a:p>
            <a:endParaRPr lang="de-DE" sz="1400" dirty="0">
              <a:latin typeface="Arial" panose="020B0604020202020204" pitchFamily="34" charset="0"/>
              <a:cs typeface="Arial" panose="020B0604020202020204" pitchFamily="34" charset="0"/>
            </a:endParaRPr>
          </a:p>
          <a:p>
            <a:r>
              <a:rPr lang="de-DE" sz="1400">
                <a:latin typeface="Arial" panose="020B0604020202020204" pitchFamily="34" charset="0"/>
                <a:cs typeface="Arial" panose="020B0604020202020204" pitchFamily="34" charset="0"/>
              </a:rPr>
              <a:t>SVA-Obmann Präsident Dr</a:t>
            </a:r>
            <a:r>
              <a:rPr lang="de-DE" sz="1400" dirty="0">
                <a:latin typeface="Arial" panose="020B0604020202020204" pitchFamily="34" charset="0"/>
                <a:cs typeface="Arial" panose="020B0604020202020204" pitchFamily="34" charset="0"/>
              </a:rPr>
              <a:t>. Christoph Leitl</a:t>
            </a:r>
          </a:p>
          <a:p>
            <a:endParaRPr lang="de-DE" sz="1400" i="1" dirty="0">
              <a:latin typeface="Arial" panose="020B0604020202020204" pitchFamily="34" charset="0"/>
              <a:cs typeface="Arial" panose="020B0604020202020204" pitchFamily="34" charset="0"/>
            </a:endParaRPr>
          </a:p>
          <a:p>
            <a:endParaRPr lang="de-DE" sz="1400" i="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397CC366-716B-488C-6A63-CDE11827F1E6}"/>
              </a:ext>
            </a:extLst>
          </p:cNvPr>
          <p:cNvSpPr txBox="1"/>
          <p:nvPr/>
        </p:nvSpPr>
        <p:spPr>
          <a:xfrm>
            <a:off x="6563558" y="4730115"/>
            <a:ext cx="4136994"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die „neuen Selbständigen“ 1997</a:t>
            </a:r>
            <a:endParaRPr lang="de-AT"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76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D516C-F68D-216C-5384-90C711AC4048}"/>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98456C8-FC78-BDF1-2FC5-62EB02800649}"/>
              </a:ext>
            </a:extLst>
          </p:cNvPr>
          <p:cNvSpPr>
            <a:spLocks noGrp="1"/>
          </p:cNvSpPr>
          <p:nvPr>
            <p:ph type="sldNum" sz="quarter" idx="12"/>
          </p:nvPr>
        </p:nvSpPr>
        <p:spPr/>
        <p:txBody>
          <a:bodyPr/>
          <a:lstStyle/>
          <a:p>
            <a:fld id="{0346AE62-E75F-EC49-A7A3-6D94D8A7A2CE}" type="slidenum">
              <a:rPr lang="de-DE" smtClean="0"/>
              <a:pPr/>
              <a:t>17</a:t>
            </a:fld>
            <a:endParaRPr lang="de-DE" dirty="0"/>
          </a:p>
        </p:txBody>
      </p:sp>
      <p:sp>
        <p:nvSpPr>
          <p:cNvPr id="2" name="Textfeld 1">
            <a:extLst>
              <a:ext uri="{FF2B5EF4-FFF2-40B4-BE49-F238E27FC236}">
                <a16:creationId xmlns:a16="http://schemas.microsoft.com/office/drawing/2014/main" id="{AA34299D-DE6A-8CF3-7D0C-1A1DB3E2E918}"/>
              </a:ext>
            </a:extLst>
          </p:cNvPr>
          <p:cNvSpPr txBox="1"/>
          <p:nvPr/>
        </p:nvSpPr>
        <p:spPr>
          <a:xfrm>
            <a:off x="656948" y="745724"/>
            <a:ext cx="6844683"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8 Meisterkrankenkassen</a:t>
            </a:r>
          </a:p>
          <a:p>
            <a:r>
              <a:rPr lang="de-AT" dirty="0">
                <a:latin typeface="Arial" panose="020B0604020202020204" pitchFamily="34" charset="0"/>
                <a:cs typeface="Arial" panose="020B0604020202020204" pitchFamily="34" charset="0"/>
              </a:rPr>
              <a:t>Pensionsversicherungsanstalt der </a:t>
            </a:r>
            <a:br>
              <a:rPr lang="de-AT" dirty="0">
                <a:latin typeface="Arial" panose="020B0604020202020204" pitchFamily="34" charset="0"/>
                <a:cs typeface="Arial" panose="020B0604020202020204" pitchFamily="34" charset="0"/>
              </a:rPr>
            </a:br>
            <a:r>
              <a:rPr lang="de-AT" dirty="0">
                <a:latin typeface="Arial" panose="020B0604020202020204" pitchFamily="34" charset="0"/>
                <a:cs typeface="Arial" panose="020B0604020202020204" pitchFamily="34" charset="0"/>
              </a:rPr>
              <a:t>gewerblichen Wirtschaft</a:t>
            </a:r>
          </a:p>
        </p:txBody>
      </p:sp>
      <p:sp>
        <p:nvSpPr>
          <p:cNvPr id="3" name="Pfeil: nach unten 2">
            <a:extLst>
              <a:ext uri="{FF2B5EF4-FFF2-40B4-BE49-F238E27FC236}">
                <a16:creationId xmlns:a16="http://schemas.microsoft.com/office/drawing/2014/main" id="{97A9D0EF-A78E-3FB6-FE68-2E5E7DBFBC82}"/>
              </a:ext>
            </a:extLst>
          </p:cNvPr>
          <p:cNvSpPr/>
          <p:nvPr/>
        </p:nvSpPr>
        <p:spPr>
          <a:xfrm>
            <a:off x="2765394" y="1763805"/>
            <a:ext cx="861134" cy="923330"/>
          </a:xfrm>
          <a:prstGeom prst="downArrow">
            <a:avLst/>
          </a:prstGeom>
          <a:solidFill>
            <a:srgbClr val="5CB7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244" name="Picture 4" descr="Sva Logos">
            <a:extLst>
              <a:ext uri="{FF2B5EF4-FFF2-40B4-BE49-F238E27FC236}">
                <a16:creationId xmlns:a16="http://schemas.microsoft.com/office/drawing/2014/main" id="{1180289E-0500-713B-4E8E-4D860A721F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92" b="12347"/>
          <a:stretch/>
        </p:blipFill>
        <p:spPr bwMode="auto">
          <a:xfrm>
            <a:off x="878889" y="3015290"/>
            <a:ext cx="3552085" cy="1236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8440BD13-D2D0-44FB-F0B4-4FA3127A7C66}"/>
              </a:ext>
            </a:extLst>
          </p:cNvPr>
          <p:cNvSpPr txBox="1"/>
          <p:nvPr/>
        </p:nvSpPr>
        <p:spPr>
          <a:xfrm>
            <a:off x="5592932" y="745724"/>
            <a:ext cx="6143347" cy="923330"/>
          </a:xfrm>
          <a:prstGeom prst="rect">
            <a:avLst/>
          </a:prstGeom>
          <a:noFill/>
        </p:spPr>
        <p:txBody>
          <a:bodyPr wrap="square" rtlCol="0">
            <a:spAutoFit/>
          </a:bodyPr>
          <a:lstStyle/>
          <a:p>
            <a:r>
              <a:rPr lang="de-DE" sz="1800" dirty="0">
                <a:effectLst/>
                <a:latin typeface="Arial" panose="020B0604020202020204" pitchFamily="34" charset="0"/>
                <a:ea typeface="Times New Roman" panose="02020603050405020304" pitchFamily="18" charset="0"/>
                <a:cs typeface="Times New Roman" panose="02020603050405020304" pitchFamily="18" charset="0"/>
              </a:rPr>
              <a:t>Bauernkrankenkasse</a:t>
            </a:r>
          </a:p>
          <a:p>
            <a:r>
              <a:rPr lang="de-DE" sz="1800" dirty="0">
                <a:effectLst/>
                <a:latin typeface="Arial" panose="020B0604020202020204" pitchFamily="34" charset="0"/>
                <a:ea typeface="Times New Roman" panose="02020603050405020304" pitchFamily="18" charset="0"/>
                <a:cs typeface="Times New Roman" panose="02020603050405020304" pitchFamily="18" charset="0"/>
              </a:rPr>
              <a:t>Land- und Forstwirtschaftliche Sozialversicherungsanstalt Pensionsversicherungsanstalt der Bauern</a:t>
            </a:r>
            <a:endParaRPr lang="de-AT" dirty="0"/>
          </a:p>
        </p:txBody>
      </p:sp>
      <p:sp>
        <p:nvSpPr>
          <p:cNvPr id="7" name="Pfeil: nach unten 6">
            <a:extLst>
              <a:ext uri="{FF2B5EF4-FFF2-40B4-BE49-F238E27FC236}">
                <a16:creationId xmlns:a16="http://schemas.microsoft.com/office/drawing/2014/main" id="{553E824D-98A6-C356-9758-7EACD62263DF}"/>
              </a:ext>
            </a:extLst>
          </p:cNvPr>
          <p:cNvSpPr/>
          <p:nvPr/>
        </p:nvSpPr>
        <p:spPr>
          <a:xfrm>
            <a:off x="7036479" y="1763805"/>
            <a:ext cx="861134" cy="923330"/>
          </a:xfrm>
          <a:prstGeom prst="downArrow">
            <a:avLst/>
          </a:prstGeom>
          <a:solidFill>
            <a:srgbClr val="5CB7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extLst>
              <a:ext uri="{FF2B5EF4-FFF2-40B4-BE49-F238E27FC236}">
                <a16:creationId xmlns:a16="http://schemas.microsoft.com/office/drawing/2014/main" id="{3AABE986-8215-D39F-D343-50F8CDEF6412}"/>
              </a:ext>
            </a:extLst>
          </p:cNvPr>
          <p:cNvSpPr txBox="1"/>
          <p:nvPr/>
        </p:nvSpPr>
        <p:spPr>
          <a:xfrm>
            <a:off x="5070166" y="1946053"/>
            <a:ext cx="803892" cy="369332"/>
          </a:xfrm>
          <a:prstGeom prst="rect">
            <a:avLst/>
          </a:prstGeom>
          <a:noFill/>
        </p:spPr>
        <p:txBody>
          <a:bodyPr wrap="square" rtlCol="0">
            <a:spAutoFit/>
          </a:bodyPr>
          <a:lstStyle/>
          <a:p>
            <a:r>
              <a:rPr lang="de-DE" dirty="0"/>
              <a:t>1974</a:t>
            </a:r>
            <a:endParaRPr lang="de-AT" dirty="0"/>
          </a:p>
        </p:txBody>
      </p:sp>
      <p:pic>
        <p:nvPicPr>
          <p:cNvPr id="10246" name="Picture 6" descr="Svb Logos">
            <a:extLst>
              <a:ext uri="{FF2B5EF4-FFF2-40B4-BE49-F238E27FC236}">
                <a16:creationId xmlns:a16="http://schemas.microsoft.com/office/drawing/2014/main" id="{1ABB1D1B-74A6-BAB0-90FB-723BE79CD1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8" b="8877"/>
          <a:stretch/>
        </p:blipFill>
        <p:spPr bwMode="auto">
          <a:xfrm>
            <a:off x="6595416" y="2781886"/>
            <a:ext cx="1743260" cy="1495620"/>
          </a:xfrm>
          <a:prstGeom prst="rect">
            <a:avLst/>
          </a:prstGeom>
          <a:noFill/>
          <a:extLst>
            <a:ext uri="{909E8E84-426E-40DD-AFC4-6F175D3DCCD1}">
              <a14:hiddenFill xmlns:a14="http://schemas.microsoft.com/office/drawing/2010/main">
                <a:solidFill>
                  <a:srgbClr val="FFFFFF"/>
                </a:solidFill>
              </a14:hiddenFill>
            </a:ext>
          </a:extLst>
        </p:spPr>
      </p:pic>
      <p:sp>
        <p:nvSpPr>
          <p:cNvPr id="10" name="Pfeil: nach unten 9">
            <a:extLst>
              <a:ext uri="{FF2B5EF4-FFF2-40B4-BE49-F238E27FC236}">
                <a16:creationId xmlns:a16="http://schemas.microsoft.com/office/drawing/2014/main" id="{0E4E2BAA-9FC1-8712-079E-24F4D9D2F343}"/>
              </a:ext>
            </a:extLst>
          </p:cNvPr>
          <p:cNvSpPr/>
          <p:nvPr/>
        </p:nvSpPr>
        <p:spPr>
          <a:xfrm>
            <a:off x="4959658" y="4392688"/>
            <a:ext cx="861134" cy="923330"/>
          </a:xfrm>
          <a:prstGeom prst="downArrow">
            <a:avLst/>
          </a:prstGeom>
          <a:solidFill>
            <a:srgbClr val="5CB7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248" name="Picture 8" descr="Online Terminvereinbarung - Österreichische Sozialversicherung">
            <a:extLst>
              <a:ext uri="{FF2B5EF4-FFF2-40B4-BE49-F238E27FC236}">
                <a16:creationId xmlns:a16="http://schemas.microsoft.com/office/drawing/2014/main" id="{45056356-A37D-BD32-AEB3-264034F84D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0974" y="5443583"/>
            <a:ext cx="1908699" cy="9282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679E38CE-1E78-7DF5-763D-34D8932F721E}"/>
              </a:ext>
            </a:extLst>
          </p:cNvPr>
          <p:cNvSpPr txBox="1"/>
          <p:nvPr/>
        </p:nvSpPr>
        <p:spPr>
          <a:xfrm>
            <a:off x="5070166" y="4023356"/>
            <a:ext cx="803892" cy="369332"/>
          </a:xfrm>
          <a:prstGeom prst="rect">
            <a:avLst/>
          </a:prstGeom>
          <a:noFill/>
        </p:spPr>
        <p:txBody>
          <a:bodyPr wrap="square" rtlCol="0">
            <a:spAutoFit/>
          </a:bodyPr>
          <a:lstStyle/>
          <a:p>
            <a:r>
              <a:rPr lang="de-DE" dirty="0"/>
              <a:t>2020</a:t>
            </a:r>
            <a:endParaRPr lang="de-AT" dirty="0"/>
          </a:p>
        </p:txBody>
      </p:sp>
    </p:spTree>
    <p:extLst>
      <p:ext uri="{BB962C8B-B14F-4D97-AF65-F5344CB8AC3E}">
        <p14:creationId xmlns:p14="http://schemas.microsoft.com/office/powerpoint/2010/main" val="3905417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880DF-D5B3-2D27-967E-9F391310A078}"/>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7E54F3F3-9571-2BD6-1D97-79A199511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33" y="387739"/>
            <a:ext cx="3998079" cy="520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1B3005B-D7A3-24AC-1EEC-B8853BAAE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681" y="378244"/>
            <a:ext cx="6147786" cy="521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38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10593-0A0E-AE9D-4B4B-FE952F15BEDF}"/>
              </a:ext>
            </a:extLst>
          </p:cNvPr>
          <p:cNvSpPr>
            <a:spLocks noGrp="1"/>
          </p:cNvSpPr>
          <p:nvPr>
            <p:ph type="title"/>
          </p:nvPr>
        </p:nvSpPr>
        <p:spPr/>
        <p:txBody>
          <a:bodyPr/>
          <a:lstStyle/>
          <a:p>
            <a:r>
              <a:rPr lang="de-DE" dirty="0"/>
              <a:t>Bildquellen</a:t>
            </a:r>
            <a:endParaRPr lang="de-AT" dirty="0"/>
          </a:p>
        </p:txBody>
      </p:sp>
      <p:sp>
        <p:nvSpPr>
          <p:cNvPr id="4" name="Foliennummernplatzhalter 3">
            <a:extLst>
              <a:ext uri="{FF2B5EF4-FFF2-40B4-BE49-F238E27FC236}">
                <a16:creationId xmlns:a16="http://schemas.microsoft.com/office/drawing/2014/main" id="{C958A33B-D0B2-BF93-25E3-B139C5E66753}"/>
              </a:ext>
            </a:extLst>
          </p:cNvPr>
          <p:cNvSpPr>
            <a:spLocks noGrp="1"/>
          </p:cNvSpPr>
          <p:nvPr>
            <p:ph type="sldNum" sz="quarter" idx="12"/>
          </p:nvPr>
        </p:nvSpPr>
        <p:spPr/>
        <p:txBody>
          <a:bodyPr/>
          <a:lstStyle/>
          <a:p>
            <a:fld id="{0346AE62-E75F-EC49-A7A3-6D94D8A7A2CE}" type="slidenum">
              <a:rPr lang="de-DE" smtClean="0"/>
              <a:pPr/>
              <a:t>19</a:t>
            </a:fld>
            <a:endParaRPr lang="de-DE" dirty="0"/>
          </a:p>
        </p:txBody>
      </p:sp>
      <p:sp>
        <p:nvSpPr>
          <p:cNvPr id="5" name="Textplatzhalter 4">
            <a:extLst>
              <a:ext uri="{FF2B5EF4-FFF2-40B4-BE49-F238E27FC236}">
                <a16:creationId xmlns:a16="http://schemas.microsoft.com/office/drawing/2014/main" id="{A253A058-A732-DBD3-6AA4-B4B0D8E540C6}"/>
              </a:ext>
            </a:extLst>
          </p:cNvPr>
          <p:cNvSpPr>
            <a:spLocks noGrp="1"/>
          </p:cNvSpPr>
          <p:nvPr>
            <p:ph type="body" sz="quarter" idx="13"/>
          </p:nvPr>
        </p:nvSpPr>
        <p:spPr>
          <a:xfrm>
            <a:off x="732184" y="2217278"/>
            <a:ext cx="10926170" cy="3815280"/>
          </a:xfrm>
        </p:spPr>
        <p:txBody>
          <a:bodyPr/>
          <a:lstStyle/>
          <a:p>
            <a:r>
              <a:rPr lang="de-DE" sz="1100" dirty="0"/>
              <a:t>Folie 2: Scherenschleifer in Ottakring 1940, https://onb.digital/result/10BCC5C1, ÖNB Digital/Österreichische Nationalbibliothek.</a:t>
            </a:r>
          </a:p>
          <a:p>
            <a:r>
              <a:rPr lang="de-AT" sz="1100" dirty="0"/>
              <a:t>Folie 3: </a:t>
            </a:r>
            <a:r>
              <a:rPr lang="de-DE" sz="1100" dirty="0"/>
              <a:t>Bäuerin sieht in Hausschuhen und Nachthemd mit Petroleumlampe nach einer kranken Kuh im Stall, https://onb.digital/result/10C3174B, ÖNB Digital/Österreichische Nationalbibliothek.</a:t>
            </a:r>
          </a:p>
          <a:p>
            <a:r>
              <a:rPr lang="de-DE" sz="1100" dirty="0"/>
              <a:t>Folie 5: Hugo Gerald Ströhl, Berufswappen Wien, https://www.geschichtewiki.wien.gv.at/Berufswappen, Wien Geschichte Wiki.</a:t>
            </a:r>
          </a:p>
          <a:p>
            <a:r>
              <a:rPr lang="de-DE" sz="1100" dirty="0"/>
              <a:t>Folie 6: Reichsgesetzblatt des Kaisertums Österreich 1859/227, https://alex.onb.ac.at/cgi-content/alex?aid=rgb&amp;datum=1859&amp;page=691&amp;size=45, ALEX/Österreichische Nationalbibliothek.</a:t>
            </a:r>
          </a:p>
          <a:p>
            <a:r>
              <a:rPr lang="de-DE" sz="1100" dirty="0"/>
              <a:t>Folie 7: Neue Wiener Friseur-Zeitung vom 1. Mai 1890, https://anno.onb.ac.at/cgi-content/anno?aid=nwf&amp;datum=18900501&amp;zoom=33, ANNO/Österreichische Nationalbibliothek.</a:t>
            </a:r>
          </a:p>
          <a:p>
            <a:r>
              <a:rPr lang="de-DE" sz="1100" dirty="0"/>
              <a:t>Folie 8: Altbauer und Altbäuerin als Auszügler in </a:t>
            </a:r>
            <a:r>
              <a:rPr lang="de-DE" sz="1100" dirty="0" err="1"/>
              <a:t>Außerteuchen</a:t>
            </a:r>
            <a:r>
              <a:rPr lang="de-DE" sz="1100" dirty="0"/>
              <a:t> um 1930, https://onb.digital/result/10B9AA8A, ÖNB Digital/Österreichische Nationalbibliothek.</a:t>
            </a:r>
          </a:p>
          <a:p>
            <a:r>
              <a:rPr lang="de-DE" sz="1100" dirty="0"/>
              <a:t>Folie 9: Otto Schmidt, Hof des Bürgerspitals mit Rundbogenarkaden in Salzburg 1895, https://onb.digital/result/131F83EA, ÖNB Digital/Österreichische Nationalbibliothek.</a:t>
            </a:r>
          </a:p>
          <a:p>
            <a:r>
              <a:rPr lang="de-DE" sz="1100" dirty="0"/>
              <a:t>Folie 10: Der „Einleger“ im </a:t>
            </a:r>
            <a:r>
              <a:rPr lang="de-DE" sz="1100" dirty="0" err="1"/>
              <a:t>Enntal</a:t>
            </a:r>
            <a:r>
              <a:rPr lang="de-DE" sz="1100" dirty="0"/>
              <a:t> um 1920, https://onb.digital/result/10BA0B0C, ÖNB Digital/Österreichische Nationalbibliothek.</a:t>
            </a:r>
          </a:p>
          <a:p>
            <a:r>
              <a:rPr lang="de-DE" sz="1100" dirty="0"/>
              <a:t>Folie 12 links: Neuigkeits-Welt-Blatt vom 24. April 1931, https://anno.onb.ac.at/cgi-content/anno?aid=nwb&amp;datum=19310424&amp;seite=4&amp;zoom=33, ANNO/Österreichische Nationalbibliothek.</a:t>
            </a:r>
          </a:p>
          <a:p>
            <a:r>
              <a:rPr lang="de-DE" sz="1100" dirty="0"/>
              <a:t>Folie 12 rechts: </a:t>
            </a:r>
            <a:r>
              <a:rPr lang="de-AT" sz="1100" dirty="0"/>
              <a:t>Protest-Versammlung gegen die Zwangs-Krankenkasse in Hartberg 1933, https://onb.digital/result/115DB913, </a:t>
            </a:r>
            <a:r>
              <a:rPr lang="de-DE" sz="1100" dirty="0"/>
              <a:t>ÖNB Digital/Österreichische Nationalbibliothek.</a:t>
            </a:r>
          </a:p>
          <a:p>
            <a:r>
              <a:rPr lang="de-DE" sz="1100" dirty="0"/>
              <a:t>Folie 18: siehe Folien 2 und 3</a:t>
            </a:r>
          </a:p>
          <a:p>
            <a:endParaRPr lang="de-DE" sz="1200" dirty="0"/>
          </a:p>
          <a:p>
            <a:endParaRPr lang="de-AT" sz="1500" dirty="0"/>
          </a:p>
        </p:txBody>
      </p:sp>
    </p:spTree>
    <p:extLst>
      <p:ext uri="{BB962C8B-B14F-4D97-AF65-F5344CB8AC3E}">
        <p14:creationId xmlns:p14="http://schemas.microsoft.com/office/powerpoint/2010/main" val="175260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A20142F-70BD-4D3E-5905-35240C16A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832" y="274310"/>
            <a:ext cx="4850335" cy="630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64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846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2CF5C-7D3A-4A47-9789-CD604ED2658A}"/>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F4F3A87-A46A-9B6B-DA71-0EE91185CFA4}"/>
              </a:ext>
            </a:extLst>
          </p:cNvPr>
          <p:cNvSpPr>
            <a:spLocks noGrp="1"/>
          </p:cNvSpPr>
          <p:nvPr>
            <p:ph type="sldNum" sz="quarter" idx="12"/>
          </p:nvPr>
        </p:nvSpPr>
        <p:spPr/>
        <p:txBody>
          <a:bodyPr/>
          <a:lstStyle/>
          <a:p>
            <a:fld id="{0346AE62-E75F-EC49-A7A3-6D94D8A7A2CE}" type="slidenum">
              <a:rPr lang="de-DE" smtClean="0"/>
              <a:pPr/>
              <a:t>3</a:t>
            </a:fld>
            <a:endParaRPr lang="de-DE" dirty="0"/>
          </a:p>
        </p:txBody>
      </p:sp>
      <p:pic>
        <p:nvPicPr>
          <p:cNvPr id="3074" name="Picture 2">
            <a:extLst>
              <a:ext uri="{FF2B5EF4-FFF2-40B4-BE49-F238E27FC236}">
                <a16:creationId xmlns:a16="http://schemas.microsoft.com/office/drawing/2014/main" id="{2F82F397-2917-F6E4-D5CB-38451D04F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835" y="408191"/>
            <a:ext cx="6654924" cy="564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29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Soziale Sicherheit im „Nachziehverfahren“?</a:t>
            </a:r>
          </a:p>
        </p:txBody>
      </p:sp>
    </p:spTree>
    <p:extLst>
      <p:ext uri="{BB962C8B-B14F-4D97-AF65-F5344CB8AC3E}">
        <p14:creationId xmlns:p14="http://schemas.microsoft.com/office/powerpoint/2010/main" val="11582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EFD9-8FDE-B9BF-C926-F2AE44D7B0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5D145C-2F58-0FAE-DAE1-D7CD1182BA81}"/>
              </a:ext>
            </a:extLst>
          </p:cNvPr>
          <p:cNvSpPr>
            <a:spLocks noGrp="1"/>
          </p:cNvSpPr>
          <p:nvPr>
            <p:ph type="title"/>
          </p:nvPr>
        </p:nvSpPr>
        <p:spPr/>
        <p:txBody>
          <a:bodyPr/>
          <a:lstStyle/>
          <a:p>
            <a:endParaRPr lang="de-DE" dirty="0">
              <a:solidFill>
                <a:srgbClr val="5CB77A"/>
              </a:solidFill>
            </a:endParaRPr>
          </a:p>
        </p:txBody>
      </p:sp>
      <p:sp>
        <p:nvSpPr>
          <p:cNvPr id="4" name="Foliennummernplatzhalter 3">
            <a:extLst>
              <a:ext uri="{FF2B5EF4-FFF2-40B4-BE49-F238E27FC236}">
                <a16:creationId xmlns:a16="http://schemas.microsoft.com/office/drawing/2014/main" id="{049D9FBB-5452-5BED-C995-9F18CE8759E0}"/>
              </a:ext>
            </a:extLst>
          </p:cNvPr>
          <p:cNvSpPr>
            <a:spLocks noGrp="1"/>
          </p:cNvSpPr>
          <p:nvPr>
            <p:ph type="sldNum" sz="quarter" idx="12"/>
          </p:nvPr>
        </p:nvSpPr>
        <p:spPr/>
        <p:txBody>
          <a:bodyPr/>
          <a:lstStyle/>
          <a:p>
            <a:fld id="{0346AE62-E75F-EC49-A7A3-6D94D8A7A2CE}" type="slidenum">
              <a:rPr lang="de-DE" smtClean="0"/>
              <a:pPr/>
              <a:t>5</a:t>
            </a:fld>
            <a:endParaRPr lang="de-DE" dirty="0"/>
          </a:p>
        </p:txBody>
      </p:sp>
      <p:pic>
        <p:nvPicPr>
          <p:cNvPr id="4098" name="Picture 2" descr="Genossenschaftswappen Kaffeesieder Stroehl">
            <a:extLst>
              <a:ext uri="{FF2B5EF4-FFF2-40B4-BE49-F238E27FC236}">
                <a16:creationId xmlns:a16="http://schemas.microsoft.com/office/drawing/2014/main" id="{DF2215D2-9DFD-7F18-0029-CE16EBA6E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60874" cy="31297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enossenschaftswappen Holz- und Kohlenhaendler Stroehl">
            <a:extLst>
              <a:ext uri="{FF2B5EF4-FFF2-40B4-BE49-F238E27FC236}">
                <a16:creationId xmlns:a16="http://schemas.microsoft.com/office/drawing/2014/main" id="{10071E25-C253-74DB-FA29-0E4D04B78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821" y="0"/>
            <a:ext cx="2446358" cy="313635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enossenschaftswappen Hutmacher Stroehl">
            <a:extLst>
              <a:ext uri="{FF2B5EF4-FFF2-40B4-BE49-F238E27FC236}">
                <a16:creationId xmlns:a16="http://schemas.microsoft.com/office/drawing/2014/main" id="{AC2F149C-BBB9-A586-034C-257947C0D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378" y="0"/>
            <a:ext cx="2434747" cy="313635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enossenschaftswappen Zuckerbaecker, Lebzelter und Schokoladenmacher Stroehl">
            <a:extLst>
              <a:ext uri="{FF2B5EF4-FFF2-40B4-BE49-F238E27FC236}">
                <a16:creationId xmlns:a16="http://schemas.microsoft.com/office/drawing/2014/main" id="{183B901A-CA65-BCC6-C83C-F2C193823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9934" y="0"/>
            <a:ext cx="2472066" cy="312972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Genossenschaftswappen Spirituosenschaenker Stroehl">
            <a:extLst>
              <a:ext uri="{FF2B5EF4-FFF2-40B4-BE49-F238E27FC236}">
                <a16:creationId xmlns:a16="http://schemas.microsoft.com/office/drawing/2014/main" id="{8789DDF6-E313-DEC9-19D8-4C06A29A0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2587" y="3108974"/>
            <a:ext cx="2419813" cy="312497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Genossenschaftswappen Kamm- und Faechermacher Stroehl">
            <a:extLst>
              <a:ext uri="{FF2B5EF4-FFF2-40B4-BE49-F238E27FC236}">
                <a16:creationId xmlns:a16="http://schemas.microsoft.com/office/drawing/2014/main" id="{C745EAED-95D6-46F5-8DC9-83A9A3B297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820" y="3131628"/>
            <a:ext cx="2418530" cy="310232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Genossenschaftswappen Zahntechniker Stroehl">
            <a:extLst>
              <a:ext uri="{FF2B5EF4-FFF2-40B4-BE49-F238E27FC236}">
                <a16:creationId xmlns:a16="http://schemas.microsoft.com/office/drawing/2014/main" id="{40D626CA-8DA4-B93F-2C98-D8B42DAD04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4766" y="3132777"/>
            <a:ext cx="2434747" cy="310117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D285EF1D-F0B1-289B-91F9-474ABD9803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2587" y="6219"/>
            <a:ext cx="2431424" cy="311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333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3E051E7B-8322-5940-BB82-78A86F91320C}"/>
              </a:ext>
            </a:extLst>
          </p:cNvPr>
          <p:cNvSpPr>
            <a:spLocks noGrp="1"/>
          </p:cNvSpPr>
          <p:nvPr>
            <p:ph type="body" sz="quarter" idx="14"/>
          </p:nvPr>
        </p:nvSpPr>
        <p:spPr>
          <a:xfrm>
            <a:off x="5814873" y="1864310"/>
            <a:ext cx="5416459" cy="3480047"/>
          </a:xfrm>
        </p:spPr>
        <p:txBody>
          <a:bodyPr>
            <a:normAutofit/>
          </a:bodyPr>
          <a:lstStyle/>
          <a:p>
            <a:endParaRPr lang="de-DE" sz="1800" dirty="0"/>
          </a:p>
          <a:p>
            <a:pPr>
              <a:lnSpc>
                <a:spcPts val="2000"/>
              </a:lnSpc>
            </a:pPr>
            <a:endParaRPr lang="de-DE" sz="1800" dirty="0">
              <a:solidFill>
                <a:schemeClr val="bg1"/>
              </a:solidFill>
            </a:endParaRPr>
          </a:p>
          <a:p>
            <a:pPr>
              <a:lnSpc>
                <a:spcPts val="2000"/>
              </a:lnSpc>
            </a:pPr>
            <a:r>
              <a:rPr lang="de-DE" sz="1800" dirty="0">
                <a:solidFill>
                  <a:schemeClr val="bg1"/>
                </a:solidFill>
              </a:rPr>
              <a:t>	§ 114 GewO 1859:</a:t>
            </a:r>
          </a:p>
          <a:p>
            <a:pPr>
              <a:lnSpc>
                <a:spcPts val="2000"/>
              </a:lnSpc>
            </a:pPr>
            <a:r>
              <a:rPr lang="de-DE" sz="1800" i="1" dirty="0">
                <a:solidFill>
                  <a:schemeClr val="bg1"/>
                </a:solidFill>
              </a:rPr>
              <a:t>	„Den Genossenschaften obliegt 	insbesondere: […] </a:t>
            </a:r>
            <a:br>
              <a:rPr lang="de-DE" sz="1800" i="1" dirty="0">
                <a:solidFill>
                  <a:schemeClr val="bg1"/>
                </a:solidFill>
              </a:rPr>
            </a:br>
            <a:r>
              <a:rPr lang="de-DE" sz="1800" i="1" dirty="0">
                <a:solidFill>
                  <a:schemeClr val="bg1"/>
                </a:solidFill>
              </a:rPr>
              <a:t>	die Gründung von Anstalten zur 	Unterstützung der Mitglieder und 	Angehörigen der Genossenschaft in 	Fällen der Erkrankung oder sonstigen 	</a:t>
            </a:r>
            <a:r>
              <a:rPr lang="de-DE" sz="1800" i="1" dirty="0" err="1">
                <a:solidFill>
                  <a:schemeClr val="bg1"/>
                </a:solidFill>
              </a:rPr>
              <a:t>Nothlage</a:t>
            </a:r>
            <a:r>
              <a:rPr lang="de-DE" sz="1800" i="1" dirty="0">
                <a:solidFill>
                  <a:schemeClr val="bg1"/>
                </a:solidFill>
              </a:rPr>
              <a:t>“</a:t>
            </a:r>
          </a:p>
        </p:txBody>
      </p:sp>
      <p:pic>
        <p:nvPicPr>
          <p:cNvPr id="6" name="Grafik 5">
            <a:extLst>
              <a:ext uri="{FF2B5EF4-FFF2-40B4-BE49-F238E27FC236}">
                <a16:creationId xmlns:a16="http://schemas.microsoft.com/office/drawing/2014/main" id="{34DE1840-DA4D-6019-5A59-FDE20690F891}"/>
              </a:ext>
            </a:extLst>
          </p:cNvPr>
          <p:cNvPicPr>
            <a:picLocks noChangeAspect="1"/>
          </p:cNvPicPr>
          <p:nvPr/>
        </p:nvPicPr>
        <p:blipFill>
          <a:blip r:embed="rId2"/>
          <a:srcRect l="73072" t="11177" r="15208" b="30355"/>
          <a:stretch/>
        </p:blipFill>
        <p:spPr>
          <a:xfrm>
            <a:off x="1525222" y="1459532"/>
            <a:ext cx="2905124" cy="4075988"/>
          </a:xfrm>
          <a:prstGeom prst="rect">
            <a:avLst/>
          </a:prstGeom>
          <a:ln w="38100">
            <a:solidFill>
              <a:schemeClr val="tx1"/>
            </a:solidFill>
          </a:ln>
        </p:spPr>
      </p:pic>
    </p:spTree>
    <p:extLst>
      <p:ext uri="{BB962C8B-B14F-4D97-AF65-F5344CB8AC3E}">
        <p14:creationId xmlns:p14="http://schemas.microsoft.com/office/powerpoint/2010/main" val="1178361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10819-4E01-5D3C-3A0C-D27A6F739F08}"/>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0EA6571F-1834-2722-5C0B-73B79CE860E6}"/>
              </a:ext>
            </a:extLst>
          </p:cNvPr>
          <p:cNvPicPr>
            <a:picLocks noChangeAspect="1"/>
          </p:cNvPicPr>
          <p:nvPr/>
        </p:nvPicPr>
        <p:blipFill>
          <a:blip r:embed="rId2"/>
          <a:srcRect l="71068" t="20939" r="13787" b="6829"/>
          <a:stretch/>
        </p:blipFill>
        <p:spPr>
          <a:xfrm>
            <a:off x="1962873" y="220292"/>
            <a:ext cx="4208015" cy="5644404"/>
          </a:xfrm>
          <a:prstGeom prst="rect">
            <a:avLst/>
          </a:prstGeom>
        </p:spPr>
      </p:pic>
      <p:pic>
        <p:nvPicPr>
          <p:cNvPr id="8" name="Grafik 7">
            <a:extLst>
              <a:ext uri="{FF2B5EF4-FFF2-40B4-BE49-F238E27FC236}">
                <a16:creationId xmlns:a16="http://schemas.microsoft.com/office/drawing/2014/main" id="{1B78C9CE-CA74-BDAA-E043-6131C5821221}"/>
              </a:ext>
            </a:extLst>
          </p:cNvPr>
          <p:cNvPicPr>
            <a:picLocks noChangeAspect="1"/>
          </p:cNvPicPr>
          <p:nvPr/>
        </p:nvPicPr>
        <p:blipFill>
          <a:blip r:embed="rId3"/>
          <a:srcRect l="70995" t="22233" r="13714" b="5275"/>
          <a:stretch/>
        </p:blipFill>
        <p:spPr>
          <a:xfrm rot="5400000">
            <a:off x="7152443" y="810829"/>
            <a:ext cx="3710865" cy="4947818"/>
          </a:xfrm>
          <a:prstGeom prst="rect">
            <a:avLst/>
          </a:prstGeom>
        </p:spPr>
      </p:pic>
    </p:spTree>
    <p:extLst>
      <p:ext uri="{BB962C8B-B14F-4D97-AF65-F5344CB8AC3E}">
        <p14:creationId xmlns:p14="http://schemas.microsoft.com/office/powerpoint/2010/main" val="2730931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6F06B-1351-99BD-8136-29EC062824CB}"/>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A47B4AA7-276C-7211-8EFF-5DB137CB02D2}"/>
              </a:ext>
            </a:extLst>
          </p:cNvPr>
          <p:cNvSpPr>
            <a:spLocks noGrp="1"/>
          </p:cNvSpPr>
          <p:nvPr>
            <p:ph type="body" sz="quarter" idx="13"/>
          </p:nvPr>
        </p:nvSpPr>
        <p:spPr/>
        <p:txBody>
          <a:bodyPr/>
          <a:lstStyle/>
          <a:p>
            <a:endParaRPr lang="de-DE" dirty="0"/>
          </a:p>
          <a:p>
            <a:endParaRPr lang="de-DE" dirty="0"/>
          </a:p>
          <a:p>
            <a:endParaRPr lang="de-DE" dirty="0"/>
          </a:p>
          <a:p>
            <a:endParaRPr lang="de-DE" dirty="0"/>
          </a:p>
          <a:p>
            <a:r>
              <a:rPr lang="de-DE" dirty="0"/>
              <a:t>„Übergeben </a:t>
            </a:r>
            <a:br>
              <a:rPr lang="de-DE" dirty="0"/>
            </a:br>
            <a:r>
              <a:rPr lang="de-DE" dirty="0"/>
              <a:t>– und nimmer leben“</a:t>
            </a:r>
          </a:p>
        </p:txBody>
      </p:sp>
      <p:sp>
        <p:nvSpPr>
          <p:cNvPr id="8" name="Textfeld 7">
            <a:extLst>
              <a:ext uri="{FF2B5EF4-FFF2-40B4-BE49-F238E27FC236}">
                <a16:creationId xmlns:a16="http://schemas.microsoft.com/office/drawing/2014/main" id="{441BFA9B-C0CC-F3DB-1345-022E6BD887AA}"/>
              </a:ext>
            </a:extLst>
          </p:cNvPr>
          <p:cNvSpPr txBox="1"/>
          <p:nvPr/>
        </p:nvSpPr>
        <p:spPr>
          <a:xfrm>
            <a:off x="5563834" y="1305341"/>
            <a:ext cx="6094520" cy="4524315"/>
          </a:xfrm>
          <a:prstGeom prst="rect">
            <a:avLst/>
          </a:prstGeom>
          <a:noFill/>
        </p:spPr>
        <p:txBody>
          <a:bodyPr wrap="square">
            <a:spAutoFit/>
          </a:bodyPr>
          <a:lstStyle/>
          <a:p>
            <a:r>
              <a:rPr lang="de-DE" b="0" i="1" dirty="0">
                <a:solidFill>
                  <a:srgbClr val="000000"/>
                </a:solidFill>
                <a:effectLst/>
                <a:latin typeface="Lucida Grande"/>
              </a:rPr>
              <a:t>„</a:t>
            </a:r>
            <a:r>
              <a:rPr lang="de-DE" b="0" i="1" u="sng" dirty="0">
                <a:solidFill>
                  <a:srgbClr val="000000"/>
                </a:solidFill>
                <a:effectLst/>
                <a:latin typeface="Lucida Grande"/>
              </a:rPr>
              <a:t>Häusl Übergabs und Übernahms-Vertrag</a:t>
            </a:r>
            <a:br>
              <a:rPr lang="de-DE" i="1" dirty="0"/>
            </a:br>
            <a:r>
              <a:rPr lang="de-DE" b="0" i="1" dirty="0">
                <a:solidFill>
                  <a:srgbClr val="000000"/>
                </a:solidFill>
                <a:effectLst/>
                <a:latin typeface="Lucida Grande"/>
              </a:rPr>
              <a:t>zwischen Anna Maria Ertl, verwitwete Kleinhäuslerin zu </a:t>
            </a:r>
            <a:r>
              <a:rPr lang="de-DE" b="0" i="1" dirty="0" err="1">
                <a:solidFill>
                  <a:srgbClr val="000000"/>
                </a:solidFill>
                <a:effectLst/>
                <a:latin typeface="Lucida Grande"/>
              </a:rPr>
              <a:t>Sitzenberg</a:t>
            </a:r>
            <a:r>
              <a:rPr lang="de-DE" b="0" i="1" dirty="0">
                <a:solidFill>
                  <a:srgbClr val="000000"/>
                </a:solidFill>
                <a:effectLst/>
                <a:latin typeface="Lucida Grande"/>
              </a:rPr>
              <a:t> als Übergeberin und Anna Maria Ertl, ihre eheleibliche Tochter, dann Joseph Rödl, ihr Bräutigam und zukünftiger </a:t>
            </a:r>
            <a:r>
              <a:rPr lang="de-DE" b="0" i="1" dirty="0" err="1">
                <a:solidFill>
                  <a:srgbClr val="000000"/>
                </a:solidFill>
                <a:effectLst/>
                <a:latin typeface="Lucida Grande"/>
              </a:rPr>
              <a:t>Ehewirth</a:t>
            </a:r>
            <a:r>
              <a:rPr lang="de-DE" b="0" i="1" dirty="0">
                <a:solidFill>
                  <a:srgbClr val="000000"/>
                </a:solidFill>
                <a:effectLst/>
                <a:latin typeface="Lucida Grande"/>
              </a:rPr>
              <a:t>, </a:t>
            </a:r>
            <a:r>
              <a:rPr lang="de-DE" b="0" i="1" dirty="0" err="1">
                <a:solidFill>
                  <a:srgbClr val="000000"/>
                </a:solidFill>
                <a:effectLst/>
                <a:latin typeface="Lucida Grande"/>
              </a:rPr>
              <a:t>beyde</a:t>
            </a:r>
            <a:r>
              <a:rPr lang="de-DE" b="0" i="1" dirty="0">
                <a:solidFill>
                  <a:srgbClr val="000000"/>
                </a:solidFill>
                <a:effectLst/>
                <a:latin typeface="Lucida Grande"/>
              </a:rPr>
              <a:t> als Übernehmer.</a:t>
            </a:r>
            <a:br>
              <a:rPr lang="de-DE" i="1" dirty="0"/>
            </a:br>
            <a:r>
              <a:rPr lang="de-DE" b="0" i="1" dirty="0">
                <a:solidFill>
                  <a:srgbClr val="000000"/>
                </a:solidFill>
                <a:effectLst/>
                <a:latin typeface="Lucida Grande"/>
              </a:rPr>
              <a:t>1mo Die Anna Maria Ertl von </a:t>
            </a:r>
            <a:r>
              <a:rPr lang="de-DE" b="0" i="1" dirty="0" err="1">
                <a:solidFill>
                  <a:srgbClr val="000000"/>
                </a:solidFill>
                <a:effectLst/>
                <a:latin typeface="Lucida Grande"/>
              </a:rPr>
              <a:t>Sitzenberg</a:t>
            </a:r>
            <a:r>
              <a:rPr lang="de-DE" b="0" i="1" dirty="0">
                <a:solidFill>
                  <a:srgbClr val="000000"/>
                </a:solidFill>
                <a:effectLst/>
                <a:latin typeface="Lucida Grande"/>
              </a:rPr>
              <a:t> übergibt und ihre Tochter Anna Maria mit ihrem Bräutigam und zukünftigen </a:t>
            </a:r>
            <a:r>
              <a:rPr lang="de-DE" b="0" i="1" dirty="0" err="1">
                <a:solidFill>
                  <a:srgbClr val="000000"/>
                </a:solidFill>
                <a:effectLst/>
                <a:latin typeface="Lucida Grande"/>
              </a:rPr>
              <a:t>Ehewirth</a:t>
            </a:r>
            <a:r>
              <a:rPr lang="de-DE" b="0" i="1" dirty="0">
                <a:solidFill>
                  <a:srgbClr val="000000"/>
                </a:solidFill>
                <a:effectLst/>
                <a:latin typeface="Lucida Grande"/>
              </a:rPr>
              <a:t> Joseph Rödl übernehmen das </a:t>
            </a:r>
            <a:r>
              <a:rPr lang="de-DE" b="0" i="1" u="sng" dirty="0">
                <a:solidFill>
                  <a:srgbClr val="000000"/>
                </a:solidFill>
                <a:effectLst/>
                <a:latin typeface="Lucida Grande"/>
              </a:rPr>
              <a:t>Kleinhäusl zu </a:t>
            </a:r>
            <a:r>
              <a:rPr lang="de-DE" b="0" i="1" u="sng" dirty="0" err="1">
                <a:solidFill>
                  <a:srgbClr val="000000"/>
                </a:solidFill>
                <a:effectLst/>
                <a:latin typeface="Lucida Grande"/>
              </a:rPr>
              <a:t>Sitzenberg</a:t>
            </a:r>
            <a:r>
              <a:rPr lang="de-DE" b="0" i="1" u="sng" dirty="0">
                <a:solidFill>
                  <a:srgbClr val="000000"/>
                </a:solidFill>
                <a:effectLst/>
                <a:latin typeface="Lucida Grande"/>
              </a:rPr>
              <a:t> Nr. 34 </a:t>
            </a:r>
            <a:r>
              <a:rPr lang="de-DE" b="0" i="1" dirty="0">
                <a:solidFill>
                  <a:srgbClr val="000000"/>
                </a:solidFill>
                <a:effectLst/>
                <a:latin typeface="Lucida Grande"/>
              </a:rPr>
              <a:t>[…]</a:t>
            </a:r>
          </a:p>
          <a:p>
            <a:r>
              <a:rPr lang="de-DE" b="0" i="1" dirty="0">
                <a:solidFill>
                  <a:srgbClr val="000000"/>
                </a:solidFill>
                <a:effectLst/>
                <a:latin typeface="Lucida Grande"/>
              </a:rPr>
              <a:t>4to Die Übergeberin bedingt sich die </a:t>
            </a:r>
            <a:r>
              <a:rPr lang="de-DE" b="0" i="1" u="sng" dirty="0">
                <a:solidFill>
                  <a:srgbClr val="000000"/>
                </a:solidFill>
                <a:effectLst/>
                <a:latin typeface="Lucida Grande"/>
              </a:rPr>
              <a:t>lebenslängliche unentgeltliche Wohnung im </a:t>
            </a:r>
            <a:r>
              <a:rPr lang="de-DE" b="0" i="1" u="sng" dirty="0" err="1">
                <a:solidFill>
                  <a:srgbClr val="000000"/>
                </a:solidFill>
                <a:effectLst/>
                <a:latin typeface="Lucida Grande"/>
              </a:rPr>
              <a:t>Extrakammerl</a:t>
            </a:r>
            <a:r>
              <a:rPr lang="de-DE" b="0" i="1" u="sng" dirty="0">
                <a:solidFill>
                  <a:srgbClr val="000000"/>
                </a:solidFill>
                <a:effectLst/>
                <a:latin typeface="Lucida Grande"/>
              </a:rPr>
              <a:t> </a:t>
            </a:r>
            <a:r>
              <a:rPr lang="de-DE" b="0" i="1" dirty="0">
                <a:solidFill>
                  <a:srgbClr val="000000"/>
                </a:solidFill>
                <a:effectLst/>
                <a:latin typeface="Lucida Grande"/>
              </a:rPr>
              <a:t>und zugleich den </a:t>
            </a:r>
            <a:r>
              <a:rPr lang="de-DE" b="0" i="1" u="sng" dirty="0" err="1">
                <a:solidFill>
                  <a:srgbClr val="000000"/>
                </a:solidFill>
                <a:effectLst/>
                <a:latin typeface="Lucida Grande"/>
              </a:rPr>
              <a:t>Fruchtgenuß</a:t>
            </a:r>
            <a:r>
              <a:rPr lang="de-DE" b="0" i="1" u="sng" dirty="0">
                <a:solidFill>
                  <a:srgbClr val="000000"/>
                </a:solidFill>
                <a:effectLst/>
                <a:latin typeface="Lucida Grande"/>
              </a:rPr>
              <a:t> von den am Weg stehenden 10 Obstbäumen </a:t>
            </a:r>
            <a:r>
              <a:rPr lang="de-DE" b="0" i="1" dirty="0">
                <a:solidFill>
                  <a:srgbClr val="000000"/>
                </a:solidFill>
                <a:effectLst/>
                <a:latin typeface="Lucida Grande"/>
              </a:rPr>
              <a:t>aus. </a:t>
            </a:r>
            <a:r>
              <a:rPr lang="de-DE" i="1" dirty="0"/>
              <a:t>[</a:t>
            </a:r>
            <a:r>
              <a:rPr lang="de-DE" b="0" i="1" dirty="0">
                <a:solidFill>
                  <a:srgbClr val="000000"/>
                </a:solidFill>
                <a:effectLst/>
                <a:latin typeface="Lucida Grande"/>
              </a:rPr>
              <a:t>…]</a:t>
            </a:r>
            <a:br>
              <a:rPr lang="de-DE" i="1" dirty="0"/>
            </a:br>
            <a:r>
              <a:rPr lang="de-DE" b="0" i="1" dirty="0">
                <a:solidFill>
                  <a:srgbClr val="000000"/>
                </a:solidFill>
                <a:effectLst/>
                <a:latin typeface="Lucida Grande"/>
              </a:rPr>
              <a:t>So geschehen auf der </a:t>
            </a:r>
            <a:r>
              <a:rPr lang="de-DE" b="0" i="1" dirty="0" err="1">
                <a:solidFill>
                  <a:srgbClr val="000000"/>
                </a:solidFill>
                <a:effectLst/>
                <a:latin typeface="Lucida Grande"/>
              </a:rPr>
              <a:t>Herrschaftskanzley</a:t>
            </a:r>
            <a:r>
              <a:rPr lang="de-DE" b="0" i="1" dirty="0">
                <a:solidFill>
                  <a:srgbClr val="000000"/>
                </a:solidFill>
                <a:effectLst/>
                <a:latin typeface="Lucida Grande"/>
              </a:rPr>
              <a:t> </a:t>
            </a:r>
            <a:r>
              <a:rPr lang="de-DE" b="0" i="1" dirty="0" err="1">
                <a:solidFill>
                  <a:srgbClr val="000000"/>
                </a:solidFill>
                <a:effectLst/>
                <a:latin typeface="Lucida Grande"/>
              </a:rPr>
              <a:t>Sitzenberg</a:t>
            </a:r>
            <a:r>
              <a:rPr lang="de-DE" b="0" i="1" dirty="0">
                <a:solidFill>
                  <a:srgbClr val="000000"/>
                </a:solidFill>
                <a:effectLst/>
                <a:latin typeface="Lucida Grande"/>
              </a:rPr>
              <a:t>, den 19. April 1820“</a:t>
            </a:r>
          </a:p>
          <a:p>
            <a:r>
              <a:rPr lang="de-DE" dirty="0">
                <a:solidFill>
                  <a:srgbClr val="000000"/>
                </a:solidFill>
                <a:latin typeface="Lucida Grande"/>
              </a:rPr>
              <a:t>			  </a:t>
            </a:r>
            <a:r>
              <a:rPr lang="de-DE" sz="1500" dirty="0">
                <a:solidFill>
                  <a:srgbClr val="000000"/>
                </a:solidFill>
                <a:latin typeface="Lucida Grande"/>
              </a:rPr>
              <a:t>NÖLA BG </a:t>
            </a:r>
            <a:r>
              <a:rPr lang="de-DE" sz="1500" dirty="0" err="1">
                <a:solidFill>
                  <a:srgbClr val="000000"/>
                </a:solidFill>
                <a:latin typeface="Lucida Grande"/>
              </a:rPr>
              <a:t>Atzenbrugg</a:t>
            </a:r>
            <a:r>
              <a:rPr lang="de-DE" sz="1500" dirty="0">
                <a:solidFill>
                  <a:srgbClr val="000000"/>
                </a:solidFill>
                <a:latin typeface="Lucida Grande"/>
              </a:rPr>
              <a:t> 09/10 </a:t>
            </a:r>
            <a:r>
              <a:rPr lang="de-DE" sz="1500" dirty="0" err="1">
                <a:solidFill>
                  <a:srgbClr val="000000"/>
                </a:solidFill>
                <a:latin typeface="Lucida Grande"/>
              </a:rPr>
              <a:t>fol</a:t>
            </a:r>
            <a:r>
              <a:rPr lang="de-DE" sz="1500" dirty="0">
                <a:solidFill>
                  <a:srgbClr val="000000"/>
                </a:solidFill>
                <a:latin typeface="Lucida Grande"/>
              </a:rPr>
              <a:t>. 14v</a:t>
            </a:r>
            <a:endParaRPr lang="de-AT" sz="1500" dirty="0"/>
          </a:p>
        </p:txBody>
      </p:sp>
      <p:pic>
        <p:nvPicPr>
          <p:cNvPr id="5122" name="Picture 2">
            <a:extLst>
              <a:ext uri="{FF2B5EF4-FFF2-40B4-BE49-F238E27FC236}">
                <a16:creationId xmlns:a16="http://schemas.microsoft.com/office/drawing/2014/main" id="{4465E9E3-0506-1B15-3E36-4DE4646F3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36" y="1358348"/>
            <a:ext cx="3955002" cy="292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31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F234B-FF00-8FF8-E1C9-4A7DF3944C12}"/>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1E0D5461-F03F-8AF9-44AA-7FE9CBECF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958" y="0"/>
            <a:ext cx="76200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051955"/>
      </p:ext>
    </p:extLst>
  </p:cSld>
  <p:clrMapOvr>
    <a:masterClrMapping/>
  </p:clrMapOvr>
</p:sld>
</file>

<file path=ppt/theme/theme1.xml><?xml version="1.0" encoding="utf-8"?>
<a:theme xmlns:a="http://schemas.openxmlformats.org/drawingml/2006/main" name="1_Office">
  <a:themeElements>
    <a:clrScheme name="Benutzerdefiniert 4">
      <a:dk1>
        <a:srgbClr val="000000"/>
      </a:dk1>
      <a:lt1>
        <a:srgbClr val="FFFFFF"/>
      </a:lt1>
      <a:dk2>
        <a:srgbClr val="565650"/>
      </a:dk2>
      <a:lt2>
        <a:srgbClr val="E1F0E5"/>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VS Template 2022.potm" id="{6AD50772-8ABF-49D9-B343-2900B37054D1}" vid="{33C72A4C-C243-4DC0-AF8F-FCD86769F15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nweisungen Anhang" ma:contentTypeID="0x010100822209F3BFD3433797DBD8A113892A15010100A485FE3FB59F084EBDAC498AC84123C0" ma:contentTypeVersion="4" ma:contentTypeDescription="" ma:contentTypeScope="" ma:versionID="af63b7d6f0a9436dc523d29b3f429298">
  <xsd:schema xmlns:xsd="http://www.w3.org/2001/XMLSchema" xmlns:xs="http://www.w3.org/2001/XMLSchema" xmlns:p="http://schemas.microsoft.com/office/2006/metadata/properties" xmlns:ns2="c1a33c86-6528-441e-96a7-2a2061ec340d" targetNamespace="http://schemas.microsoft.com/office/2006/metadata/properties" ma:root="true" ma:fieldsID="260685655275166558a35ff5960e7d0a" ns2:_="">
    <xsd:import namespace="c1a33c86-6528-441e-96a7-2a2061ec340d"/>
    <xsd:element name="properties">
      <xsd:complexType>
        <xsd:sequence>
          <xsd:element name="documentManagement">
            <xsd:complexType>
              <xsd:all>
                <xsd:element ref="ns2:ImLinkedPageId" minOccurs="0"/>
                <xsd:element ref="ns2:TaxKeywordTaxHTField" minOccurs="0"/>
                <xsd:element ref="ns2:TaxCatchAll" minOccurs="0"/>
                <xsd:element ref="ns2:TaxCatchAllLabel" minOccurs="0"/>
                <xsd:element ref="ns2:ImDeletedInVersion" minOccurs="0"/>
                <xsd:element ref="ns2:ImCreatedInVersion" minOccurs="0"/>
                <xsd:element ref="ns2:d2c916d4f3cd4e1091264f772cfd5e76" minOccurs="0"/>
                <xsd:element ref="ns2:ImArchi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a33c86-6528-441e-96a7-2a2061ec340d" elementFormDefault="qualified">
    <xsd:import namespace="http://schemas.microsoft.com/office/2006/documentManagement/types"/>
    <xsd:import namespace="http://schemas.microsoft.com/office/infopath/2007/PartnerControls"/>
    <xsd:element name="ImLinkedPageId" ma:index="8" nillable="true" ma:displayName="Linked Page Id" ma:indexed="true" ma:internalName="ImLinkedPageId">
      <xsd:simpleType>
        <xsd:restriction base="dms:Text"/>
      </xsd:simpleType>
    </xsd:element>
    <xsd:element name="TaxKeywordTaxHTField" ma:index="9" nillable="true" ma:taxonomy="true" ma:internalName="TaxKeywordTaxHTField" ma:taxonomyFieldName="TaxKeyword" ma:displayName="Schlagwörter" ma:fieldId="{23f27201-bee3-471e-b2e7-b64fd8b7ca38}" ma:taxonomyMulti="true" ma:sspId="914cc52e-e95e-43a3-87c2-f9068344a961"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iespalte &quot;Alle abfangen&quot;" ma:description="" ma:hidden="true" ma:list="{6db171e4-5f5e-4093-8c62-b5b766a458b8}" ma:internalName="TaxCatchAll" ma:showField="CatchAllData" ma:web="c1a33c86-6528-441e-96a7-2a2061ec340d">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iespalte &quot;Alle abfangen&quot;1" ma:description="" ma:hidden="true" ma:list="{6db171e4-5f5e-4093-8c62-b5b766a458b8}" ma:internalName="TaxCatchAllLabel" ma:readOnly="true" ma:showField="CatchAllDataLabel" ma:web="c1a33c86-6528-441e-96a7-2a2061ec340d">
      <xsd:complexType>
        <xsd:complexContent>
          <xsd:extension base="dms:MultiChoiceLookup">
            <xsd:sequence>
              <xsd:element name="Value" type="dms:Lookup" maxOccurs="unbounded" minOccurs="0" nillable="true"/>
            </xsd:sequence>
          </xsd:extension>
        </xsd:complexContent>
      </xsd:complexType>
    </xsd:element>
    <xsd:element name="ImDeletedInVersion" ma:index="13" nillable="true" ma:displayName="Deleted in Version" ma:decimals="1" ma:indexed="true" ma:internalName="ImDeletedInVersion">
      <xsd:simpleType>
        <xsd:restriction base="dms:Number"/>
      </xsd:simpleType>
    </xsd:element>
    <xsd:element name="ImCreatedInVersion" ma:index="14" nillable="true" ma:displayName="Created in Version" ma:decimals="1" ma:indexed="true" ma:internalName="ImCreatedInVersion">
      <xsd:simpleType>
        <xsd:restriction base="dms:Number"/>
      </xsd:simpleType>
    </xsd:element>
    <xsd:element name="d2c916d4f3cd4e1091264f772cfd5e76" ma:index="15" nillable="true" ma:taxonomy="true" ma:internalName="d2c916d4f3cd4e1091264f772cfd5e76" ma:taxonomyFieldName="ImTopicCategory" ma:displayName="Anweisungenkategorie" ma:fieldId="{d2c916d4-f3cd-4e10-9126-4f772cfd5e76}" ma:sspId="914cc52e-e95e-43a3-87c2-f9068344a961" ma:termSetId="a661f585-942c-48f7-95e8-ca64c7a634f8" ma:anchorId="00000000-0000-0000-0000-000000000000" ma:open="false" ma:isKeyword="false">
      <xsd:complexType>
        <xsd:sequence>
          <xsd:element ref="pc:Terms" minOccurs="0" maxOccurs="1"/>
        </xsd:sequence>
      </xsd:complexType>
    </xsd:element>
    <xsd:element name="ImArchived" ma:index="17" nillable="true" ma:displayName="Archiviert" ma:default="0" ma:internalName="ImArchiv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1a33c86-6528-441e-96a7-2a2061ec340d">
      <Value>4968</Value>
      <Value>585</Value>
      <Value>4895</Value>
      <Value>71</Value>
    </TaxCatchAll>
    <TaxKeywordTaxHTField xmlns="c1a33c86-6528-441e-96a7-2a2061ec340d">
      <Terms xmlns="http://schemas.microsoft.com/office/infopath/2007/PartnerControls">
        <TermInfo xmlns="http://schemas.microsoft.com/office/infopath/2007/PartnerControls">
          <TermName xmlns="http://schemas.microsoft.com/office/infopath/2007/PartnerControls">Branding</TermName>
          <TermId xmlns="http://schemas.microsoft.com/office/infopath/2007/PartnerControls">87639913-791d-4cf5-a6a8-f4dad3d11ceb</TermId>
        </TermInfo>
        <TermInfo xmlns="http://schemas.microsoft.com/office/infopath/2007/PartnerControls">
          <TermName xmlns="http://schemas.microsoft.com/office/infopath/2007/PartnerControls">Vorlage</TermName>
          <TermId xmlns="http://schemas.microsoft.com/office/infopath/2007/PartnerControls">4b9ea0ae-7bb3-4e31-a57e-140d9dda53c3</TermId>
        </TermInfo>
        <TermInfo xmlns="http://schemas.microsoft.com/office/infopath/2007/PartnerControls">
          <TermName xmlns="http://schemas.microsoft.com/office/infopath/2007/PartnerControls">LOGO</TermName>
          <TermId xmlns="http://schemas.microsoft.com/office/infopath/2007/PartnerControls">90e080f7-8dc0-41aa-8a0f-38c147b33532</TermId>
        </TermInfo>
      </Terms>
    </TaxKeywordTaxHTField>
    <ImCreatedInVersion xmlns="c1a33c86-6528-441e-96a7-2a2061ec340d">1</ImCreatedInVersion>
    <d2c916d4f3cd4e1091264f772cfd5e76 xmlns="c1a33c86-6528-441e-96a7-2a2061ec340d">
      <Terms xmlns="http://schemas.microsoft.com/office/infopath/2007/PartnerControls">
        <TermInfo xmlns="http://schemas.microsoft.com/office/infopath/2007/PartnerControls">
          <TermName xmlns="http://schemas.microsoft.com/office/infopath/2007/PartnerControls">Kundeninteraktion</TermName>
          <TermId xmlns="http://schemas.microsoft.com/office/infopath/2007/PartnerControls">b11033f0-c0f2-4fde-aba0-f9199963cc46</TermId>
        </TermInfo>
      </Terms>
    </d2c916d4f3cd4e1091264f772cfd5e76>
    <ImLinkedPageId xmlns="c1a33c86-6528-441e-96a7-2a2061ec340d">1313</ImLinkedPageId>
    <ImDeletedInVersion xmlns="c1a33c86-6528-441e-96a7-2a2061ec340d" xsi:nil="true"/>
    <ImArchived xmlns="c1a33c86-6528-441e-96a7-2a2061ec340d">false</ImArchived>
  </documentManagement>
</p:properties>
</file>

<file path=customXml/itemProps1.xml><?xml version="1.0" encoding="utf-8"?>
<ds:datastoreItem xmlns:ds="http://schemas.openxmlformats.org/officeDocument/2006/customXml" ds:itemID="{C4F07897-7761-4A63-982B-C3D083CE5C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a33c86-6528-441e-96a7-2a2061ec34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858E7B-EB5B-41A3-9888-5EC9D4B3EA0D}">
  <ds:schemaRefs>
    <ds:schemaRef ds:uri="http://schemas.microsoft.com/sharepoint/v3/contenttype/forms"/>
  </ds:schemaRefs>
</ds:datastoreItem>
</file>

<file path=customXml/itemProps3.xml><?xml version="1.0" encoding="utf-8"?>
<ds:datastoreItem xmlns:ds="http://schemas.openxmlformats.org/officeDocument/2006/customXml" ds:itemID="{7B732FC0-3BFD-4C3A-97BA-CF2B62397221}">
  <ds:schemaRefs>
    <ds:schemaRef ds:uri="http://schemas.microsoft.com/office/2006/documentManagement/types"/>
    <ds:schemaRef ds:uri="http://schemas.microsoft.com/office/infopath/2007/PartnerControls"/>
    <ds:schemaRef ds:uri="c1a33c86-6528-441e-96a7-2a2061ec340d"/>
    <ds:schemaRef ds:uri="http://purl.org/dc/dcmitype/"/>
    <ds:schemaRef ds:uri="http://purl.org/dc/elements/1.1/"/>
    <ds:schemaRef ds:uri="http://www.w3.org/XML/1998/namespac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1_Office</Template>
  <TotalTime>0</TotalTime>
  <Words>1059</Words>
  <Application>Microsoft Office PowerPoint</Application>
  <PresentationFormat>Breitbild</PresentationFormat>
  <Paragraphs>143</Paragraphs>
  <Slides>20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Aptos</vt:lpstr>
      <vt:lpstr>Aptos Display</vt:lpstr>
      <vt:lpstr>Arial</vt:lpstr>
      <vt:lpstr>Lucida Grande</vt:lpstr>
      <vt:lpstr>1_Office</vt:lpstr>
      <vt:lpstr>„Wie alles begann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Konsolidierungen …</vt:lpstr>
      <vt:lpstr>PowerPoint-Präsentation</vt:lpstr>
      <vt:lpstr>PowerPoint-Präsentation</vt:lpstr>
      <vt:lpstr>Bildquellen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keywords>Branding; Vorlage; LOGO</cp:keywords>
  <cp:lastModifiedBy>Irnstötter Maria Magdalena</cp:lastModifiedBy>
  <cp:revision>61</cp:revision>
  <cp:lastPrinted>2025-08-26T10:27:59Z</cp:lastPrinted>
  <dcterms:created xsi:type="dcterms:W3CDTF">2022-02-03T06:55:31Z</dcterms:created>
  <dcterms:modified xsi:type="dcterms:W3CDTF">2025-08-26T13:30:36Z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0x010100822209F3BFD3433797DBD8A113892A15010100A485FE3FB59F084EBDAC498AC84123C0</vt:lpwstr>
  </property>
  <property fmtid="{D5CDD505-2E9C-101B-9397-08002B2CF9AE}" pid="3" name="TaxKeyword">
    <vt:lpwstr>4968;#Branding|87639913-791d-4cf5-a6a8-f4dad3d11ceb;#585;#Vorlage|4b9ea0ae-7bb3-4e31-a57e-140d9dda53c3;#4895;#LOGO|90e080f7-8dc0-41aa-8a0f-38c147b33532</vt:lpwstr>
  </property>
  <property fmtid="{D5CDD505-2E9C-101B-9397-08002B2CF9AE}" pid="4" name="ImTopicCategory">
    <vt:lpwstr>71;#Kundeninteraktion|b11033f0-c0f2-4fde-aba0-f9199963cc46</vt:lpwstr>
  </property>
</Properties>
</file>