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omments/modernComment_116_E98E43D.xml" ContentType="application/vnd.ms-powerpoint.comments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4">
  <p:sldMasterIdLst>
    <p:sldMasterId id="2147483648" r:id="rId1"/>
  </p:sldMasterIdLst>
  <p:notesMasterIdLst>
    <p:notesMasterId r:id="rId25"/>
  </p:notesMasterIdLst>
  <p:handoutMasterIdLst>
    <p:handoutMasterId r:id="rId26"/>
  </p:handoutMasterIdLst>
  <p:sldIdLst>
    <p:sldId id="256" r:id="rId2"/>
    <p:sldId id="300" r:id="rId3"/>
    <p:sldId id="307" r:id="rId4"/>
    <p:sldId id="277" r:id="rId5"/>
    <p:sldId id="325" r:id="rId6"/>
    <p:sldId id="291" r:id="rId7"/>
    <p:sldId id="295" r:id="rId8"/>
    <p:sldId id="308" r:id="rId9"/>
    <p:sldId id="278" r:id="rId10"/>
    <p:sldId id="321" r:id="rId11"/>
    <p:sldId id="297" r:id="rId12"/>
    <p:sldId id="309" r:id="rId13"/>
    <p:sldId id="289" r:id="rId14"/>
    <p:sldId id="299" r:id="rId15"/>
    <p:sldId id="327" r:id="rId16"/>
    <p:sldId id="265" r:id="rId17"/>
    <p:sldId id="310" r:id="rId18"/>
    <p:sldId id="311" r:id="rId19"/>
    <p:sldId id="315" r:id="rId20"/>
    <p:sldId id="317" r:id="rId21"/>
    <p:sldId id="316" r:id="rId22"/>
    <p:sldId id="319" r:id="rId23"/>
    <p:sldId id="324" r:id="rId24"/>
  </p:sldIdLst>
  <p:sldSz cx="12192000" cy="6858000"/>
  <p:notesSz cx="6797675" cy="9874250"/>
  <p:defaultTextStyle>
    <a:defPPr>
      <a:defRPr lang="nl-B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11DB6E4C-87F8-9680-EEA7-4A16C53A89D1}" name="Paul Schoukens" initials="PS" userId="S::P.S.J.Schoukens@tilburguniversity.edu::d5665194-c370-49d4-9c0f-f4da365b8c03" providerId="AD"/>
  <p188:author id="{E89EE579-1975-F209-367C-E3669184AE8C}" name="Charlotte Bruynseraede" initials="CB" userId="S::charlotte.bruynseraede@kuleuven.be::9f83d16a-372a-433f-bd52-117213a8f6ca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harlotte Bruynseraede" initials="CB" lastIdx="6" clrIdx="0">
    <p:extLst>
      <p:ext uri="{19B8F6BF-5375-455C-9EA6-DF929625EA0E}">
        <p15:presenceInfo xmlns:p15="http://schemas.microsoft.com/office/powerpoint/2012/main" userId="Charlotte Bruynseraede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80" autoAdjust="0"/>
    <p:restoredTop sz="93792" autoAdjust="0"/>
  </p:normalViewPr>
  <p:slideViewPr>
    <p:cSldViewPr snapToGrid="0">
      <p:cViewPr varScale="1">
        <p:scale>
          <a:sx n="111" d="100"/>
          <a:sy n="111" d="100"/>
        </p:scale>
        <p:origin x="48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microsoft.com/office/2018/10/relationships/authors" Target="author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commentAuthors" Target="commentAuthors.xml"/><Relationship Id="rId30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\\net1.cec.eu.int\empl\C\C2\01%20Unit%20Management%20C2\9.5%20REC%20access%20to%20social%20protection\9.5.1%20Analysis%20and%20policy\9-Impact%20Assessment\7.%20Sources\pie-chart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explosion val="25"/>
          <c:dPt>
            <c:idx val="0"/>
            <c:bubble3D val="0"/>
            <c:extLst>
              <c:ext xmlns:c16="http://schemas.microsoft.com/office/drawing/2014/chart" uri="{C3380CC4-5D6E-409C-BE32-E72D297353CC}">
                <c16:uniqueId val="{00000002-86C0-428D-8384-E0CF3C01B09E}"/>
              </c:ext>
            </c:extLst>
          </c:dPt>
          <c:dLbls>
            <c:spPr>
              <a:noFill/>
              <a:ln>
                <a:noFill/>
              </a:ln>
              <a:effectLst/>
            </c:spPr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table!$A$20:$A$25</c:f>
              <c:strCache>
                <c:ptCount val="6"/>
                <c:pt idx="0">
                  <c:v>employees, full-time, permanent</c:v>
                </c:pt>
                <c:pt idx="1">
                  <c:v>employees, part-time, permanent</c:v>
                </c:pt>
                <c:pt idx="2">
                  <c:v>employees, full-time, temporary</c:v>
                </c:pt>
                <c:pt idx="3">
                  <c:v>employees, part-time, temporary</c:v>
                </c:pt>
                <c:pt idx="4">
                  <c:v>Self-employed with employees</c:v>
                </c:pt>
                <c:pt idx="5">
                  <c:v>Self-employed without employees</c:v>
                </c:pt>
              </c:strCache>
            </c:strRef>
          </c:cat>
          <c:val>
            <c:numRef>
              <c:f>table!$B$20:$B$25</c:f>
              <c:numCache>
                <c:formatCode>0.0</c:formatCode>
                <c:ptCount val="6"/>
                <c:pt idx="0">
                  <c:v>135571.47073</c:v>
                </c:pt>
                <c:pt idx="1">
                  <c:v>29492.199692999999</c:v>
                </c:pt>
                <c:pt idx="2">
                  <c:v>18792.178191999999</c:v>
                </c:pt>
                <c:pt idx="3">
                  <c:v>8039.4806875000004</c:v>
                </c:pt>
                <c:pt idx="4">
                  <c:v>8611.1159525000003</c:v>
                </c:pt>
                <c:pt idx="5">
                  <c:v>21691.611239500002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6C0-428D-8384-E0CF3C01B09E}"/>
            </c:ext>
          </c:extLst>
        </c:ser>
        <c:ser>
          <c:idx val="1"/>
          <c:order val="1"/>
          <c:explosion val="25"/>
          <c:dLbls>
            <c:spPr>
              <a:noFill/>
              <a:ln>
                <a:noFill/>
              </a:ln>
              <a:effectLst/>
            </c:spPr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table!$A$20:$A$25</c:f>
              <c:strCache>
                <c:ptCount val="6"/>
                <c:pt idx="0">
                  <c:v>employees, full-time, permanent</c:v>
                </c:pt>
                <c:pt idx="1">
                  <c:v>employees, part-time, permanent</c:v>
                </c:pt>
                <c:pt idx="2">
                  <c:v>employees, full-time, temporary</c:v>
                </c:pt>
                <c:pt idx="3">
                  <c:v>employees, part-time, temporary</c:v>
                </c:pt>
                <c:pt idx="4">
                  <c:v>Self-employed with employees</c:v>
                </c:pt>
                <c:pt idx="5">
                  <c:v>Self-employed without employees</c:v>
                </c:pt>
              </c:strCache>
            </c:strRef>
          </c:cat>
          <c:val>
            <c:numRef>
              <c:f>table!$C$20:$C$25</c:f>
              <c:numCache>
                <c:formatCode>0.0</c:formatCode>
                <c:ptCount val="6"/>
                <c:pt idx="0">
                  <c:v>61.013796821105757</c:v>
                </c:pt>
                <c:pt idx="1">
                  <c:v>13.272933237258091</c:v>
                </c:pt>
                <c:pt idx="2">
                  <c:v>8.4573998929037248</c:v>
                </c:pt>
                <c:pt idx="3">
                  <c:v>3.6181597689622458</c:v>
                </c:pt>
                <c:pt idx="4">
                  <c:v>3.8754236145684509</c:v>
                </c:pt>
                <c:pt idx="5">
                  <c:v>9.7622866652017404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6C0-428D-8384-E0CF3C01B09E}"/>
            </c:ext>
          </c:extLst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1"/>
        </c:dLbls>
        <c:firstSliceAng val="0"/>
      </c:pieChart>
    </c:plotArea>
    <c:plotVisOnly val="1"/>
    <c:dispBlanksAs val="gap"/>
    <c:showDLblsOverMax val="0"/>
  </c:chart>
  <c:externalData r:id="rId1">
    <c:autoUpdate val="0"/>
  </c:externalData>
</c:chartSpace>
</file>

<file path=ppt/comments/modernComment_116_E98E43D.xml><?xml version="1.0" encoding="utf-8"?>
<p188:cmLst xmlns:a="http://schemas.openxmlformats.org/drawingml/2006/main" xmlns:r="http://schemas.openxmlformats.org/officeDocument/2006/relationships" xmlns:p188="http://schemas.microsoft.com/office/powerpoint/2018/8/main">
  <p188:cm id="{B4E9BE9F-9DAD-40A9-B390-E0DC5DAB7E15}" authorId="{E89EE579-1975-F209-367C-E3669184AE8C}" created="2023-10-04T13:25:17.289">
    <pc:sldMkLst xmlns:pc="http://schemas.microsoft.com/office/powerpoint/2013/main/command">
      <pc:docMk/>
      <pc:sldMk cId="244900925" sldId="278"/>
    </pc:sldMkLst>
    <p188:replyLst>
      <p188:reply id="{48B2B88E-9C4B-44E2-AA73-B0EEDBB28A8E}" authorId="{E89EE579-1975-F209-367C-E3669184AE8C}" created="2023-10-04T13:34:17.980">
        <p188:txBody>
          <a:bodyPr/>
          <a:lstStyle/>
          <a:p>
            <a:r>
              <a:rPr lang="nl-BE"/>
              <a:t>(geen gegevens over nsw)</a:t>
            </a:r>
          </a:p>
        </p188:txBody>
      </p188:reply>
    </p188:replyLst>
    <p188:txBody>
      <a:bodyPr/>
      <a:lstStyle/>
      <a:p>
        <a:r>
          <a:rPr lang="nl-BE"/>
          <a:t>Overweeg deze eruit te halen; is niet meer up-to-date</a:t>
        </a:r>
      </a:p>
    </p188:txBody>
  </p188:cm>
</p188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426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BE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426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37CCD2D-D6B2-40A4-9722-756711E11AAA}" type="datetimeFigureOut">
              <a:rPr lang="nl-BE" smtClean="0"/>
              <a:t>25/02/2026</a:t>
            </a:fld>
            <a:endParaRPr lang="nl-B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379984"/>
            <a:ext cx="2946400" cy="49426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B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9688" y="9379984"/>
            <a:ext cx="2946400" cy="49426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7A771CB-2E84-4984-95E2-789EB093A44C}" type="slidenum">
              <a:rPr lang="nl-BE" smtClean="0"/>
              <a:t>‹#›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67956179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426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B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426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D2CD4E9-77E5-48E6-8D3A-E57E9BD4FD75}" type="datetimeFigureOut">
              <a:rPr lang="nl-BE" smtClean="0"/>
              <a:t>25/02/2026</a:t>
            </a:fld>
            <a:endParaRPr lang="nl-B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36563" y="1235075"/>
            <a:ext cx="5924550" cy="33321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B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51579"/>
            <a:ext cx="5438775" cy="388779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79984"/>
            <a:ext cx="2946400" cy="49426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9688" y="9379984"/>
            <a:ext cx="2946400" cy="49426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727B785-AFA3-4450-BF98-E0729C858C81}" type="slidenum">
              <a:rPr lang="nl-BE" smtClean="0"/>
              <a:t>‹#›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8637034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39C287-BDA2-4CBE-985E-7826EE212DD0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451538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39C287-BDA2-4CBE-985E-7826EE212DD0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100257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2E5E44-0208-4425-88DB-C34DF60090F5}" type="slidenum">
              <a:rPr lang="en-GB" altLang="en-US" smtClean="0"/>
              <a:pPr/>
              <a:t>9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2823827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nl-B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F7925-B7DF-45BF-81B7-E9AC5AAB8AC6}" type="datetimeFigureOut">
              <a:rPr lang="nl-BE" smtClean="0"/>
              <a:t>25/02/2026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6B2D00-4EA3-4B70-9DB1-F29AF0AF0AC3}" type="slidenum">
              <a:rPr lang="nl-BE" smtClean="0"/>
              <a:t>‹#›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9461980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B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F7925-B7DF-45BF-81B7-E9AC5AAB8AC6}" type="datetimeFigureOut">
              <a:rPr lang="nl-BE" smtClean="0"/>
              <a:t>25/02/2026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6B2D00-4EA3-4B70-9DB1-F29AF0AF0AC3}" type="slidenum">
              <a:rPr lang="nl-BE" smtClean="0"/>
              <a:t>‹#›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6252741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nl-B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F7925-B7DF-45BF-81B7-E9AC5AAB8AC6}" type="datetimeFigureOut">
              <a:rPr lang="nl-BE" smtClean="0"/>
              <a:t>25/02/2026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6B2D00-4EA3-4B70-9DB1-F29AF0AF0AC3}" type="slidenum">
              <a:rPr lang="nl-BE" smtClean="0"/>
              <a:t>‹#›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1961395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B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F7925-B7DF-45BF-81B7-E9AC5AAB8AC6}" type="datetimeFigureOut">
              <a:rPr lang="nl-BE" smtClean="0"/>
              <a:t>25/02/2026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6B2D00-4EA3-4B70-9DB1-F29AF0AF0AC3}" type="slidenum">
              <a:rPr lang="nl-BE" smtClean="0"/>
              <a:t>‹#›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2934454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nl-B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F7925-B7DF-45BF-81B7-E9AC5AAB8AC6}" type="datetimeFigureOut">
              <a:rPr lang="nl-BE" smtClean="0"/>
              <a:t>25/02/2026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6B2D00-4EA3-4B70-9DB1-F29AF0AF0AC3}" type="slidenum">
              <a:rPr lang="nl-BE" smtClean="0"/>
              <a:t>‹#›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5483525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B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B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B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F7925-B7DF-45BF-81B7-E9AC5AAB8AC6}" type="datetimeFigureOut">
              <a:rPr lang="nl-BE" smtClean="0"/>
              <a:t>25/02/2026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6B2D00-4EA3-4B70-9DB1-F29AF0AF0AC3}" type="slidenum">
              <a:rPr lang="nl-BE" smtClean="0"/>
              <a:t>‹#›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5262430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nl-B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B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BE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F7925-B7DF-45BF-81B7-E9AC5AAB8AC6}" type="datetimeFigureOut">
              <a:rPr lang="nl-BE" smtClean="0"/>
              <a:t>25/02/2026</a:t>
            </a:fld>
            <a:endParaRPr lang="nl-B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6B2D00-4EA3-4B70-9DB1-F29AF0AF0AC3}" type="slidenum">
              <a:rPr lang="nl-BE" smtClean="0"/>
              <a:t>‹#›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2576576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BE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F7925-B7DF-45BF-81B7-E9AC5AAB8AC6}" type="datetimeFigureOut">
              <a:rPr lang="nl-BE" smtClean="0"/>
              <a:t>25/02/2026</a:t>
            </a:fld>
            <a:endParaRPr lang="nl-B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6B2D00-4EA3-4B70-9DB1-F29AF0AF0AC3}" type="slidenum">
              <a:rPr lang="nl-BE" smtClean="0"/>
              <a:t>‹#›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1494079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F7925-B7DF-45BF-81B7-E9AC5AAB8AC6}" type="datetimeFigureOut">
              <a:rPr lang="nl-BE" smtClean="0"/>
              <a:t>25/02/2026</a:t>
            </a:fld>
            <a:endParaRPr lang="nl-B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6B2D00-4EA3-4B70-9DB1-F29AF0AF0AC3}" type="slidenum">
              <a:rPr lang="nl-BE" smtClean="0"/>
              <a:t>‹#›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3825546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nl-B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B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F7925-B7DF-45BF-81B7-E9AC5AAB8AC6}" type="datetimeFigureOut">
              <a:rPr lang="nl-BE" smtClean="0"/>
              <a:t>25/02/2026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6B2D00-4EA3-4B70-9DB1-F29AF0AF0AC3}" type="slidenum">
              <a:rPr lang="nl-BE" smtClean="0"/>
              <a:t>‹#›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2246981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nl-B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B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F7925-B7DF-45BF-81B7-E9AC5AAB8AC6}" type="datetimeFigureOut">
              <a:rPr lang="nl-BE" smtClean="0"/>
              <a:t>25/02/2026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6B2D00-4EA3-4B70-9DB1-F29AF0AF0AC3}" type="slidenum">
              <a:rPr lang="nl-BE" smtClean="0"/>
              <a:t>‹#›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41942231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nl-B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CF7925-B7DF-45BF-81B7-E9AC5AAB8AC6}" type="datetimeFigureOut">
              <a:rPr lang="nl-BE" smtClean="0"/>
              <a:t>25/02/2026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6B2D00-4EA3-4B70-9DB1-F29AF0AF0AC3}" type="slidenum">
              <a:rPr lang="nl-BE" smtClean="0"/>
              <a:t>‹#›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3788544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B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microsoft.com/office/2018/10/relationships/comments" Target="../comments/modernComment_116_E98E43D.xml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3770615"/>
            <a:ext cx="9144000" cy="499635"/>
          </a:xfrm>
        </p:spPr>
        <p:txBody>
          <a:bodyPr>
            <a:normAutofit fontScale="90000"/>
          </a:bodyPr>
          <a:lstStyle/>
          <a:p>
            <a:br>
              <a:rPr lang="en-US" dirty="0"/>
            </a:br>
            <a:br>
              <a:rPr lang="en-US" dirty="0"/>
            </a:br>
            <a:br>
              <a:rPr lang="en-US" dirty="0"/>
            </a:br>
            <a:r>
              <a:rPr lang="en-US" sz="3600" dirty="0"/>
              <a:t>Social security coverage for self-employed workers </a:t>
            </a:r>
            <a:br>
              <a:rPr lang="en-US" sz="3600" dirty="0"/>
            </a:br>
            <a:r>
              <a:rPr lang="en-US" sz="3600" dirty="0"/>
              <a:t>Challenges and opportunities</a:t>
            </a:r>
            <a:br>
              <a:rPr lang="en-US" dirty="0"/>
            </a:br>
            <a:br>
              <a:rPr lang="en-US" dirty="0"/>
            </a:br>
            <a:br>
              <a:rPr lang="en-US" dirty="0"/>
            </a:br>
            <a:r>
              <a:rPr lang="en-US" sz="1800" dirty="0"/>
              <a:t>SVS in Brussels</a:t>
            </a:r>
            <a:br>
              <a:rPr lang="en-US" sz="1800" dirty="0"/>
            </a:br>
            <a:r>
              <a:rPr lang="en-US" sz="1800" dirty="0"/>
              <a:t> 03 03 2026</a:t>
            </a:r>
            <a:endParaRPr lang="nl-BE" sz="1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4020432"/>
            <a:ext cx="9144000" cy="2419200"/>
          </a:xfrm>
        </p:spPr>
        <p:txBody>
          <a:bodyPr>
            <a:normAutofit/>
          </a:bodyPr>
          <a:lstStyle/>
          <a:p>
            <a:br>
              <a:rPr lang="en-US" dirty="0"/>
            </a:br>
            <a:endParaRPr lang="en-US" dirty="0"/>
          </a:p>
          <a:p>
            <a:r>
              <a:rPr lang="en-US" dirty="0"/>
              <a:t>Prof. dr. Paul Schoukens</a:t>
            </a:r>
          </a:p>
          <a:p>
            <a:r>
              <a:rPr lang="en-US" dirty="0"/>
              <a:t>KU Leuven – Tilburg University </a:t>
            </a:r>
          </a:p>
        </p:txBody>
      </p:sp>
    </p:spTree>
    <p:extLst>
      <p:ext uri="{BB962C8B-B14F-4D97-AF65-F5344CB8AC3E}">
        <p14:creationId xmlns:p14="http://schemas.microsoft.com/office/powerpoint/2010/main" val="349612738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58302BCD-6305-AC09-724A-CEE4E59CFD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17983" y="285235"/>
            <a:ext cx="8651304" cy="720080"/>
          </a:xfrm>
        </p:spPr>
        <p:txBody>
          <a:bodyPr>
            <a:normAutofit/>
          </a:bodyPr>
          <a:lstStyle/>
          <a:p>
            <a:pPr algn="ctr"/>
            <a:r>
              <a:rPr lang="fr-BE" sz="2800" dirty="0"/>
              <a:t>Access to social protection for self-</a:t>
            </a:r>
            <a:r>
              <a:rPr lang="fr-BE" sz="2800" dirty="0" err="1"/>
              <a:t>employed</a:t>
            </a:r>
            <a:r>
              <a:rPr lang="fr-BE" sz="2800" dirty="0"/>
              <a:t> </a:t>
            </a:r>
            <a:r>
              <a:rPr lang="fr-BE" sz="2800" dirty="0" err="1"/>
              <a:t>workers</a:t>
            </a:r>
            <a:r>
              <a:rPr lang="fr-BE" sz="2800" dirty="0"/>
              <a:t> </a:t>
            </a:r>
            <a:endParaRPr lang="en-GB" sz="2800" dirty="0"/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D161FD41-E684-DCB4-345B-D82748D56C9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48321713"/>
              </p:ext>
            </p:extLst>
          </p:nvPr>
        </p:nvGraphicFramePr>
        <p:xfrm>
          <a:off x="838198" y="1220758"/>
          <a:ext cx="10810875" cy="503587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792084">
                  <a:extLst>
                    <a:ext uri="{9D8B030D-6E8A-4147-A177-3AD203B41FA5}">
                      <a16:colId xmlns:a16="http://schemas.microsoft.com/office/drawing/2014/main" val="3508649874"/>
                    </a:ext>
                  </a:extLst>
                </a:gridCol>
                <a:gridCol w="1617654">
                  <a:extLst>
                    <a:ext uri="{9D8B030D-6E8A-4147-A177-3AD203B41FA5}">
                      <a16:colId xmlns:a16="http://schemas.microsoft.com/office/drawing/2014/main" val="2217863449"/>
                    </a:ext>
                  </a:extLst>
                </a:gridCol>
                <a:gridCol w="1441377">
                  <a:extLst>
                    <a:ext uri="{9D8B030D-6E8A-4147-A177-3AD203B41FA5}">
                      <a16:colId xmlns:a16="http://schemas.microsoft.com/office/drawing/2014/main" val="1824205643"/>
                    </a:ext>
                  </a:extLst>
                </a:gridCol>
                <a:gridCol w="1979880">
                  <a:extLst>
                    <a:ext uri="{9D8B030D-6E8A-4147-A177-3AD203B41FA5}">
                      <a16:colId xmlns:a16="http://schemas.microsoft.com/office/drawing/2014/main" val="2625684185"/>
                    </a:ext>
                  </a:extLst>
                </a:gridCol>
                <a:gridCol w="1979880">
                  <a:extLst>
                    <a:ext uri="{9D8B030D-6E8A-4147-A177-3AD203B41FA5}">
                      <a16:colId xmlns:a16="http://schemas.microsoft.com/office/drawing/2014/main" val="736572564"/>
                    </a:ext>
                  </a:extLst>
                </a:gridCol>
              </a:tblGrid>
              <a:tr h="539940"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5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Most problematic schemes in terms of access: Unemployment – Accidents at work &amp; occupational injuries - Sickness</a:t>
                      </a:r>
                      <a:endParaRPr lang="nl-BE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610" marR="41610" marT="0" marB="0"/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500" dirty="0">
                          <a:effectLst/>
                        </a:rPr>
                        <a:t>Formal access</a:t>
                      </a:r>
                      <a:endParaRPr lang="nl-BE" sz="1500" dirty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500" dirty="0">
                          <a:effectLst/>
                        </a:rPr>
                        <a:t> </a:t>
                      </a:r>
                      <a:endParaRPr lang="nl-BE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610" marR="41610" marT="0" marB="0"/>
                </a:tc>
                <a:tc hMerge="1">
                  <a:txBody>
                    <a:bodyPr/>
                    <a:lstStyle/>
                    <a:p>
                      <a:endParaRPr lang="nl-B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B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B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05341825"/>
                  </a:ext>
                </a:extLst>
              </a:tr>
              <a:tr h="209639">
                <a:tc vMerge="1">
                  <a:txBody>
                    <a:bodyPr/>
                    <a:lstStyle/>
                    <a:p>
                      <a:endParaRPr lang="nl-BE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500">
                          <a:effectLst/>
                        </a:rPr>
                        <a:t>Available</a:t>
                      </a:r>
                      <a:endParaRPr lang="nl-BE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610" marR="41610" marT="0" marB="0"/>
                </a:tc>
                <a:tc hMerge="1">
                  <a:txBody>
                    <a:bodyPr/>
                    <a:lstStyle/>
                    <a:p>
                      <a:endParaRPr lang="nl-BE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500">
                          <a:effectLst/>
                        </a:rPr>
                        <a:t> </a:t>
                      </a:r>
                      <a:endParaRPr lang="nl-BE" sz="150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500">
                          <a:effectLst/>
                        </a:rPr>
                        <a:t>Only means-tested/flat rate protection available (if different than for workers)</a:t>
                      </a:r>
                      <a:endParaRPr lang="nl-BE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610" marR="41610" marT="0" marB="0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500" dirty="0">
                          <a:effectLst/>
                        </a:rPr>
                        <a:t>Not available</a:t>
                      </a:r>
                      <a:endParaRPr lang="nl-BE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610" marR="41610" marT="0" marB="0"/>
                </a:tc>
                <a:extLst>
                  <a:ext uri="{0D108BD9-81ED-4DB2-BD59-A6C34878D82A}">
                    <a16:rowId xmlns:a16="http://schemas.microsoft.com/office/drawing/2014/main" val="4258981170"/>
                  </a:ext>
                </a:extLst>
              </a:tr>
              <a:tr h="998434">
                <a:tc vMerge="1">
                  <a:txBody>
                    <a:bodyPr/>
                    <a:lstStyle/>
                    <a:p>
                      <a:endParaRPr lang="nl-B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500" dirty="0">
                          <a:effectLst/>
                        </a:rPr>
                        <a:t>Mandatory</a:t>
                      </a:r>
                      <a:endParaRPr lang="nl-BE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610" marR="4161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500">
                          <a:effectLst/>
                        </a:rPr>
                        <a:t>Voluntary / opt- out and exemptions</a:t>
                      </a:r>
                      <a:endParaRPr lang="nl-BE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610" marR="41610" marT="0" marB="0"/>
                </a:tc>
                <a:tc vMerge="1">
                  <a:txBody>
                    <a:bodyPr/>
                    <a:lstStyle/>
                    <a:p>
                      <a:endParaRPr lang="nl-B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nl-B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69798424"/>
                  </a:ext>
                </a:extLst>
              </a:tr>
              <a:tr h="98536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500" dirty="0">
                          <a:effectLst/>
                        </a:rPr>
                        <a:t>Unemployment</a:t>
                      </a:r>
                      <a:endParaRPr lang="nl-BE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610" marR="4161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BE" sz="1500">
                          <a:effectLst/>
                        </a:rPr>
                        <a:t>CZ, EL*, ES*,</a:t>
                      </a:r>
                      <a:r>
                        <a:rPr lang="fr-BE" sz="1500" baseline="30000">
                          <a:effectLst/>
                        </a:rPr>
                        <a:t> </a:t>
                      </a:r>
                      <a:r>
                        <a:rPr lang="fr-BE" sz="1500">
                          <a:effectLst/>
                        </a:rPr>
                        <a:t>FR*, HR, HU, IE, LU, LT*, MT, PL, PT*, SI, UK* </a:t>
                      </a:r>
                      <a:endParaRPr lang="nl-BE" sz="15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BE" sz="1500">
                          <a:effectLst/>
                        </a:rPr>
                        <a:t> </a:t>
                      </a:r>
                      <a:endParaRPr lang="nl-BE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610" marR="4161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BE" sz="1500">
                          <a:effectLst/>
                        </a:rPr>
                        <a:t>AT, DE, DK, FI, RO, SE, SK</a:t>
                      </a:r>
                      <a:endParaRPr lang="nl-BE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610" marR="4161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500">
                          <a:effectLst/>
                        </a:rPr>
                        <a:t>BE, EE</a:t>
                      </a:r>
                      <a:endParaRPr lang="nl-BE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610" marR="4161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500" dirty="0">
                          <a:effectLst/>
                        </a:rPr>
                        <a:t>BG, CY, IT*, LV, NL</a:t>
                      </a:r>
                      <a:r>
                        <a:rPr lang="en-GB" sz="1500" baseline="30000" dirty="0">
                          <a:effectLst/>
                        </a:rPr>
                        <a:t> </a:t>
                      </a:r>
                      <a:endParaRPr lang="nl-BE" sz="15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500" dirty="0">
                          <a:effectLst/>
                        </a:rPr>
                        <a:t> </a:t>
                      </a:r>
                      <a:endParaRPr lang="nl-BE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610" marR="41610" marT="0" marB="0"/>
                </a:tc>
                <a:extLst>
                  <a:ext uri="{0D108BD9-81ED-4DB2-BD59-A6C34878D82A}">
                    <a16:rowId xmlns:a16="http://schemas.microsoft.com/office/drawing/2014/main" val="3249781296"/>
                  </a:ext>
                </a:extLst>
              </a:tr>
              <a:tr h="43235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500" dirty="0">
                          <a:effectLst/>
                        </a:rPr>
                        <a:t>Accidents-at-work &amp; occupational injury </a:t>
                      </a:r>
                      <a:endParaRPr lang="nl-BE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610" marR="4161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500">
                          <a:effectLst/>
                        </a:rPr>
                        <a:t>AT, HR, HU, IT, PL, LU, MT, PT, SE, SI</a:t>
                      </a:r>
                      <a:endParaRPr lang="nl-BE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610" marR="4161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BE" sz="1500">
                          <a:effectLst/>
                        </a:rPr>
                        <a:t>DK, DE, ES, FI, UK</a:t>
                      </a:r>
                      <a:endParaRPr lang="nl-BE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610" marR="4161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BE" sz="1500">
                          <a:effectLst/>
                          <a:highlight>
                            <a:srgbClr val="00FF00"/>
                          </a:highlight>
                        </a:rPr>
                        <a:t> </a:t>
                      </a:r>
                      <a:endParaRPr lang="nl-BE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610" marR="4161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500">
                          <a:effectLst/>
                        </a:rPr>
                        <a:t>BE, BG, CY, CZ, EE, FR, EL*, IE, LV, LT, NL, RO, SK</a:t>
                      </a:r>
                      <a:endParaRPr lang="nl-BE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610" marR="41610" marT="0" marB="0"/>
                </a:tc>
                <a:extLst>
                  <a:ext uri="{0D108BD9-81ED-4DB2-BD59-A6C34878D82A}">
                    <a16:rowId xmlns:a16="http://schemas.microsoft.com/office/drawing/2014/main" val="644903996"/>
                  </a:ext>
                </a:extLst>
              </a:tr>
              <a:tr h="110048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500">
                          <a:effectLst/>
                        </a:rPr>
                        <a:t>Sickness benefits</a:t>
                      </a:r>
                      <a:endParaRPr lang="nl-BE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610" marR="4161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500">
                          <a:effectLst/>
                        </a:rPr>
                        <a:t>AT*, BE, CY, DK, EL*, ES*, EE*, FI, FR, HR, HU, LU, LT, LV, MT, PL, PT*, RO, SE, SI, SK* UK*</a:t>
                      </a:r>
                      <a:endParaRPr lang="nl-BE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610" marR="4161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BE" sz="1500" dirty="0">
                          <a:effectLst/>
                        </a:rPr>
                        <a:t>BG, CZ, DE*, IE, NL</a:t>
                      </a:r>
                      <a:endParaRPr lang="nl-BE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610" marR="4161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BE" sz="1500">
                          <a:effectLst/>
                          <a:highlight>
                            <a:srgbClr val="00FF00"/>
                          </a:highlight>
                        </a:rPr>
                        <a:t> </a:t>
                      </a:r>
                      <a:endParaRPr lang="nl-BE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610" marR="4161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500" dirty="0">
                          <a:effectLst/>
                        </a:rPr>
                        <a:t>IT*</a:t>
                      </a:r>
                      <a:endParaRPr lang="nl-BE" sz="15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500" dirty="0">
                          <a:effectLst/>
                          <a:highlight>
                            <a:srgbClr val="00FF00"/>
                          </a:highlight>
                        </a:rPr>
                        <a:t> </a:t>
                      </a:r>
                      <a:endParaRPr lang="nl-BE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610" marR="41610" marT="0" marB="0"/>
                </a:tc>
                <a:extLst>
                  <a:ext uri="{0D108BD9-81ED-4DB2-BD59-A6C34878D82A}">
                    <a16:rowId xmlns:a16="http://schemas.microsoft.com/office/drawing/2014/main" val="2563445628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1D2EE41A-8147-4D4D-F7AF-CAE4A6298669}"/>
              </a:ext>
            </a:extLst>
          </p:cNvPr>
          <p:cNvSpPr txBox="1"/>
          <p:nvPr/>
        </p:nvSpPr>
        <p:spPr>
          <a:xfrm>
            <a:off x="7860792" y="6295446"/>
            <a:ext cx="299146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Source: S. Spasova &amp; S. Roshan (2023)</a:t>
            </a:r>
            <a:endParaRPr lang="nl-BE" sz="14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57B18D6-F25C-3505-33BA-228698C085BA}"/>
              </a:ext>
            </a:extLst>
          </p:cNvPr>
          <p:cNvSpPr txBox="1"/>
          <p:nvPr/>
        </p:nvSpPr>
        <p:spPr>
          <a:xfrm flipH="1">
            <a:off x="838198" y="6295446"/>
            <a:ext cx="709879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*</a:t>
            </a:r>
            <a:r>
              <a:rPr lang="en-US" sz="1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access only for certain categories or differentiated access (voluntary/compulsory) according to the category of self-employed or income/asset/contribution levels. </a:t>
            </a:r>
            <a:endParaRPr lang="nl-BE" sz="1400" dirty="0"/>
          </a:p>
        </p:txBody>
      </p:sp>
    </p:spTree>
    <p:extLst>
      <p:ext uri="{BB962C8B-B14F-4D97-AF65-F5344CB8AC3E}">
        <p14:creationId xmlns:p14="http://schemas.microsoft.com/office/powerpoint/2010/main" val="423744887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0144" y="0"/>
            <a:ext cx="10515600" cy="1325563"/>
          </a:xfrm>
        </p:spPr>
        <p:txBody>
          <a:bodyPr/>
          <a:lstStyle/>
          <a:p>
            <a:r>
              <a:rPr lang="en-US" dirty="0">
                <a:latin typeface="+mn-lt"/>
              </a:rPr>
              <a:t>Gaps social protection (self-employed)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813" y="1253331"/>
            <a:ext cx="10515600" cy="4351338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/>
              <a:t>Regardless type of system</a:t>
            </a:r>
          </a:p>
          <a:p>
            <a:endParaRPr lang="en-US" dirty="0"/>
          </a:p>
          <a:p>
            <a:r>
              <a:rPr lang="en-US" dirty="0"/>
              <a:t>Own kind of work </a:t>
            </a:r>
          </a:p>
          <a:p>
            <a:endParaRPr lang="en-US" dirty="0"/>
          </a:p>
          <a:p>
            <a:pPr lvl="1"/>
            <a:r>
              <a:rPr lang="en-US" dirty="0"/>
              <a:t>Unemployment</a:t>
            </a:r>
          </a:p>
          <a:p>
            <a:pPr lvl="1"/>
            <a:r>
              <a:rPr lang="en-US" dirty="0"/>
              <a:t>Sickness </a:t>
            </a:r>
          </a:p>
          <a:p>
            <a:pPr lvl="1"/>
            <a:r>
              <a:rPr lang="en-US" dirty="0"/>
              <a:t>Accidents at work/occupational diseases</a:t>
            </a:r>
          </a:p>
          <a:p>
            <a:pPr lvl="1"/>
            <a:endParaRPr lang="en-US" dirty="0"/>
          </a:p>
          <a:p>
            <a:endParaRPr lang="en-US" dirty="0"/>
          </a:p>
          <a:p>
            <a:r>
              <a:rPr lang="en-US" dirty="0"/>
              <a:t>Income thresholds (more recent evolution)</a:t>
            </a:r>
          </a:p>
          <a:p>
            <a:pPr lvl="1"/>
            <a:r>
              <a:rPr lang="en-US" dirty="0"/>
              <a:t>Solo self-employed (free lancers)</a:t>
            </a:r>
          </a:p>
          <a:p>
            <a:pPr marL="45720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349467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83144"/>
            <a:ext cx="10515600" cy="4351338"/>
          </a:xfrm>
        </p:spPr>
        <p:txBody>
          <a:bodyPr/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marL="0" indent="0" algn="ctr">
              <a:buNone/>
            </a:pPr>
            <a:r>
              <a:rPr lang="en-US" sz="3600" dirty="0"/>
              <a:t>Extending coverage</a:t>
            </a:r>
            <a:endParaRPr lang="nl-BE" sz="3600" dirty="0"/>
          </a:p>
        </p:txBody>
      </p:sp>
    </p:spTree>
    <p:extLst>
      <p:ext uri="{BB962C8B-B14F-4D97-AF65-F5344CB8AC3E}">
        <p14:creationId xmlns:p14="http://schemas.microsoft.com/office/powerpoint/2010/main" val="247802807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8224" y="97996"/>
            <a:ext cx="11805007" cy="1325563"/>
          </a:xfrm>
        </p:spPr>
        <p:txBody>
          <a:bodyPr>
            <a:normAutofit/>
          </a:bodyPr>
          <a:lstStyle/>
          <a:p>
            <a:r>
              <a:rPr lang="en-GB" dirty="0">
                <a:latin typeface="+mn-lt"/>
                <a:cs typeface="Arial" panose="020B0604020202020204" pitchFamily="34" charset="0"/>
              </a:rPr>
              <a:t>Principle 12 of the European Pillar of Social Rights </a:t>
            </a:r>
            <a:endParaRPr lang="nl-BE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lvl="0" indent="0" algn="ctr">
              <a:buClr>
                <a:srgbClr val="0F5494"/>
              </a:buClr>
              <a:buNone/>
            </a:pPr>
            <a:endParaRPr lang="en-US" sz="4000" i="1" dirty="0">
              <a:solidFill>
                <a:srgbClr val="5B9BD5">
                  <a:lumMod val="75000"/>
                </a:srgbClr>
              </a:solidFill>
            </a:endParaRPr>
          </a:p>
          <a:p>
            <a:pPr marL="0" lvl="0" indent="0" algn="ctr">
              <a:buClr>
                <a:srgbClr val="0F5494"/>
              </a:buClr>
              <a:buNone/>
            </a:pPr>
            <a:r>
              <a:rPr lang="en-US" sz="4000" i="1" dirty="0"/>
              <a:t>“Regardless of the type and duration of their employment relationship, workers, and, under comparable conditions, the self-employed, have the right to adequate social protection.”</a:t>
            </a:r>
          </a:p>
          <a:p>
            <a:pPr marL="0" lvl="0" indent="0" algn="ctr">
              <a:buClr>
                <a:srgbClr val="0F5494"/>
              </a:buClr>
              <a:buNone/>
            </a:pPr>
            <a:endParaRPr lang="en-US" sz="4000" i="1" dirty="0"/>
          </a:p>
          <a:p>
            <a:pPr marL="0" lvl="0" indent="0" algn="ctr">
              <a:buClr>
                <a:srgbClr val="0F5494"/>
              </a:buClr>
              <a:buNone/>
            </a:pPr>
            <a:r>
              <a:rPr lang="en-US" sz="4000" i="1" dirty="0"/>
              <a:t>‘</a:t>
            </a:r>
            <a:r>
              <a:rPr lang="en-US" sz="4000" i="1" dirty="0" err="1"/>
              <a:t>Labour</a:t>
            </a:r>
            <a:r>
              <a:rPr lang="en-US" sz="4000" i="1" dirty="0"/>
              <a:t> status neutrality’ </a:t>
            </a:r>
            <a:endParaRPr lang="en-GB" sz="4000" i="1" dirty="0"/>
          </a:p>
        </p:txBody>
      </p:sp>
    </p:spTree>
    <p:extLst>
      <p:ext uri="{BB962C8B-B14F-4D97-AF65-F5344CB8AC3E}">
        <p14:creationId xmlns:p14="http://schemas.microsoft.com/office/powerpoint/2010/main" val="299629568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9596" y="110723"/>
            <a:ext cx="11069548" cy="1807370"/>
          </a:xfrm>
        </p:spPr>
        <p:txBody>
          <a:bodyPr>
            <a:noAutofit/>
          </a:bodyPr>
          <a:lstStyle/>
          <a:p>
            <a:r>
              <a:rPr lang="en-US" sz="4000" dirty="0">
                <a:latin typeface="+mn-lt"/>
                <a:cs typeface="Arial" panose="020B0604020202020204" pitchFamily="34" charset="0"/>
                <a:sym typeface="Wingdings" panose="05000000000000000000" pitchFamily="2" charset="2"/>
              </a:rPr>
              <a:t>Proposal for a COUNCIL RECOMMENDATION on access to social protection for workers and the self-employed - COM/2018/0132 final</a:t>
            </a:r>
            <a:endParaRPr lang="en-US" sz="4000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25185" y="2092753"/>
            <a:ext cx="10515600" cy="435133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u="sng" dirty="0"/>
              <a:t>Formal coverage </a:t>
            </a:r>
          </a:p>
          <a:p>
            <a:r>
              <a:rPr lang="en-US" dirty="0"/>
              <a:t>‘Member States </a:t>
            </a:r>
            <a:r>
              <a:rPr lang="en-US" dirty="0">
                <a:solidFill>
                  <a:schemeClr val="accent1"/>
                </a:solidFill>
              </a:rPr>
              <a:t>are recommended to ensure access to adequate social protection for </a:t>
            </a:r>
            <a:r>
              <a:rPr lang="en-US" u="sng" dirty="0">
                <a:solidFill>
                  <a:schemeClr val="accent1"/>
                </a:solidFill>
              </a:rPr>
              <a:t>all</a:t>
            </a:r>
            <a:r>
              <a:rPr lang="en-US" dirty="0">
                <a:solidFill>
                  <a:schemeClr val="accent1"/>
                </a:solidFill>
              </a:rPr>
              <a:t> workers and self-employed persons in respect of </a:t>
            </a:r>
            <a:r>
              <a:rPr lang="en-US" u="sng" dirty="0">
                <a:solidFill>
                  <a:schemeClr val="accent1"/>
                </a:solidFill>
              </a:rPr>
              <a:t>all </a:t>
            </a:r>
            <a:r>
              <a:rPr lang="en-US" dirty="0">
                <a:solidFill>
                  <a:schemeClr val="accent1"/>
                </a:solidFill>
              </a:rPr>
              <a:t>branches </a:t>
            </a:r>
            <a:r>
              <a:rPr lang="en-US" dirty="0"/>
              <a:t>mentioned in point 3.2. of this Recommendation. In light of national circumstances, it is recommended to achieve this objective by improving the formal coverage and extending it to:</a:t>
            </a:r>
          </a:p>
          <a:p>
            <a:pPr marL="457200" lvl="1" indent="0">
              <a:buNone/>
            </a:pPr>
            <a:r>
              <a:rPr lang="en-US" dirty="0"/>
              <a:t>(a) all workers, regardless of the type of employment relationship, on a mandatory basis;</a:t>
            </a:r>
          </a:p>
          <a:p>
            <a:pPr marL="457200" lvl="1" indent="0">
              <a:buNone/>
            </a:pPr>
            <a:r>
              <a:rPr lang="en-US" dirty="0"/>
              <a:t>(b) the </a:t>
            </a:r>
            <a:r>
              <a:rPr lang="en-US" dirty="0">
                <a:solidFill>
                  <a:srgbClr val="92D050"/>
                </a:solidFill>
              </a:rPr>
              <a:t>self-employed</a:t>
            </a:r>
            <a:r>
              <a:rPr lang="en-US" dirty="0"/>
              <a:t>, </a:t>
            </a:r>
            <a:r>
              <a:rPr lang="en-US" i="1" u="sng" dirty="0">
                <a:solidFill>
                  <a:schemeClr val="accent1"/>
                </a:solidFill>
              </a:rPr>
              <a:t>at least on a voluntary basis and where appropriate </a:t>
            </a:r>
            <a:r>
              <a:rPr lang="en-US" dirty="0"/>
              <a:t>on a mandatory basis.’</a:t>
            </a:r>
          </a:p>
          <a:p>
            <a:pPr marL="0" indent="0">
              <a:buNone/>
            </a:pPr>
            <a:r>
              <a:rPr lang="en-US" dirty="0"/>
              <a:t>(Council Recommendation 12753/19, 15 October 2019)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395750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0E68828-4F1B-7431-C1E5-EA9245C9685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ECFC78-7AA8-4B67-CF74-898A884764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983144"/>
            <a:ext cx="10515600" cy="4351338"/>
          </a:xfrm>
        </p:spPr>
        <p:txBody>
          <a:bodyPr/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marL="0" indent="0" algn="ctr">
              <a:buNone/>
            </a:pPr>
            <a:r>
              <a:rPr lang="en-US" sz="3600" dirty="0"/>
              <a:t>Extending formal coverage</a:t>
            </a:r>
            <a:endParaRPr lang="nl-BE" sz="3600" dirty="0"/>
          </a:p>
        </p:txBody>
      </p:sp>
    </p:spTree>
    <p:extLst>
      <p:ext uri="{BB962C8B-B14F-4D97-AF65-F5344CB8AC3E}">
        <p14:creationId xmlns:p14="http://schemas.microsoft.com/office/powerpoint/2010/main" val="359958428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2337" y="90174"/>
            <a:ext cx="10515600" cy="1325563"/>
          </a:xfrm>
        </p:spPr>
        <p:txBody>
          <a:bodyPr/>
          <a:lstStyle/>
          <a:p>
            <a:r>
              <a:rPr lang="en-US" dirty="0">
                <a:latin typeface="+mn-lt"/>
              </a:rPr>
              <a:t>Extending coverage: mandatory - voluntary</a:t>
            </a:r>
            <a:endParaRPr lang="nl-BE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2991" y="1253330"/>
            <a:ext cx="10515600" cy="5116648"/>
          </a:xfrm>
        </p:spPr>
        <p:txBody>
          <a:bodyPr>
            <a:normAutofit fontScale="47500" lnSpcReduction="20000"/>
          </a:bodyPr>
          <a:lstStyle/>
          <a:p>
            <a:pPr marL="0" indent="0">
              <a:buNone/>
            </a:pPr>
            <a:endParaRPr lang="en-US" sz="4500" dirty="0">
              <a:solidFill>
                <a:schemeClr val="accent1">
                  <a:lumMod val="50000"/>
                </a:schemeClr>
              </a:solidFill>
            </a:endParaRPr>
          </a:p>
          <a:p>
            <a:pPr lvl="1"/>
            <a:r>
              <a:rPr lang="en-US" sz="5100" u="sng" dirty="0"/>
              <a:t>Mandatory remains ‘standard</a:t>
            </a:r>
            <a:r>
              <a:rPr lang="en-US" sz="5100" dirty="0"/>
              <a:t>’ approach</a:t>
            </a:r>
          </a:p>
          <a:p>
            <a:pPr lvl="2"/>
            <a:endParaRPr lang="en-US" sz="5100" dirty="0"/>
          </a:p>
          <a:p>
            <a:pPr lvl="2"/>
            <a:r>
              <a:rPr lang="en-US" sz="5100" dirty="0"/>
              <a:t>Solidarity requires high degree of redistribution </a:t>
            </a:r>
            <a:r>
              <a:rPr lang="en-US" sz="5100" dirty="0">
                <a:sym typeface="Wingdings" panose="05000000000000000000" pitchFamily="2" charset="2"/>
              </a:rPr>
              <a:t> </a:t>
            </a:r>
            <a:r>
              <a:rPr lang="en-US" sz="5100" dirty="0"/>
              <a:t>statutory schemes (public law)</a:t>
            </a:r>
          </a:p>
          <a:p>
            <a:pPr lvl="2"/>
            <a:r>
              <a:rPr lang="en-US" sz="5100" dirty="0"/>
              <a:t>Voluntary protection: high income groups and low income groups </a:t>
            </a:r>
            <a:r>
              <a:rPr lang="en-US" sz="5100" dirty="0">
                <a:sym typeface="Wingdings" panose="05000000000000000000" pitchFamily="2" charset="2"/>
              </a:rPr>
              <a:t> drop out (</a:t>
            </a:r>
            <a:r>
              <a:rPr lang="en-US" sz="5100" dirty="0" err="1">
                <a:sym typeface="Wingdings" panose="05000000000000000000" pitchFamily="2" charset="2"/>
              </a:rPr>
              <a:t>Codagnone</a:t>
            </a:r>
            <a:r>
              <a:rPr lang="en-US" sz="5100" dirty="0">
                <a:sym typeface="Wingdings" panose="05000000000000000000" pitchFamily="2" charset="2"/>
              </a:rPr>
              <a:t> 2018)</a:t>
            </a:r>
          </a:p>
          <a:p>
            <a:pPr lvl="2"/>
            <a:r>
              <a:rPr lang="en-US" sz="5100" dirty="0">
                <a:sym typeface="Wingdings" panose="05000000000000000000" pitchFamily="2" charset="2"/>
              </a:rPr>
              <a:t>Low-take up SE overall voluntary schemes in reality</a:t>
            </a:r>
          </a:p>
          <a:p>
            <a:pPr lvl="2"/>
            <a:r>
              <a:rPr lang="en-US" sz="5100" dirty="0">
                <a:sym typeface="Wingdings" panose="05000000000000000000" pitchFamily="2" charset="2"/>
              </a:rPr>
              <a:t>Low take-up voluntary schemes  high potential dependency on social assistance schemes</a:t>
            </a:r>
          </a:p>
          <a:p>
            <a:pPr lvl="2"/>
            <a:r>
              <a:rPr lang="en-US" sz="5100" dirty="0">
                <a:sym typeface="Wingdings" panose="05000000000000000000" pitchFamily="2" charset="2"/>
              </a:rPr>
              <a:t>Risk of fragmentation protection according to (professional group)</a:t>
            </a:r>
          </a:p>
          <a:p>
            <a:pPr lvl="3"/>
            <a:r>
              <a:rPr lang="en-US" sz="5100" dirty="0">
                <a:sym typeface="Wingdings" panose="05000000000000000000" pitchFamily="2" charset="2"/>
              </a:rPr>
              <a:t>Mobility on flexible </a:t>
            </a:r>
            <a:r>
              <a:rPr lang="en-US" sz="5100" dirty="0" err="1">
                <a:sym typeface="Wingdings" panose="05000000000000000000" pitchFamily="2" charset="2"/>
              </a:rPr>
              <a:t>labour</a:t>
            </a:r>
            <a:r>
              <a:rPr lang="en-US" sz="5100" dirty="0">
                <a:sym typeface="Wingdings" panose="05000000000000000000" pitchFamily="2" charset="2"/>
              </a:rPr>
              <a:t> market?</a:t>
            </a:r>
          </a:p>
          <a:p>
            <a:pPr lvl="3"/>
            <a:r>
              <a:rPr lang="en-US" sz="5100" dirty="0">
                <a:sym typeface="Wingdings" panose="05000000000000000000" pitchFamily="2" charset="2"/>
              </a:rPr>
              <a:t>Growing relevance qualification professional activities (bogus self-employed)</a:t>
            </a:r>
          </a:p>
          <a:p>
            <a:pPr marL="914400" lvl="2" indent="0">
              <a:buNone/>
            </a:pPr>
            <a:endParaRPr lang="en-US" sz="5100" dirty="0">
              <a:sym typeface="Wingdings" panose="05000000000000000000" pitchFamily="2" charset="2"/>
            </a:endParaRPr>
          </a:p>
          <a:p>
            <a:pPr lvl="1"/>
            <a:r>
              <a:rPr lang="en-US" sz="5100" dirty="0">
                <a:sym typeface="Wingdings" panose="05000000000000000000" pitchFamily="2" charset="2"/>
              </a:rPr>
              <a:t>Voluntary: ‘non-standard’ approach</a:t>
            </a:r>
          </a:p>
          <a:p>
            <a:pPr marL="914400" lvl="2" indent="0">
              <a:buNone/>
            </a:pPr>
            <a:endParaRPr lang="en-US" dirty="0">
              <a:sym typeface="Wingdings" panose="05000000000000000000" pitchFamily="2" charset="2"/>
            </a:endParaRPr>
          </a:p>
          <a:p>
            <a:pPr lvl="1"/>
            <a:endParaRPr lang="en-US" dirty="0">
              <a:sym typeface="Wingdings" panose="05000000000000000000" pitchFamily="2" charset="2"/>
            </a:endParaRPr>
          </a:p>
          <a:p>
            <a:pPr lvl="1"/>
            <a:endParaRPr lang="en-US" dirty="0">
              <a:sym typeface="Wingdings" panose="05000000000000000000" pitchFamily="2" charset="2"/>
            </a:endParaRPr>
          </a:p>
          <a:p>
            <a:pPr lvl="2"/>
            <a:endParaRPr lang="nl-BE" dirty="0"/>
          </a:p>
        </p:txBody>
      </p:sp>
    </p:spTree>
    <p:extLst>
      <p:ext uri="{BB962C8B-B14F-4D97-AF65-F5344CB8AC3E}">
        <p14:creationId xmlns:p14="http://schemas.microsoft.com/office/powerpoint/2010/main" val="327995365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38309" y="2656263"/>
            <a:ext cx="7915382" cy="1325563"/>
          </a:xfrm>
        </p:spPr>
        <p:txBody>
          <a:bodyPr>
            <a:normAutofit/>
          </a:bodyPr>
          <a:lstStyle/>
          <a:p>
            <a:r>
              <a:rPr lang="en-US" sz="3600" dirty="0">
                <a:latin typeface="+mn-lt"/>
              </a:rPr>
              <a:t>Extending coverage: effective protection</a:t>
            </a:r>
            <a:endParaRPr lang="nl-BE" sz="3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64779688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7677" y="17175"/>
            <a:ext cx="10515600" cy="1325563"/>
          </a:xfrm>
        </p:spPr>
        <p:txBody>
          <a:bodyPr/>
          <a:lstStyle/>
          <a:p>
            <a:r>
              <a:rPr lang="en-US" dirty="0">
                <a:latin typeface="+mn-lt"/>
              </a:rPr>
              <a:t>Problems effective coverage</a:t>
            </a:r>
            <a:endParaRPr lang="nl-BE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53265" y="1342738"/>
            <a:ext cx="10515600" cy="4955319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lang="en-US" sz="9600" b="1" dirty="0"/>
              <a:t>Issue of waiting lists, minimum insurance periods, </a:t>
            </a:r>
            <a:r>
              <a:rPr lang="en-US" sz="9600" b="1" dirty="0" err="1"/>
              <a:t>carenz</a:t>
            </a:r>
            <a:r>
              <a:rPr lang="en-US" sz="9600" b="1" dirty="0"/>
              <a:t> days  </a:t>
            </a:r>
          </a:p>
          <a:p>
            <a:pPr marL="0" indent="0">
              <a:buNone/>
            </a:pPr>
            <a:endParaRPr lang="en-US" sz="9600" dirty="0"/>
          </a:p>
          <a:p>
            <a:r>
              <a:rPr lang="en-US" sz="8000" b="1" dirty="0"/>
              <a:t>Health care</a:t>
            </a:r>
            <a:r>
              <a:rPr lang="en-US" sz="8000" dirty="0"/>
              <a:t>: rather exceptional (minimum qualifying period and especially minimum income thresholds)</a:t>
            </a:r>
          </a:p>
          <a:p>
            <a:r>
              <a:rPr lang="en-US" sz="8000" b="1" dirty="0"/>
              <a:t>Accidents at work/occupational diseases</a:t>
            </a:r>
          </a:p>
          <a:p>
            <a:pPr lvl="1">
              <a:buFontTx/>
              <a:buChar char="-"/>
            </a:pPr>
            <a:r>
              <a:rPr lang="en-US" sz="7200" dirty="0"/>
              <a:t>Sometimes waiting period</a:t>
            </a:r>
          </a:p>
          <a:p>
            <a:r>
              <a:rPr lang="en-US" sz="8000" b="1" dirty="0">
                <a:solidFill>
                  <a:srgbClr val="FF0000"/>
                </a:solidFill>
              </a:rPr>
              <a:t>Sickness, invalidity and maternity</a:t>
            </a:r>
            <a:r>
              <a:rPr lang="en-US" sz="8000" dirty="0">
                <a:solidFill>
                  <a:srgbClr val="FF0000"/>
                </a:solidFill>
              </a:rPr>
              <a:t>: most countries</a:t>
            </a:r>
          </a:p>
          <a:p>
            <a:pPr lvl="1">
              <a:buFontTx/>
              <a:buChar char="-"/>
            </a:pPr>
            <a:r>
              <a:rPr lang="en-US" sz="6400" dirty="0"/>
              <a:t>Minimum qualifying period</a:t>
            </a:r>
          </a:p>
          <a:p>
            <a:pPr lvl="1">
              <a:buFontTx/>
              <a:buChar char="-"/>
            </a:pPr>
            <a:r>
              <a:rPr lang="en-US" sz="6400" dirty="0"/>
              <a:t>Waiting period (sickness)</a:t>
            </a:r>
          </a:p>
          <a:p>
            <a:pPr lvl="2">
              <a:buFontTx/>
              <a:buChar char="-"/>
            </a:pPr>
            <a:r>
              <a:rPr lang="en-US" sz="6400" dirty="0"/>
              <a:t>Sometimes covered by wage continuation</a:t>
            </a:r>
          </a:p>
          <a:p>
            <a:pPr lvl="2">
              <a:buFontTx/>
              <a:buChar char="-"/>
            </a:pPr>
            <a:r>
              <a:rPr lang="en-US" sz="6400" dirty="0"/>
              <a:t>Especially self-employed </a:t>
            </a:r>
            <a:r>
              <a:rPr lang="en-US" sz="6400" dirty="0">
                <a:sym typeface="Wingdings" panose="05000000000000000000" pitchFamily="2" charset="2"/>
              </a:rPr>
              <a:t> shorter duration of payment benefit</a:t>
            </a:r>
            <a:endParaRPr lang="en-US" sz="11200" dirty="0">
              <a:sym typeface="Wingdings" panose="05000000000000000000" pitchFamily="2" charset="2"/>
            </a:endParaRPr>
          </a:p>
          <a:p>
            <a:r>
              <a:rPr lang="en-US" sz="8000" b="1" dirty="0"/>
              <a:t>Old age, invalidity and survivorship </a:t>
            </a:r>
            <a:r>
              <a:rPr lang="en-US" sz="8000" dirty="0">
                <a:solidFill>
                  <a:schemeClr val="accent2"/>
                </a:solidFill>
              </a:rPr>
              <a:t>(pensions), including work accidents </a:t>
            </a:r>
          </a:p>
          <a:p>
            <a:pPr lvl="1">
              <a:buFontTx/>
              <a:buChar char="-"/>
            </a:pPr>
            <a:r>
              <a:rPr lang="en-US" sz="7200" dirty="0"/>
              <a:t>Qualifying records (and work records)</a:t>
            </a:r>
          </a:p>
          <a:p>
            <a:pPr lvl="1">
              <a:buFontTx/>
              <a:buChar char="-"/>
            </a:pPr>
            <a:r>
              <a:rPr lang="en-US" sz="7200" dirty="0"/>
              <a:t>Dual function: </a:t>
            </a:r>
            <a:r>
              <a:rPr lang="en-US" sz="7200" dirty="0">
                <a:solidFill>
                  <a:schemeClr val="accent2"/>
                </a:solidFill>
              </a:rPr>
              <a:t>opening – composition of benefit</a:t>
            </a:r>
          </a:p>
          <a:p>
            <a:r>
              <a:rPr lang="en-US" sz="8000" b="1" dirty="0">
                <a:solidFill>
                  <a:srgbClr val="FF0000"/>
                </a:solidFill>
              </a:rPr>
              <a:t>Unemployment</a:t>
            </a:r>
          </a:p>
          <a:p>
            <a:pPr lvl="1">
              <a:buFontTx/>
              <a:buChar char="-"/>
            </a:pPr>
            <a:r>
              <a:rPr lang="en-US" sz="7200" dirty="0">
                <a:solidFill>
                  <a:srgbClr val="FF0000"/>
                </a:solidFill>
              </a:rPr>
              <a:t>Most schemes </a:t>
            </a:r>
            <a:r>
              <a:rPr lang="en-US" sz="7200" dirty="0"/>
              <a:t>apply (min) work records (dual function)</a:t>
            </a:r>
            <a:endParaRPr lang="en-US" sz="2000" dirty="0"/>
          </a:p>
          <a:p>
            <a:endParaRPr lang="nl-BE" dirty="0"/>
          </a:p>
        </p:txBody>
      </p:sp>
    </p:spTree>
    <p:extLst>
      <p:ext uri="{BB962C8B-B14F-4D97-AF65-F5344CB8AC3E}">
        <p14:creationId xmlns:p14="http://schemas.microsoft.com/office/powerpoint/2010/main" val="307241331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0692" y="100448"/>
            <a:ext cx="10515600" cy="1325563"/>
          </a:xfrm>
        </p:spPr>
        <p:txBody>
          <a:bodyPr/>
          <a:lstStyle/>
          <a:p>
            <a:r>
              <a:rPr lang="en-US" dirty="0">
                <a:latin typeface="+mn-lt"/>
              </a:rPr>
              <a:t>Addressing effective coverage</a:t>
            </a:r>
            <a:endParaRPr lang="nl-BE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333500"/>
            <a:ext cx="10515600" cy="4843463"/>
          </a:xfrm>
        </p:spPr>
        <p:txBody>
          <a:bodyPr/>
          <a:lstStyle/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800" dirty="0">
                <a:solidFill>
                  <a:prstClr val="black"/>
                </a:solidFill>
              </a:rPr>
              <a:t>Specific application rules justified by type of work (SE </a:t>
            </a:r>
            <a:r>
              <a:rPr lang="en-US" sz="1800" dirty="0">
                <a:solidFill>
                  <a:prstClr val="black"/>
                </a:solidFill>
                <a:sym typeface="Wingdings" panose="05000000000000000000" pitchFamily="2" charset="2"/>
              </a:rPr>
              <a:t> sickness and unemployment)</a:t>
            </a:r>
            <a:endParaRPr lang="en-US" sz="1800" dirty="0">
              <a:solidFill>
                <a:prstClr val="black"/>
              </a:solidFill>
            </a:endParaRPr>
          </a:p>
          <a:p>
            <a:pPr marL="457200" lvl="1" indent="0">
              <a:lnSpc>
                <a:spcPct val="100000"/>
              </a:lnSpc>
              <a:spcBef>
                <a:spcPts val="0"/>
              </a:spcBef>
              <a:buNone/>
            </a:pPr>
            <a:endParaRPr lang="en-US" sz="1400" dirty="0">
              <a:solidFill>
                <a:prstClr val="black"/>
              </a:solidFill>
            </a:endParaRPr>
          </a:p>
          <a:p>
            <a:pPr marL="457200" lvl="1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400" dirty="0">
                <a:solidFill>
                  <a:prstClr val="black"/>
                </a:solidFill>
              </a:rPr>
              <a:t>Reforms sickness/maternity schemes [Belgium, NL]</a:t>
            </a:r>
          </a:p>
          <a:p>
            <a:pPr marL="457200" lvl="1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400" dirty="0">
                <a:solidFill>
                  <a:prstClr val="black"/>
                </a:solidFill>
              </a:rPr>
              <a:t>Extending </a:t>
            </a:r>
            <a:r>
              <a:rPr lang="en-US" sz="1400" dirty="0" err="1">
                <a:solidFill>
                  <a:prstClr val="black"/>
                </a:solidFill>
              </a:rPr>
              <a:t>ánd</a:t>
            </a:r>
            <a:r>
              <a:rPr lang="en-US" sz="1400" dirty="0">
                <a:solidFill>
                  <a:prstClr val="black"/>
                </a:solidFill>
              </a:rPr>
              <a:t> adapting unemployment schemes in [IRE and DK]</a:t>
            </a:r>
          </a:p>
          <a:p>
            <a:pPr marL="457200" lvl="1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400" dirty="0">
                <a:solidFill>
                  <a:prstClr val="black"/>
                </a:solidFill>
              </a:rPr>
              <a:t>Own type of unemployment protection in NL (social assistance related) and B (bridging right)  </a:t>
            </a: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sz="1800" dirty="0">
              <a:solidFill>
                <a:prstClr val="black"/>
              </a:solidFill>
            </a:endParaRPr>
          </a:p>
          <a:p>
            <a:pPr marL="457200" lvl="1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400" dirty="0">
                <a:solidFill>
                  <a:prstClr val="black"/>
                </a:solidFill>
              </a:rPr>
              <a:t>On basis of corona crisis: structural protection ‘temporary unemployment protection’ in ESP, B and ITA </a:t>
            </a:r>
          </a:p>
          <a:p>
            <a:pPr marL="457200" lvl="1" indent="0">
              <a:lnSpc>
                <a:spcPct val="100000"/>
              </a:lnSpc>
              <a:spcBef>
                <a:spcPts val="0"/>
              </a:spcBef>
              <a:buNone/>
            </a:pPr>
            <a:endParaRPr lang="en-US" sz="1400" dirty="0">
              <a:solidFill>
                <a:prstClr val="black"/>
              </a:solidFill>
            </a:endParaRPr>
          </a:p>
          <a:p>
            <a:pPr marL="457200" lvl="1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400" dirty="0">
                <a:solidFill>
                  <a:prstClr val="black"/>
                </a:solidFill>
              </a:rPr>
              <a:t>Income support measures (in case of temporary unemployment): artists [B, CY]</a:t>
            </a:r>
          </a:p>
          <a:p>
            <a:pPr marL="457200" lvl="1" indent="0">
              <a:lnSpc>
                <a:spcPct val="100000"/>
              </a:lnSpc>
              <a:spcBef>
                <a:spcPts val="0"/>
              </a:spcBef>
              <a:buNone/>
            </a:pPr>
            <a:endParaRPr lang="en-US" sz="1400" dirty="0">
              <a:solidFill>
                <a:prstClr val="black"/>
              </a:solidFill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800" dirty="0">
                <a:solidFill>
                  <a:prstClr val="black"/>
                </a:solidFill>
              </a:rPr>
              <a:t>Sometimes not too much adapting needed… case of economic dependent self-employed</a:t>
            </a:r>
          </a:p>
          <a:p>
            <a:pPr marL="457200" lvl="1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400" dirty="0">
                <a:solidFill>
                  <a:prstClr val="black"/>
                </a:solidFill>
              </a:rPr>
              <a:t>Unemployment protection </a:t>
            </a:r>
            <a:r>
              <a:rPr lang="en-US" sz="1400" dirty="0" err="1">
                <a:solidFill>
                  <a:prstClr val="black"/>
                </a:solidFill>
              </a:rPr>
              <a:t>ec.</a:t>
            </a:r>
            <a:r>
              <a:rPr lang="en-US" sz="1400" dirty="0">
                <a:solidFill>
                  <a:prstClr val="black"/>
                </a:solidFill>
              </a:rPr>
              <a:t> dependent self-employed in Portugal </a:t>
            </a: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sz="1800" dirty="0">
              <a:solidFill>
                <a:prstClr val="black"/>
              </a:solidFill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800" dirty="0">
                <a:solidFill>
                  <a:prstClr val="black"/>
                </a:solidFill>
              </a:rPr>
              <a:t>Adding concurring entitlements in different systems</a:t>
            </a:r>
          </a:p>
          <a:p>
            <a:pPr marL="457200" lvl="1" indent="0">
              <a:lnSpc>
                <a:spcPct val="100000"/>
              </a:lnSpc>
              <a:spcBef>
                <a:spcPts val="0"/>
              </a:spcBef>
              <a:buNone/>
            </a:pPr>
            <a:endParaRPr lang="en-US" sz="1400" dirty="0">
              <a:solidFill>
                <a:prstClr val="black"/>
              </a:solidFill>
            </a:endParaRPr>
          </a:p>
          <a:p>
            <a:pPr marL="457200" lvl="1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400" dirty="0">
                <a:solidFill>
                  <a:prstClr val="black"/>
                </a:solidFill>
              </a:rPr>
              <a:t>Integrated income accounts</a:t>
            </a:r>
          </a:p>
          <a:p>
            <a:pPr marL="1358900" lvl="2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400" dirty="0">
                <a:solidFill>
                  <a:prstClr val="black"/>
                </a:solidFill>
              </a:rPr>
              <a:t>Danish and Irish unemployment insurance schemes</a:t>
            </a:r>
          </a:p>
          <a:p>
            <a:pPr marL="1358900" lvl="2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400" dirty="0">
                <a:solidFill>
                  <a:prstClr val="black"/>
                </a:solidFill>
              </a:rPr>
              <a:t>Bulgarian schemes for sickness, maternity and unemployment</a:t>
            </a:r>
          </a:p>
          <a:p>
            <a:pPr marL="1358900" lvl="2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400" dirty="0">
                <a:solidFill>
                  <a:prstClr val="black"/>
                </a:solidFill>
              </a:rPr>
              <a:t>French pension scheme</a:t>
            </a:r>
            <a:endParaRPr lang="en-US" sz="3000" dirty="0">
              <a:solidFill>
                <a:prstClr val="black"/>
              </a:solidFill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sz="1600" dirty="0">
              <a:solidFill>
                <a:prstClr val="black"/>
              </a:solidFill>
              <a:sym typeface="Wingdings" panose="05000000000000000000" pitchFamily="2" charset="2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sz="1800" dirty="0">
              <a:solidFill>
                <a:prstClr val="black"/>
              </a:solidFill>
            </a:endParaRPr>
          </a:p>
          <a:p>
            <a:pPr marL="1358900" lvl="2" indent="0">
              <a:lnSpc>
                <a:spcPct val="100000"/>
              </a:lnSpc>
              <a:spcBef>
                <a:spcPts val="0"/>
              </a:spcBef>
              <a:buNone/>
            </a:pPr>
            <a:endParaRPr lang="en-US" sz="700" dirty="0">
              <a:solidFill>
                <a:prstClr val="black"/>
              </a:solidFill>
            </a:endParaRPr>
          </a:p>
          <a:p>
            <a:pPr marL="1358900" lvl="2" indent="0">
              <a:lnSpc>
                <a:spcPct val="100000"/>
              </a:lnSpc>
              <a:spcBef>
                <a:spcPts val="0"/>
              </a:spcBef>
              <a:buNone/>
            </a:pPr>
            <a:endParaRPr lang="en-US" sz="700" dirty="0">
              <a:solidFill>
                <a:prstClr val="black"/>
              </a:solidFill>
            </a:endParaRPr>
          </a:p>
          <a:p>
            <a:pPr marL="1358900" lvl="2" indent="0">
              <a:lnSpc>
                <a:spcPct val="100000"/>
              </a:lnSpc>
              <a:spcBef>
                <a:spcPts val="0"/>
              </a:spcBef>
              <a:buNone/>
            </a:pPr>
            <a:endParaRPr lang="en-US" sz="700" dirty="0">
              <a:solidFill>
                <a:prstClr val="black"/>
              </a:solidFill>
            </a:endParaRPr>
          </a:p>
          <a:p>
            <a:pPr marL="1358900" lvl="2" indent="0">
              <a:lnSpc>
                <a:spcPct val="100000"/>
              </a:lnSpc>
              <a:spcBef>
                <a:spcPts val="0"/>
              </a:spcBef>
              <a:buNone/>
            </a:pPr>
            <a:endParaRPr lang="en-US" sz="1100" dirty="0">
              <a:solidFill>
                <a:prstClr val="black"/>
              </a:solidFill>
            </a:endParaRPr>
          </a:p>
          <a:p>
            <a:pPr marL="901700" lvl="1" indent="0">
              <a:lnSpc>
                <a:spcPct val="100000"/>
              </a:lnSpc>
              <a:spcBef>
                <a:spcPts val="0"/>
              </a:spcBef>
              <a:buNone/>
            </a:pPr>
            <a:endParaRPr lang="en-US" sz="1500" dirty="0">
              <a:solidFill>
                <a:prstClr val="black"/>
              </a:solidFill>
            </a:endParaRPr>
          </a:p>
          <a:p>
            <a:endParaRPr lang="nl-BE" dirty="0"/>
          </a:p>
        </p:txBody>
      </p:sp>
    </p:spTree>
    <p:extLst>
      <p:ext uri="{BB962C8B-B14F-4D97-AF65-F5344CB8AC3E}">
        <p14:creationId xmlns:p14="http://schemas.microsoft.com/office/powerpoint/2010/main" val="3471360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Overview</a:t>
            </a:r>
            <a:endParaRPr lang="nl-B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Standard work and work-related social protection</a:t>
            </a:r>
          </a:p>
          <a:p>
            <a:r>
              <a:rPr lang="en-US" dirty="0"/>
              <a:t>Gaps in social protection for self-employed persons</a:t>
            </a:r>
          </a:p>
          <a:p>
            <a:r>
              <a:rPr lang="en-US" dirty="0"/>
              <a:t>Extending coverage</a:t>
            </a:r>
          </a:p>
          <a:p>
            <a:pPr lvl="1"/>
            <a:r>
              <a:rPr lang="en-US" dirty="0"/>
              <a:t>Formal access</a:t>
            </a:r>
          </a:p>
          <a:p>
            <a:pPr lvl="1"/>
            <a:r>
              <a:rPr lang="en-US" dirty="0"/>
              <a:t>Effective coverage</a:t>
            </a:r>
          </a:p>
          <a:p>
            <a:pPr lvl="1"/>
            <a:r>
              <a:rPr lang="en-US" dirty="0"/>
              <a:t>Adequate protection and financing</a:t>
            </a:r>
          </a:p>
          <a:p>
            <a:r>
              <a:rPr lang="en-US" dirty="0"/>
              <a:t>Conclusion</a:t>
            </a:r>
          </a:p>
        </p:txBody>
      </p:sp>
    </p:spTree>
    <p:extLst>
      <p:ext uri="{BB962C8B-B14F-4D97-AF65-F5344CB8AC3E}">
        <p14:creationId xmlns:p14="http://schemas.microsoft.com/office/powerpoint/2010/main" val="155156260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2147" y="2882293"/>
            <a:ext cx="7627705" cy="1325563"/>
          </a:xfrm>
        </p:spPr>
        <p:txBody>
          <a:bodyPr>
            <a:normAutofit/>
          </a:bodyPr>
          <a:lstStyle/>
          <a:p>
            <a:r>
              <a:rPr lang="en-US" sz="3600" dirty="0">
                <a:latin typeface="+mn-lt"/>
              </a:rPr>
              <a:t>Addressing adequate protection</a:t>
            </a:r>
            <a:endParaRPr lang="nl-BE" sz="3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98462131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411" y="110722"/>
            <a:ext cx="10515600" cy="1325563"/>
          </a:xfrm>
        </p:spPr>
        <p:txBody>
          <a:bodyPr/>
          <a:lstStyle/>
          <a:p>
            <a:r>
              <a:rPr lang="en-US" dirty="0">
                <a:latin typeface="+mn-lt"/>
              </a:rPr>
              <a:t>Adequacy = adequacy and financing</a:t>
            </a:r>
            <a:endParaRPr lang="nl-BE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en-US" u="sng" dirty="0"/>
              <a:t>Focus = adequacy of benefits and its interrelation with financing social protection</a:t>
            </a:r>
            <a:r>
              <a:rPr lang="en-US" dirty="0"/>
              <a:t> </a:t>
            </a:r>
            <a:endParaRPr lang="en-US" dirty="0">
              <a:sym typeface="Wingdings" panose="05000000000000000000" pitchFamily="2" charset="2"/>
            </a:endParaRPr>
          </a:p>
          <a:p>
            <a:pPr lvl="1"/>
            <a:endParaRPr lang="en-US" dirty="0">
              <a:sym typeface="Wingdings" panose="05000000000000000000" pitchFamily="2" charset="2"/>
            </a:endParaRPr>
          </a:p>
          <a:p>
            <a:pPr lvl="2"/>
            <a:r>
              <a:rPr lang="en-US" dirty="0">
                <a:sym typeface="Wingdings" panose="05000000000000000000" pitchFamily="2" charset="2"/>
              </a:rPr>
              <a:t>What is an adequate level of social protection benefits? Adequate benefits pre-supposes adequate ways of financing: interrelation underlying principles social protection, esp. social insurances (proportionality and equivalence) relevant for SE persons</a:t>
            </a:r>
          </a:p>
          <a:p>
            <a:pPr lvl="2"/>
            <a:endParaRPr lang="en-US" dirty="0">
              <a:sym typeface="Wingdings" panose="05000000000000000000" pitchFamily="2" charset="2"/>
            </a:endParaRPr>
          </a:p>
          <a:p>
            <a:pPr lvl="2"/>
            <a:r>
              <a:rPr lang="en-US" dirty="0">
                <a:sym typeface="Wingdings" panose="05000000000000000000" pitchFamily="2" charset="2"/>
              </a:rPr>
              <a:t>Issues with </a:t>
            </a:r>
            <a:r>
              <a:rPr lang="en-US" dirty="0" err="1">
                <a:sym typeface="Wingdings" panose="05000000000000000000" pitchFamily="2" charset="2"/>
              </a:rPr>
              <a:t>organising</a:t>
            </a:r>
            <a:r>
              <a:rPr lang="en-US" dirty="0">
                <a:sym typeface="Wingdings" panose="05000000000000000000" pitchFamily="2" charset="2"/>
              </a:rPr>
              <a:t> financing self-employed (</a:t>
            </a:r>
            <a:r>
              <a:rPr lang="en-US" dirty="0" err="1">
                <a:sym typeface="Wingdings" panose="05000000000000000000" pitchFamily="2" charset="2"/>
              </a:rPr>
              <a:t>cfr</a:t>
            </a:r>
            <a:r>
              <a:rPr lang="en-US" dirty="0">
                <a:sym typeface="Wingdings" panose="05000000000000000000" pitchFamily="2" charset="2"/>
              </a:rPr>
              <a:t>. EU Recommendation Access 2019)</a:t>
            </a:r>
          </a:p>
          <a:p>
            <a:pPr lvl="3"/>
            <a:r>
              <a:rPr lang="en-US" dirty="0">
                <a:sym typeface="Wingdings" panose="05000000000000000000" pitchFamily="2" charset="2"/>
              </a:rPr>
              <a:t>Declaring their own income  </a:t>
            </a:r>
            <a:r>
              <a:rPr lang="en-US" dirty="0" err="1">
                <a:sym typeface="Wingdings" panose="05000000000000000000" pitchFamily="2" charset="2"/>
              </a:rPr>
              <a:t>cfr</a:t>
            </a:r>
            <a:r>
              <a:rPr lang="en-US" dirty="0">
                <a:sym typeface="Wingdings" panose="05000000000000000000" pitchFamily="2" charset="2"/>
              </a:rPr>
              <a:t>. Article 12 Rec: financing capacity)</a:t>
            </a:r>
          </a:p>
          <a:p>
            <a:pPr lvl="3"/>
            <a:r>
              <a:rPr lang="en-US" dirty="0">
                <a:sym typeface="Wingdings" panose="05000000000000000000" pitchFamily="2" charset="2"/>
              </a:rPr>
              <a:t>Fluctuating income (</a:t>
            </a:r>
            <a:r>
              <a:rPr lang="en-US" dirty="0" err="1">
                <a:sym typeface="Wingdings" panose="05000000000000000000" pitchFamily="2" charset="2"/>
              </a:rPr>
              <a:t>cfr</a:t>
            </a:r>
            <a:r>
              <a:rPr lang="en-US" dirty="0">
                <a:sym typeface="Wingdings" panose="05000000000000000000" pitchFamily="2" charset="2"/>
              </a:rPr>
              <a:t>. Article 14 Rec: objective and transparent)</a:t>
            </a:r>
          </a:p>
          <a:p>
            <a:pPr lvl="3"/>
            <a:r>
              <a:rPr lang="en-US" dirty="0">
                <a:sym typeface="Wingdings" panose="05000000000000000000" pitchFamily="2" charset="2"/>
              </a:rPr>
              <a:t>How to define income? (</a:t>
            </a:r>
            <a:r>
              <a:rPr lang="en-US" dirty="0" err="1">
                <a:sym typeface="Wingdings" panose="05000000000000000000" pitchFamily="2" charset="2"/>
              </a:rPr>
              <a:t>cfr</a:t>
            </a:r>
            <a:r>
              <a:rPr lang="en-US" dirty="0">
                <a:sym typeface="Wingdings" panose="05000000000000000000" pitchFamily="2" charset="2"/>
              </a:rPr>
              <a:t>. Art 13 Rec: same level as WE?)</a:t>
            </a:r>
          </a:p>
          <a:p>
            <a:pPr lvl="3"/>
            <a:endParaRPr lang="en-US" dirty="0">
              <a:sym typeface="Wingdings" panose="05000000000000000000" pitchFamily="2" charset="2"/>
            </a:endParaRPr>
          </a:p>
          <a:p>
            <a:pPr lvl="3"/>
            <a:endParaRPr lang="en-US" dirty="0">
              <a:sym typeface="Wingdings" panose="05000000000000000000" pitchFamily="2" charset="2"/>
            </a:endParaRPr>
          </a:p>
          <a:p>
            <a:pPr marL="914400" lvl="2" indent="0">
              <a:buNone/>
            </a:pPr>
            <a:endParaRPr lang="en-US" dirty="0">
              <a:sym typeface="Wingdings" panose="05000000000000000000" pitchFamily="2" charset="2"/>
            </a:endParaRPr>
          </a:p>
          <a:p>
            <a:pPr marL="914400" lvl="2" indent="0">
              <a:buNone/>
            </a:pPr>
            <a:endParaRPr lang="en-US" dirty="0">
              <a:sym typeface="Wingdings" panose="05000000000000000000" pitchFamily="2" charset="2"/>
            </a:endParaRPr>
          </a:p>
          <a:p>
            <a:endParaRPr lang="nl-BE" dirty="0"/>
          </a:p>
        </p:txBody>
      </p:sp>
    </p:spTree>
    <p:extLst>
      <p:ext uri="{BB962C8B-B14F-4D97-AF65-F5344CB8AC3E}">
        <p14:creationId xmlns:p14="http://schemas.microsoft.com/office/powerpoint/2010/main" val="29231607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8605" y="141545"/>
            <a:ext cx="10515600" cy="1325563"/>
          </a:xfrm>
        </p:spPr>
        <p:txBody>
          <a:bodyPr/>
          <a:lstStyle/>
          <a:p>
            <a:r>
              <a:rPr lang="en-US" dirty="0">
                <a:solidFill>
                  <a:prstClr val="black"/>
                </a:solidFill>
                <a:latin typeface="+mn-lt"/>
              </a:rPr>
              <a:t>Problems adequacy: financing </a:t>
            </a:r>
            <a:endParaRPr lang="nl-BE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nl-BE" sz="3000" dirty="0">
                <a:solidFill>
                  <a:prstClr val="black"/>
                </a:solidFill>
              </a:rPr>
              <a:t>Low </a:t>
            </a:r>
            <a:r>
              <a:rPr lang="nl-BE" sz="3000" dirty="0" err="1">
                <a:solidFill>
                  <a:prstClr val="black"/>
                </a:solidFill>
              </a:rPr>
              <a:t>income</a:t>
            </a:r>
            <a:r>
              <a:rPr lang="nl-BE" sz="3000" dirty="0">
                <a:solidFill>
                  <a:prstClr val="black"/>
                </a:solidFill>
              </a:rPr>
              <a:t> SE </a:t>
            </a:r>
            <a:r>
              <a:rPr lang="nl-BE" sz="3000" dirty="0">
                <a:solidFill>
                  <a:prstClr val="black"/>
                </a:solidFill>
                <a:sym typeface="Wingdings" panose="05000000000000000000" pitchFamily="2" charset="2"/>
              </a:rPr>
              <a:t> subject </a:t>
            </a:r>
            <a:r>
              <a:rPr lang="nl-BE" sz="3000" dirty="0" err="1">
                <a:solidFill>
                  <a:prstClr val="black"/>
                </a:solidFill>
                <a:sym typeface="Wingdings" panose="05000000000000000000" pitchFamily="2" charset="2"/>
              </a:rPr>
              <a:t>to</a:t>
            </a:r>
            <a:r>
              <a:rPr lang="nl-BE" sz="3000" dirty="0">
                <a:solidFill>
                  <a:prstClr val="black"/>
                </a:solidFill>
                <a:sym typeface="Wingdings" panose="05000000000000000000" pitchFamily="2" charset="2"/>
              </a:rPr>
              <a:t> system or exempt (‘</a:t>
            </a:r>
            <a:r>
              <a:rPr lang="nl-BE" sz="3000" dirty="0" err="1">
                <a:solidFill>
                  <a:prstClr val="black"/>
                </a:solidFill>
                <a:sym typeface="Wingdings" panose="05000000000000000000" pitchFamily="2" charset="2"/>
              </a:rPr>
              <a:t>marginal</a:t>
            </a:r>
            <a:r>
              <a:rPr lang="nl-BE" sz="3000" dirty="0">
                <a:solidFill>
                  <a:prstClr val="black"/>
                </a:solidFill>
                <a:sym typeface="Wingdings" panose="05000000000000000000" pitchFamily="2" charset="2"/>
              </a:rPr>
              <a:t> </a:t>
            </a:r>
            <a:r>
              <a:rPr lang="nl-BE" sz="3000" dirty="0" err="1">
                <a:solidFill>
                  <a:prstClr val="black"/>
                </a:solidFill>
                <a:sym typeface="Wingdings" panose="05000000000000000000" pitchFamily="2" charset="2"/>
              </a:rPr>
              <a:t>work</a:t>
            </a:r>
            <a:r>
              <a:rPr lang="nl-BE" sz="3000" dirty="0">
                <a:solidFill>
                  <a:prstClr val="black"/>
                </a:solidFill>
                <a:sym typeface="Wingdings" panose="05000000000000000000" pitchFamily="2" charset="2"/>
              </a:rPr>
              <a:t>’)?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nl-BE" sz="3000" dirty="0">
              <a:solidFill>
                <a:prstClr val="black"/>
              </a:solidFill>
              <a:sym typeface="Wingdings" panose="05000000000000000000" pitchFamily="2" charset="2"/>
            </a:endParaRPr>
          </a:p>
          <a:p>
            <a:pPr marL="457200" lvl="1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nl-BE" sz="2600" dirty="0">
                <a:solidFill>
                  <a:prstClr val="black"/>
                </a:solidFill>
                <a:sym typeface="Wingdings" panose="05000000000000000000" pitchFamily="2" charset="2"/>
              </a:rPr>
              <a:t>‘In </a:t>
            </a:r>
            <a:r>
              <a:rPr lang="nl-BE" sz="2600" dirty="0" err="1">
                <a:solidFill>
                  <a:prstClr val="black"/>
                </a:solidFill>
                <a:sym typeface="Wingdings" panose="05000000000000000000" pitchFamily="2" charset="2"/>
              </a:rPr>
              <a:t>between</a:t>
            </a:r>
            <a:r>
              <a:rPr lang="nl-BE" sz="2600" dirty="0">
                <a:solidFill>
                  <a:prstClr val="black"/>
                </a:solidFill>
                <a:sym typeface="Wingdings" panose="05000000000000000000" pitchFamily="2" charset="2"/>
              </a:rPr>
              <a:t> </a:t>
            </a:r>
            <a:r>
              <a:rPr lang="nl-BE" sz="2600" dirty="0" err="1">
                <a:solidFill>
                  <a:prstClr val="black"/>
                </a:solidFill>
                <a:sym typeface="Wingdings" panose="05000000000000000000" pitchFamily="2" charset="2"/>
              </a:rPr>
              <a:t>solutions</a:t>
            </a:r>
            <a:r>
              <a:rPr lang="nl-BE" sz="2600" dirty="0">
                <a:solidFill>
                  <a:prstClr val="black"/>
                </a:solidFill>
                <a:sym typeface="Wingdings" panose="05000000000000000000" pitchFamily="2" charset="2"/>
              </a:rPr>
              <a:t>’</a:t>
            </a:r>
            <a:endParaRPr lang="nl-BE" sz="2200" dirty="0">
              <a:solidFill>
                <a:prstClr val="black"/>
              </a:solidFill>
              <a:sym typeface="Wingdings" panose="05000000000000000000" pitchFamily="2" charset="2"/>
            </a:endParaRPr>
          </a:p>
          <a:p>
            <a:pPr marL="914400" lvl="2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nl-BE" sz="2200" dirty="0" err="1">
                <a:solidFill>
                  <a:prstClr val="black"/>
                </a:solidFill>
                <a:sym typeface="Wingdings" panose="05000000000000000000" pitchFamily="2" charset="2"/>
              </a:rPr>
              <a:t>Voluntary</a:t>
            </a:r>
            <a:r>
              <a:rPr lang="nl-BE" sz="2200" dirty="0">
                <a:solidFill>
                  <a:prstClr val="black"/>
                </a:solidFill>
                <a:sym typeface="Wingdings" panose="05000000000000000000" pitchFamily="2" charset="2"/>
              </a:rPr>
              <a:t> </a:t>
            </a:r>
            <a:r>
              <a:rPr lang="nl-BE" sz="2200" dirty="0" err="1">
                <a:solidFill>
                  <a:prstClr val="black"/>
                </a:solidFill>
                <a:sym typeface="Wingdings" panose="05000000000000000000" pitchFamily="2" charset="2"/>
              </a:rPr>
              <a:t>protection</a:t>
            </a:r>
            <a:r>
              <a:rPr lang="nl-BE" sz="2200" dirty="0">
                <a:solidFill>
                  <a:prstClr val="black"/>
                </a:solidFill>
                <a:sym typeface="Wingdings" panose="05000000000000000000" pitchFamily="2" charset="2"/>
              </a:rPr>
              <a:t> (</a:t>
            </a:r>
            <a:r>
              <a:rPr lang="nl-BE" sz="2200" dirty="0" err="1">
                <a:solidFill>
                  <a:prstClr val="black"/>
                </a:solidFill>
                <a:sym typeface="Wingdings" panose="05000000000000000000" pitchFamily="2" charset="2"/>
              </a:rPr>
              <a:t>opt</a:t>
            </a:r>
            <a:r>
              <a:rPr lang="nl-BE" sz="2200" dirty="0">
                <a:solidFill>
                  <a:prstClr val="black"/>
                </a:solidFill>
                <a:sym typeface="Wingdings" panose="05000000000000000000" pitchFamily="2" charset="2"/>
              </a:rPr>
              <a:t>-in/</a:t>
            </a:r>
            <a:r>
              <a:rPr lang="nl-BE" sz="2200" dirty="0" err="1">
                <a:solidFill>
                  <a:prstClr val="black"/>
                </a:solidFill>
                <a:sym typeface="Wingdings" panose="05000000000000000000" pitchFamily="2" charset="2"/>
              </a:rPr>
              <a:t>opt</a:t>
            </a:r>
            <a:r>
              <a:rPr lang="nl-BE" sz="2200" dirty="0">
                <a:solidFill>
                  <a:prstClr val="black"/>
                </a:solidFill>
                <a:sym typeface="Wingdings" panose="05000000000000000000" pitchFamily="2" charset="2"/>
              </a:rPr>
              <a:t> out)</a:t>
            </a:r>
          </a:p>
          <a:p>
            <a:pPr marL="914400" lvl="2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nl-BE" sz="2200" dirty="0" err="1">
                <a:solidFill>
                  <a:prstClr val="black"/>
                </a:solidFill>
                <a:sym typeface="Wingdings" panose="05000000000000000000" pitchFamily="2" charset="2"/>
              </a:rPr>
              <a:t>Reduced</a:t>
            </a:r>
            <a:r>
              <a:rPr lang="nl-BE" sz="2200" dirty="0">
                <a:solidFill>
                  <a:prstClr val="black"/>
                </a:solidFill>
                <a:sym typeface="Wingdings" panose="05000000000000000000" pitchFamily="2" charset="2"/>
              </a:rPr>
              <a:t> (mini/</a:t>
            </a:r>
            <a:r>
              <a:rPr lang="nl-BE" sz="2200" dirty="0" err="1">
                <a:solidFill>
                  <a:prstClr val="black"/>
                </a:solidFill>
                <a:sym typeface="Wingdings" panose="05000000000000000000" pitchFamily="2" charset="2"/>
              </a:rPr>
              <a:t>meso</a:t>
            </a:r>
            <a:r>
              <a:rPr lang="nl-BE" sz="2200" dirty="0">
                <a:solidFill>
                  <a:prstClr val="black"/>
                </a:solidFill>
                <a:sym typeface="Wingdings" panose="05000000000000000000" pitchFamily="2" charset="2"/>
              </a:rPr>
              <a:t>) </a:t>
            </a:r>
            <a:r>
              <a:rPr lang="nl-BE" sz="2200" dirty="0" err="1">
                <a:solidFill>
                  <a:prstClr val="black"/>
                </a:solidFill>
                <a:sym typeface="Wingdings" panose="05000000000000000000" pitchFamily="2" charset="2"/>
              </a:rPr>
              <a:t>protection</a:t>
            </a:r>
            <a:r>
              <a:rPr lang="nl-BE" sz="2200" dirty="0">
                <a:solidFill>
                  <a:prstClr val="black"/>
                </a:solidFill>
                <a:sym typeface="Wingdings" panose="05000000000000000000" pitchFamily="2" charset="2"/>
              </a:rPr>
              <a:t> </a:t>
            </a:r>
            <a:r>
              <a:rPr lang="nl-BE" sz="2200" dirty="0" err="1">
                <a:solidFill>
                  <a:prstClr val="black"/>
                </a:solidFill>
                <a:sym typeface="Wingdings" panose="05000000000000000000" pitchFamily="2" charset="2"/>
              </a:rPr>
              <a:t>with</a:t>
            </a:r>
            <a:r>
              <a:rPr lang="nl-BE" sz="2200" dirty="0">
                <a:solidFill>
                  <a:prstClr val="black"/>
                </a:solidFill>
                <a:sym typeface="Wingdings" panose="05000000000000000000" pitchFamily="2" charset="2"/>
              </a:rPr>
              <a:t> </a:t>
            </a:r>
            <a:r>
              <a:rPr lang="nl-BE" sz="2200" dirty="0" err="1">
                <a:solidFill>
                  <a:prstClr val="black"/>
                </a:solidFill>
                <a:sym typeface="Wingdings" panose="05000000000000000000" pitchFamily="2" charset="2"/>
              </a:rPr>
              <a:t>limited</a:t>
            </a:r>
            <a:r>
              <a:rPr lang="nl-BE" sz="2200" dirty="0">
                <a:solidFill>
                  <a:prstClr val="black"/>
                </a:solidFill>
                <a:sym typeface="Wingdings" panose="05000000000000000000" pitchFamily="2" charset="2"/>
              </a:rPr>
              <a:t> </a:t>
            </a:r>
            <a:r>
              <a:rPr lang="nl-BE" sz="2200" dirty="0" err="1">
                <a:solidFill>
                  <a:prstClr val="black"/>
                </a:solidFill>
                <a:sym typeface="Wingdings" panose="05000000000000000000" pitchFamily="2" charset="2"/>
              </a:rPr>
              <a:t>financing</a:t>
            </a:r>
            <a:r>
              <a:rPr lang="nl-BE" sz="2200" dirty="0">
                <a:solidFill>
                  <a:prstClr val="black"/>
                </a:solidFill>
                <a:sym typeface="Wingdings" panose="05000000000000000000" pitchFamily="2" charset="2"/>
              </a:rPr>
              <a:t> (FRA–micro entrepreneurs; PL-small ZUS-</a:t>
            </a:r>
            <a:r>
              <a:rPr lang="nl-BE" sz="2200" dirty="0" err="1">
                <a:solidFill>
                  <a:prstClr val="black"/>
                </a:solidFill>
                <a:sym typeface="Wingdings" panose="05000000000000000000" pitchFamily="2" charset="2"/>
              </a:rPr>
              <a:t>scheme</a:t>
            </a:r>
            <a:r>
              <a:rPr lang="nl-BE" sz="2200" dirty="0">
                <a:solidFill>
                  <a:prstClr val="black"/>
                </a:solidFill>
                <a:sym typeface="Wingdings" panose="05000000000000000000" pitchFamily="2" charset="2"/>
              </a:rPr>
              <a:t>)</a:t>
            </a:r>
          </a:p>
          <a:p>
            <a:pPr marL="914400" lvl="2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nl-BE" sz="2200" dirty="0" err="1">
                <a:solidFill>
                  <a:prstClr val="black"/>
                </a:solidFill>
                <a:sym typeface="Wingdings" panose="05000000000000000000" pitchFamily="2" charset="2"/>
              </a:rPr>
              <a:t>Exemptions</a:t>
            </a:r>
            <a:r>
              <a:rPr lang="nl-BE" sz="2200" dirty="0">
                <a:solidFill>
                  <a:prstClr val="black"/>
                </a:solidFill>
                <a:sym typeface="Wingdings" panose="05000000000000000000" pitchFamily="2" charset="2"/>
              </a:rPr>
              <a:t> </a:t>
            </a:r>
          </a:p>
          <a:p>
            <a:pPr marL="1371600" lvl="3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nl-BE" sz="2000" dirty="0">
                <a:solidFill>
                  <a:prstClr val="black"/>
                </a:solidFill>
                <a:sym typeface="Wingdings" panose="05000000000000000000" pitchFamily="2" charset="2"/>
              </a:rPr>
              <a:t>at </a:t>
            </a:r>
            <a:r>
              <a:rPr lang="nl-BE" sz="2000" dirty="0" err="1">
                <a:solidFill>
                  <a:prstClr val="black"/>
                </a:solidFill>
                <a:sym typeface="Wingdings" panose="05000000000000000000" pitchFamily="2" charset="2"/>
              </a:rPr>
              <a:t>financing</a:t>
            </a:r>
            <a:r>
              <a:rPr lang="nl-BE" sz="2000" dirty="0">
                <a:solidFill>
                  <a:prstClr val="black"/>
                </a:solidFill>
                <a:sym typeface="Wingdings" panose="05000000000000000000" pitchFamily="2" charset="2"/>
              </a:rPr>
              <a:t> side (</a:t>
            </a:r>
            <a:r>
              <a:rPr lang="nl-BE" sz="2000" dirty="0" err="1">
                <a:solidFill>
                  <a:prstClr val="black"/>
                </a:solidFill>
                <a:sym typeface="Wingdings" panose="05000000000000000000" pitchFamily="2" charset="2"/>
              </a:rPr>
              <a:t>temporary</a:t>
            </a:r>
            <a:r>
              <a:rPr lang="nl-BE" sz="2000" dirty="0">
                <a:solidFill>
                  <a:prstClr val="black"/>
                </a:solidFill>
                <a:sym typeface="Wingdings" panose="05000000000000000000" pitchFamily="2" charset="2"/>
              </a:rPr>
              <a:t>/</a:t>
            </a:r>
            <a:r>
              <a:rPr lang="nl-BE" sz="2000" dirty="0" err="1">
                <a:solidFill>
                  <a:prstClr val="black"/>
                </a:solidFill>
                <a:sym typeface="Wingdings" panose="05000000000000000000" pitchFamily="2" charset="2"/>
              </a:rPr>
              <a:t>structural</a:t>
            </a:r>
            <a:r>
              <a:rPr lang="nl-BE" sz="2000" dirty="0">
                <a:solidFill>
                  <a:prstClr val="black"/>
                </a:solidFill>
                <a:sym typeface="Wingdings" panose="05000000000000000000" pitchFamily="2" charset="2"/>
              </a:rPr>
              <a:t>  </a:t>
            </a:r>
            <a:r>
              <a:rPr lang="nl-BE" sz="2000" dirty="0" err="1">
                <a:solidFill>
                  <a:prstClr val="black"/>
                </a:solidFill>
                <a:sym typeface="Wingdings" panose="05000000000000000000" pitchFamily="2" charset="2"/>
              </a:rPr>
              <a:t>subsidy</a:t>
            </a:r>
            <a:r>
              <a:rPr lang="nl-BE" sz="2000" dirty="0">
                <a:solidFill>
                  <a:prstClr val="black"/>
                </a:solidFill>
                <a:sym typeface="Wingdings" panose="05000000000000000000" pitchFamily="2" charset="2"/>
              </a:rPr>
              <a:t>?)</a:t>
            </a:r>
          </a:p>
          <a:p>
            <a:pPr marL="1371600" lvl="3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nl-BE" sz="2000" dirty="0">
                <a:solidFill>
                  <a:prstClr val="black"/>
                </a:solidFill>
                <a:sym typeface="Wingdings" panose="05000000000000000000" pitchFamily="2" charset="2"/>
              </a:rPr>
              <a:t>at benefit side, </a:t>
            </a:r>
            <a:r>
              <a:rPr lang="nl-BE" sz="2000" dirty="0" err="1">
                <a:solidFill>
                  <a:prstClr val="black"/>
                </a:solidFill>
                <a:sym typeface="Wingdings" panose="05000000000000000000" pitchFamily="2" charset="2"/>
              </a:rPr>
              <a:t>if</a:t>
            </a:r>
            <a:r>
              <a:rPr lang="nl-BE" sz="2000" dirty="0">
                <a:solidFill>
                  <a:prstClr val="black"/>
                </a:solidFill>
                <a:sym typeface="Wingdings" panose="05000000000000000000" pitchFamily="2" charset="2"/>
              </a:rPr>
              <a:t> </a:t>
            </a:r>
            <a:r>
              <a:rPr lang="nl-BE" sz="2000" dirty="0" err="1">
                <a:solidFill>
                  <a:prstClr val="black"/>
                </a:solidFill>
                <a:sym typeface="Wingdings" panose="05000000000000000000" pitchFamily="2" charset="2"/>
              </a:rPr>
              <a:t>other</a:t>
            </a:r>
            <a:r>
              <a:rPr lang="nl-BE" sz="2000" dirty="0">
                <a:solidFill>
                  <a:prstClr val="black"/>
                </a:solidFill>
                <a:sym typeface="Wingdings" panose="05000000000000000000" pitchFamily="2" charset="2"/>
              </a:rPr>
              <a:t> </a:t>
            </a:r>
            <a:r>
              <a:rPr lang="nl-BE" sz="2000" dirty="0" err="1">
                <a:solidFill>
                  <a:prstClr val="black"/>
                </a:solidFill>
                <a:sym typeface="Wingdings" panose="05000000000000000000" pitchFamily="2" charset="2"/>
              </a:rPr>
              <a:t>protection</a:t>
            </a:r>
            <a:r>
              <a:rPr lang="nl-BE" sz="2000" dirty="0">
                <a:solidFill>
                  <a:prstClr val="black"/>
                </a:solidFill>
                <a:sym typeface="Wingdings" panose="05000000000000000000" pitchFamily="2" charset="2"/>
              </a:rPr>
              <a:t> status present (WE, on benefit, …)</a:t>
            </a:r>
          </a:p>
          <a:p>
            <a:pPr marL="914400" lvl="2" indent="0">
              <a:lnSpc>
                <a:spcPct val="100000"/>
              </a:lnSpc>
              <a:spcBef>
                <a:spcPts val="0"/>
              </a:spcBef>
              <a:buNone/>
            </a:pPr>
            <a:endParaRPr lang="nl-BE" sz="2200" dirty="0">
              <a:solidFill>
                <a:prstClr val="black"/>
              </a:solidFill>
              <a:sym typeface="Wingdings" panose="05000000000000000000" pitchFamily="2" charset="2"/>
            </a:endParaRPr>
          </a:p>
          <a:p>
            <a:pPr marL="457200" lvl="1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nl-BE" sz="2600" dirty="0" err="1">
                <a:solidFill>
                  <a:prstClr val="black"/>
                </a:solidFill>
                <a:sym typeface="Wingdings" panose="05000000000000000000" pitchFamily="2" charset="2"/>
              </a:rPr>
              <a:t>Simplified</a:t>
            </a:r>
            <a:r>
              <a:rPr lang="nl-BE" sz="2600" dirty="0">
                <a:solidFill>
                  <a:prstClr val="black"/>
                </a:solidFill>
                <a:sym typeface="Wingdings" panose="05000000000000000000" pitchFamily="2" charset="2"/>
              </a:rPr>
              <a:t> </a:t>
            </a:r>
            <a:r>
              <a:rPr lang="nl-BE" sz="2600" dirty="0" err="1">
                <a:solidFill>
                  <a:prstClr val="black"/>
                </a:solidFill>
                <a:sym typeface="Wingdings" panose="05000000000000000000" pitchFamily="2" charset="2"/>
              </a:rPr>
              <a:t>financing</a:t>
            </a:r>
            <a:r>
              <a:rPr lang="nl-BE" sz="2600" dirty="0">
                <a:solidFill>
                  <a:prstClr val="black"/>
                </a:solidFill>
                <a:sym typeface="Wingdings" panose="05000000000000000000" pitchFamily="2" charset="2"/>
              </a:rPr>
              <a:t> procedure (SE account - Est)</a:t>
            </a:r>
          </a:p>
          <a:p>
            <a:pPr marL="457200" lvl="1" indent="0">
              <a:lnSpc>
                <a:spcPct val="100000"/>
              </a:lnSpc>
              <a:spcBef>
                <a:spcPts val="0"/>
              </a:spcBef>
              <a:buNone/>
            </a:pPr>
            <a:endParaRPr lang="nl-BE" sz="2600" dirty="0">
              <a:solidFill>
                <a:prstClr val="black"/>
              </a:solidFill>
              <a:sym typeface="Wingdings" panose="05000000000000000000" pitchFamily="2" charset="2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nl-BE" sz="3000" dirty="0" err="1">
                <a:solidFill>
                  <a:prstClr val="black"/>
                </a:solidFill>
                <a:sym typeface="Wingdings" panose="05000000000000000000" pitchFamily="2" charset="2"/>
              </a:rPr>
              <a:t>Adapting</a:t>
            </a:r>
            <a:r>
              <a:rPr lang="nl-BE" sz="3000" dirty="0">
                <a:solidFill>
                  <a:prstClr val="black"/>
                </a:solidFill>
                <a:sym typeface="Wingdings" panose="05000000000000000000" pitchFamily="2" charset="2"/>
              </a:rPr>
              <a:t> </a:t>
            </a:r>
            <a:r>
              <a:rPr lang="nl-BE" sz="3000" dirty="0" err="1">
                <a:solidFill>
                  <a:prstClr val="black"/>
                </a:solidFill>
                <a:sym typeface="Wingdings" panose="05000000000000000000" pitchFamily="2" charset="2"/>
              </a:rPr>
              <a:t>financing</a:t>
            </a:r>
            <a:r>
              <a:rPr lang="nl-BE" sz="3000" dirty="0">
                <a:solidFill>
                  <a:prstClr val="black"/>
                </a:solidFill>
                <a:sym typeface="Wingdings" panose="05000000000000000000" pitchFamily="2" charset="2"/>
              </a:rPr>
              <a:t> </a:t>
            </a:r>
            <a:r>
              <a:rPr lang="nl-BE" sz="3000" dirty="0" err="1">
                <a:solidFill>
                  <a:prstClr val="black"/>
                </a:solidFill>
                <a:sym typeface="Wingdings" panose="05000000000000000000" pitchFamily="2" charset="2"/>
              </a:rPr>
              <a:t>rules</a:t>
            </a:r>
            <a:endParaRPr lang="nl-BE" sz="3000" dirty="0">
              <a:solidFill>
                <a:prstClr val="black"/>
              </a:solidFill>
              <a:sym typeface="Wingdings" panose="05000000000000000000" pitchFamily="2" charset="2"/>
            </a:endParaRPr>
          </a:p>
          <a:p>
            <a:pPr marL="457200" lvl="1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nl-BE" sz="2600" dirty="0" err="1">
                <a:solidFill>
                  <a:prstClr val="black"/>
                </a:solidFill>
                <a:sym typeface="Wingdings" panose="05000000000000000000" pitchFamily="2" charset="2"/>
              </a:rPr>
              <a:t>Defining</a:t>
            </a:r>
            <a:r>
              <a:rPr lang="nl-BE" sz="2600" dirty="0">
                <a:solidFill>
                  <a:prstClr val="black"/>
                </a:solidFill>
                <a:sym typeface="Wingdings" panose="05000000000000000000" pitchFamily="2" charset="2"/>
              </a:rPr>
              <a:t> SE </a:t>
            </a:r>
            <a:r>
              <a:rPr lang="nl-BE" sz="2600" dirty="0" err="1">
                <a:solidFill>
                  <a:prstClr val="black"/>
                </a:solidFill>
                <a:sym typeface="Wingdings" panose="05000000000000000000" pitchFamily="2" charset="2"/>
              </a:rPr>
              <a:t>income</a:t>
            </a:r>
            <a:r>
              <a:rPr lang="nl-BE" sz="2600" dirty="0">
                <a:solidFill>
                  <a:prstClr val="black"/>
                </a:solidFill>
                <a:sym typeface="Wingdings" panose="05000000000000000000" pitchFamily="2" charset="2"/>
              </a:rPr>
              <a:t> (FIN-</a:t>
            </a:r>
            <a:r>
              <a:rPr lang="nl-BE" sz="2600" dirty="0" err="1">
                <a:solidFill>
                  <a:prstClr val="black"/>
                </a:solidFill>
                <a:sym typeface="Wingdings" panose="05000000000000000000" pitchFamily="2" charset="2"/>
              </a:rPr>
              <a:t>Yel</a:t>
            </a:r>
            <a:r>
              <a:rPr lang="nl-BE" sz="2600" dirty="0">
                <a:solidFill>
                  <a:prstClr val="black"/>
                </a:solidFill>
                <a:sym typeface="Wingdings" panose="05000000000000000000" pitchFamily="2" charset="2"/>
              </a:rPr>
              <a:t>)</a:t>
            </a:r>
          </a:p>
          <a:p>
            <a:pPr marL="457200" lvl="1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nl-BE" sz="2600" dirty="0" err="1">
                <a:solidFill>
                  <a:prstClr val="black"/>
                </a:solidFill>
                <a:sym typeface="Wingdings" panose="05000000000000000000" pitchFamily="2" charset="2"/>
              </a:rPr>
              <a:t>From</a:t>
            </a:r>
            <a:r>
              <a:rPr lang="nl-BE" sz="2600" dirty="0">
                <a:solidFill>
                  <a:prstClr val="black"/>
                </a:solidFill>
                <a:sym typeface="Wingdings" panose="05000000000000000000" pitchFamily="2" charset="2"/>
              </a:rPr>
              <a:t> </a:t>
            </a:r>
            <a:r>
              <a:rPr lang="nl-BE" sz="2600" dirty="0" err="1">
                <a:solidFill>
                  <a:prstClr val="black"/>
                </a:solidFill>
                <a:sym typeface="Wingdings" panose="05000000000000000000" pitchFamily="2" charset="2"/>
              </a:rPr>
              <a:t>fixed</a:t>
            </a:r>
            <a:r>
              <a:rPr lang="nl-BE" sz="2600" dirty="0">
                <a:solidFill>
                  <a:prstClr val="black"/>
                </a:solidFill>
                <a:sym typeface="Wingdings" panose="05000000000000000000" pitchFamily="2" charset="2"/>
              </a:rPr>
              <a:t> </a:t>
            </a:r>
            <a:r>
              <a:rPr lang="nl-BE" sz="2600" dirty="0" err="1">
                <a:solidFill>
                  <a:prstClr val="black"/>
                </a:solidFill>
                <a:sym typeface="Wingdings" panose="05000000000000000000" pitchFamily="2" charset="2"/>
              </a:rPr>
              <a:t>income</a:t>
            </a:r>
            <a:r>
              <a:rPr lang="nl-BE" sz="2600" dirty="0">
                <a:solidFill>
                  <a:prstClr val="black"/>
                </a:solidFill>
                <a:sym typeface="Wingdings" panose="05000000000000000000" pitchFamily="2" charset="2"/>
              </a:rPr>
              <a:t> levels </a:t>
            </a:r>
            <a:r>
              <a:rPr lang="nl-BE" sz="2600" dirty="0" err="1">
                <a:solidFill>
                  <a:prstClr val="black"/>
                </a:solidFill>
                <a:sym typeface="Wingdings" panose="05000000000000000000" pitchFamily="2" charset="2"/>
              </a:rPr>
              <a:t>to</a:t>
            </a:r>
            <a:r>
              <a:rPr lang="nl-BE" sz="2600" dirty="0">
                <a:solidFill>
                  <a:prstClr val="black"/>
                </a:solidFill>
                <a:sym typeface="Wingdings" panose="05000000000000000000" pitchFamily="2" charset="2"/>
              </a:rPr>
              <a:t> </a:t>
            </a:r>
            <a:r>
              <a:rPr lang="nl-BE" sz="2600" dirty="0" err="1">
                <a:solidFill>
                  <a:prstClr val="black"/>
                </a:solidFill>
                <a:sym typeface="Wingdings" panose="05000000000000000000" pitchFamily="2" charset="2"/>
              </a:rPr>
              <a:t>rules</a:t>
            </a:r>
            <a:r>
              <a:rPr lang="nl-BE" sz="2600" dirty="0">
                <a:solidFill>
                  <a:prstClr val="black"/>
                </a:solidFill>
                <a:sym typeface="Wingdings" panose="05000000000000000000" pitchFamily="2" charset="2"/>
              </a:rPr>
              <a:t> </a:t>
            </a:r>
            <a:r>
              <a:rPr lang="nl-BE" sz="2600" dirty="0" err="1">
                <a:solidFill>
                  <a:prstClr val="black"/>
                </a:solidFill>
                <a:sym typeface="Wingdings" panose="05000000000000000000" pitchFamily="2" charset="2"/>
              </a:rPr>
              <a:t>reflecting</a:t>
            </a:r>
            <a:r>
              <a:rPr lang="nl-BE" sz="2600" dirty="0">
                <a:solidFill>
                  <a:prstClr val="black"/>
                </a:solidFill>
                <a:sym typeface="Wingdings" panose="05000000000000000000" pitchFamily="2" charset="2"/>
              </a:rPr>
              <a:t> </a:t>
            </a:r>
            <a:r>
              <a:rPr lang="nl-BE" sz="2600" dirty="0" err="1">
                <a:solidFill>
                  <a:prstClr val="black"/>
                </a:solidFill>
                <a:sym typeface="Wingdings" panose="05000000000000000000" pitchFamily="2" charset="2"/>
              </a:rPr>
              <a:t>the</a:t>
            </a:r>
            <a:r>
              <a:rPr lang="nl-BE" sz="2600" dirty="0">
                <a:solidFill>
                  <a:prstClr val="black"/>
                </a:solidFill>
                <a:sym typeface="Wingdings" panose="05000000000000000000" pitchFamily="2" charset="2"/>
              </a:rPr>
              <a:t> real </a:t>
            </a:r>
            <a:r>
              <a:rPr lang="nl-BE" sz="2600" dirty="0" err="1">
                <a:solidFill>
                  <a:prstClr val="black"/>
                </a:solidFill>
                <a:sym typeface="Wingdings" panose="05000000000000000000" pitchFamily="2" charset="2"/>
              </a:rPr>
              <a:t>income</a:t>
            </a:r>
            <a:r>
              <a:rPr lang="nl-BE" sz="2600" dirty="0">
                <a:solidFill>
                  <a:prstClr val="black"/>
                </a:solidFill>
                <a:sym typeface="Wingdings" panose="05000000000000000000" pitchFamily="2" charset="2"/>
              </a:rPr>
              <a:t> (ESP, PT)</a:t>
            </a:r>
          </a:p>
          <a:p>
            <a:pPr marL="914400" lvl="2" indent="0">
              <a:lnSpc>
                <a:spcPct val="100000"/>
              </a:lnSpc>
              <a:spcBef>
                <a:spcPts val="0"/>
              </a:spcBef>
              <a:buNone/>
            </a:pPr>
            <a:endParaRPr lang="nl-BE" sz="2200" dirty="0">
              <a:solidFill>
                <a:prstClr val="black"/>
              </a:solidFill>
              <a:sym typeface="Wingdings" panose="05000000000000000000" pitchFamily="2" charset="2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nl-BE" sz="3000" dirty="0">
              <a:solidFill>
                <a:prstClr val="black"/>
              </a:solidFill>
              <a:sym typeface="Wingdings" panose="05000000000000000000" pitchFamily="2" charset="2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nl-BE" sz="3000" dirty="0">
                <a:solidFill>
                  <a:prstClr val="black"/>
                </a:solidFill>
                <a:sym typeface="Wingdings" panose="05000000000000000000" pitchFamily="2" charset="2"/>
              </a:rPr>
              <a:t>Challenge: </a:t>
            </a:r>
            <a:r>
              <a:rPr lang="nl-BE" sz="3000" dirty="0" err="1">
                <a:solidFill>
                  <a:prstClr val="black"/>
                </a:solidFill>
                <a:sym typeface="Wingdings" panose="05000000000000000000" pitchFamily="2" charset="2"/>
              </a:rPr>
              <a:t>equivalence</a:t>
            </a:r>
            <a:r>
              <a:rPr lang="nl-BE" sz="3000" dirty="0">
                <a:solidFill>
                  <a:prstClr val="black"/>
                </a:solidFill>
                <a:sym typeface="Wingdings" panose="05000000000000000000" pitchFamily="2" charset="2"/>
              </a:rPr>
              <a:t> </a:t>
            </a:r>
            <a:r>
              <a:rPr lang="nl-BE" sz="3000" dirty="0" err="1">
                <a:solidFill>
                  <a:prstClr val="black"/>
                </a:solidFill>
                <a:sym typeface="Wingdings" panose="05000000000000000000" pitchFamily="2" charset="2"/>
              </a:rPr>
              <a:t>and</a:t>
            </a:r>
            <a:r>
              <a:rPr lang="nl-BE" sz="3000" dirty="0">
                <a:solidFill>
                  <a:prstClr val="black"/>
                </a:solidFill>
                <a:sym typeface="Wingdings" panose="05000000000000000000" pitchFamily="2" charset="2"/>
              </a:rPr>
              <a:t> </a:t>
            </a:r>
            <a:r>
              <a:rPr lang="nl-BE" sz="3000" dirty="0" err="1">
                <a:solidFill>
                  <a:prstClr val="black"/>
                </a:solidFill>
                <a:sym typeface="Wingdings" panose="05000000000000000000" pitchFamily="2" charset="2"/>
              </a:rPr>
              <a:t>proportionality</a:t>
            </a:r>
            <a:r>
              <a:rPr lang="nl-BE" sz="3000" dirty="0">
                <a:solidFill>
                  <a:prstClr val="black"/>
                </a:solidFill>
                <a:sym typeface="Wingdings" panose="05000000000000000000" pitchFamily="2" charset="2"/>
              </a:rPr>
              <a:t>?</a:t>
            </a:r>
          </a:p>
          <a:p>
            <a:pPr marL="914400" lvl="2" indent="0">
              <a:lnSpc>
                <a:spcPct val="100000"/>
              </a:lnSpc>
              <a:spcBef>
                <a:spcPts val="0"/>
              </a:spcBef>
              <a:buNone/>
            </a:pPr>
            <a:endParaRPr lang="nl-BE" sz="2200" dirty="0">
              <a:solidFill>
                <a:prstClr val="black"/>
              </a:solidFill>
              <a:sym typeface="Wingdings" panose="05000000000000000000" pitchFamily="2" charset="2"/>
            </a:endParaRPr>
          </a:p>
          <a:p>
            <a:pPr marL="914400" lvl="2" indent="0">
              <a:lnSpc>
                <a:spcPct val="100000"/>
              </a:lnSpc>
              <a:spcBef>
                <a:spcPts val="0"/>
              </a:spcBef>
              <a:buNone/>
            </a:pPr>
            <a:endParaRPr lang="en-US" sz="22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34273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Thinking forward</a:t>
            </a:r>
            <a:endParaRPr lang="nl-B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Pathways to extend coverage?</a:t>
            </a:r>
          </a:p>
          <a:p>
            <a:endParaRPr lang="en-US" dirty="0"/>
          </a:p>
          <a:p>
            <a:pPr lvl="1"/>
            <a:r>
              <a:rPr lang="en-US" dirty="0"/>
              <a:t>More universal protection?</a:t>
            </a:r>
          </a:p>
          <a:p>
            <a:pPr lvl="2"/>
            <a:r>
              <a:rPr lang="en-US" dirty="0"/>
              <a:t>Yet need for rethinking financing! ‘Follow the money’</a:t>
            </a:r>
          </a:p>
          <a:p>
            <a:pPr lvl="2"/>
            <a:endParaRPr lang="en-US" dirty="0"/>
          </a:p>
          <a:p>
            <a:pPr lvl="1"/>
            <a:r>
              <a:rPr lang="en-US" dirty="0"/>
              <a:t>In work related schemes: more (</a:t>
            </a:r>
            <a:r>
              <a:rPr lang="en-US" dirty="0" err="1"/>
              <a:t>labour</a:t>
            </a:r>
            <a:r>
              <a:rPr lang="en-US" dirty="0"/>
              <a:t> status) neutral rules!</a:t>
            </a:r>
          </a:p>
          <a:p>
            <a:pPr lvl="2"/>
            <a:r>
              <a:rPr lang="en-US" dirty="0"/>
              <a:t>In social insurances: proportionality/equivalence</a:t>
            </a:r>
          </a:p>
          <a:p>
            <a:pPr marL="457200" lvl="1" indent="0">
              <a:buNone/>
            </a:pPr>
            <a:endParaRPr lang="en-US" dirty="0"/>
          </a:p>
          <a:p>
            <a:pPr lvl="1"/>
            <a:r>
              <a:rPr lang="en-US" dirty="0"/>
              <a:t>More ‘income’ protection?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Role of EU?</a:t>
            </a:r>
            <a:endParaRPr lang="nl-BE" dirty="0"/>
          </a:p>
        </p:txBody>
      </p:sp>
    </p:spTree>
    <p:extLst>
      <p:ext uri="{BB962C8B-B14F-4D97-AF65-F5344CB8AC3E}">
        <p14:creationId xmlns:p14="http://schemas.microsoft.com/office/powerpoint/2010/main" val="41827397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47964"/>
            <a:ext cx="10515600" cy="3308279"/>
          </a:xfrm>
        </p:spPr>
        <p:txBody>
          <a:bodyPr/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marL="457200" lvl="1" indent="0" algn="ctr">
              <a:buNone/>
            </a:pPr>
            <a:r>
              <a:rPr lang="en-US" sz="3600" dirty="0">
                <a:latin typeface="+mj-lt"/>
              </a:rPr>
              <a:t>‘Standard’ work and work-related social protection</a:t>
            </a:r>
            <a:endParaRPr lang="nl-BE" sz="36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8139184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5196" y="600939"/>
            <a:ext cx="8229600" cy="6077263"/>
          </a:xfrm>
        </p:spPr>
        <p:txBody>
          <a:bodyPr>
            <a:normAutofit fontScale="85000" lnSpcReduction="20000"/>
          </a:bodyPr>
          <a:lstStyle/>
          <a:p>
            <a:pPr marL="0" indent="0" algn="ctr">
              <a:spcBef>
                <a:spcPct val="0"/>
              </a:spcBef>
              <a:buNone/>
            </a:pPr>
            <a:r>
              <a:rPr lang="en-GB" sz="3000" i="0" kern="1200" dirty="0">
                <a:latin typeface="+mj-lt"/>
              </a:rPr>
              <a:t>How does the labour market look?</a:t>
            </a:r>
            <a:br>
              <a:rPr lang="en-GB" sz="3000" i="0" kern="1200" dirty="0">
                <a:latin typeface="+mj-lt"/>
              </a:rPr>
            </a:br>
            <a:endParaRPr lang="fr-BE" sz="1400" dirty="0"/>
          </a:p>
          <a:p>
            <a:pPr marL="0" indent="0">
              <a:spcBef>
                <a:spcPct val="0"/>
              </a:spcBef>
              <a:buNone/>
            </a:pPr>
            <a:endParaRPr lang="fr-BE" sz="1400" dirty="0"/>
          </a:p>
          <a:p>
            <a:pPr marL="0" indent="0">
              <a:spcBef>
                <a:spcPct val="0"/>
              </a:spcBef>
              <a:buNone/>
            </a:pPr>
            <a:endParaRPr lang="fr-BE" sz="1400" dirty="0"/>
          </a:p>
          <a:p>
            <a:pPr marL="0" indent="0">
              <a:spcBef>
                <a:spcPct val="0"/>
              </a:spcBef>
              <a:buNone/>
            </a:pPr>
            <a:endParaRPr lang="fr-BE" sz="1400" dirty="0"/>
          </a:p>
          <a:p>
            <a:pPr marL="0" indent="0">
              <a:spcBef>
                <a:spcPct val="0"/>
              </a:spcBef>
              <a:buNone/>
            </a:pPr>
            <a:endParaRPr lang="fr-BE" sz="1400" dirty="0"/>
          </a:p>
          <a:p>
            <a:pPr marL="0" indent="0">
              <a:spcBef>
                <a:spcPct val="0"/>
              </a:spcBef>
              <a:buNone/>
            </a:pPr>
            <a:endParaRPr lang="fr-BE" sz="1400" dirty="0"/>
          </a:p>
          <a:p>
            <a:pPr marL="0" indent="0">
              <a:spcBef>
                <a:spcPct val="0"/>
              </a:spcBef>
              <a:buNone/>
            </a:pPr>
            <a:endParaRPr lang="fr-BE" sz="1400" dirty="0"/>
          </a:p>
          <a:p>
            <a:pPr marL="0" indent="0">
              <a:spcBef>
                <a:spcPct val="0"/>
              </a:spcBef>
              <a:buNone/>
            </a:pPr>
            <a:endParaRPr lang="fr-BE" sz="1400" dirty="0"/>
          </a:p>
          <a:p>
            <a:pPr marL="0" indent="0">
              <a:spcBef>
                <a:spcPct val="0"/>
              </a:spcBef>
              <a:buNone/>
            </a:pPr>
            <a:endParaRPr lang="fr-BE" sz="1400" dirty="0"/>
          </a:p>
          <a:p>
            <a:pPr marL="0" indent="0">
              <a:spcBef>
                <a:spcPct val="0"/>
              </a:spcBef>
              <a:buNone/>
            </a:pPr>
            <a:endParaRPr lang="fr-BE" sz="1400" dirty="0"/>
          </a:p>
          <a:p>
            <a:pPr marL="0" indent="0">
              <a:spcBef>
                <a:spcPct val="0"/>
              </a:spcBef>
              <a:buNone/>
            </a:pPr>
            <a:endParaRPr lang="fr-BE" sz="1400" dirty="0"/>
          </a:p>
          <a:p>
            <a:pPr marL="0" indent="0">
              <a:spcBef>
                <a:spcPct val="0"/>
              </a:spcBef>
              <a:buNone/>
            </a:pPr>
            <a:endParaRPr lang="fr-BE" sz="1400" dirty="0"/>
          </a:p>
          <a:p>
            <a:pPr marL="0" indent="0">
              <a:spcBef>
                <a:spcPct val="0"/>
              </a:spcBef>
              <a:buNone/>
            </a:pPr>
            <a:endParaRPr lang="fr-BE" sz="1400" dirty="0"/>
          </a:p>
          <a:p>
            <a:pPr marL="0" indent="0">
              <a:spcBef>
                <a:spcPct val="0"/>
              </a:spcBef>
              <a:buNone/>
            </a:pPr>
            <a:endParaRPr lang="fr-BE" sz="1400" dirty="0"/>
          </a:p>
          <a:p>
            <a:pPr marL="0" indent="0">
              <a:spcBef>
                <a:spcPct val="0"/>
              </a:spcBef>
              <a:buNone/>
            </a:pPr>
            <a:endParaRPr lang="fr-BE" sz="1400" dirty="0"/>
          </a:p>
          <a:p>
            <a:pPr marL="0" indent="0">
              <a:spcBef>
                <a:spcPct val="0"/>
              </a:spcBef>
              <a:buNone/>
            </a:pPr>
            <a:endParaRPr lang="fr-BE" sz="1400" dirty="0"/>
          </a:p>
          <a:p>
            <a:pPr marL="0" indent="0">
              <a:spcBef>
                <a:spcPct val="0"/>
              </a:spcBef>
              <a:buNone/>
            </a:pPr>
            <a:endParaRPr lang="fr-BE" sz="1400" dirty="0"/>
          </a:p>
          <a:p>
            <a:pPr marL="0" indent="0">
              <a:spcBef>
                <a:spcPct val="0"/>
              </a:spcBef>
              <a:buNone/>
            </a:pPr>
            <a:endParaRPr lang="fr-BE" sz="1400" dirty="0"/>
          </a:p>
          <a:p>
            <a:pPr marL="0" indent="0">
              <a:spcBef>
                <a:spcPct val="0"/>
              </a:spcBef>
              <a:buNone/>
            </a:pPr>
            <a:endParaRPr lang="fr-BE" sz="1400" dirty="0"/>
          </a:p>
          <a:p>
            <a:pPr marL="0" indent="0">
              <a:spcBef>
                <a:spcPct val="0"/>
              </a:spcBef>
              <a:buNone/>
            </a:pPr>
            <a:endParaRPr lang="fr-BE" sz="1400" dirty="0"/>
          </a:p>
          <a:p>
            <a:pPr marL="0" indent="0">
              <a:spcBef>
                <a:spcPct val="0"/>
              </a:spcBef>
              <a:buNone/>
            </a:pPr>
            <a:endParaRPr lang="fr-BE" sz="1400" dirty="0"/>
          </a:p>
          <a:p>
            <a:pPr marL="0" indent="0">
              <a:spcBef>
                <a:spcPct val="0"/>
              </a:spcBef>
              <a:buNone/>
            </a:pPr>
            <a:endParaRPr lang="fr-BE" sz="1400" dirty="0"/>
          </a:p>
          <a:p>
            <a:pPr marL="0" indent="0">
              <a:spcBef>
                <a:spcPct val="0"/>
              </a:spcBef>
              <a:buNone/>
            </a:pPr>
            <a:endParaRPr lang="fr-BE" sz="1400" dirty="0"/>
          </a:p>
          <a:p>
            <a:pPr marL="0" indent="0">
              <a:spcBef>
                <a:spcPct val="0"/>
              </a:spcBef>
              <a:buNone/>
            </a:pPr>
            <a:endParaRPr lang="fr-BE" sz="1400" dirty="0"/>
          </a:p>
          <a:p>
            <a:pPr marL="0" indent="0">
              <a:spcBef>
                <a:spcPct val="0"/>
              </a:spcBef>
              <a:buNone/>
            </a:pPr>
            <a:endParaRPr lang="fr-BE" sz="1400" dirty="0"/>
          </a:p>
          <a:p>
            <a:pPr marL="0" indent="0">
              <a:spcBef>
                <a:spcPct val="0"/>
              </a:spcBef>
              <a:buNone/>
            </a:pPr>
            <a:endParaRPr lang="fr-BE" sz="1400" dirty="0"/>
          </a:p>
          <a:p>
            <a:pPr marL="0" indent="0">
              <a:spcBef>
                <a:spcPct val="0"/>
              </a:spcBef>
              <a:buNone/>
            </a:pPr>
            <a:endParaRPr lang="fr-BE" sz="1400" dirty="0"/>
          </a:p>
          <a:p>
            <a:pPr marL="0" indent="0">
              <a:spcBef>
                <a:spcPct val="0"/>
              </a:spcBef>
              <a:buNone/>
            </a:pPr>
            <a:endParaRPr lang="fr-BE" sz="1400" dirty="0"/>
          </a:p>
          <a:p>
            <a:pPr marL="0" indent="0">
              <a:spcBef>
                <a:spcPct val="0"/>
              </a:spcBef>
              <a:buNone/>
            </a:pPr>
            <a:endParaRPr lang="fr-BE" sz="1400" dirty="0"/>
          </a:p>
          <a:p>
            <a:pPr marL="0" indent="0">
              <a:spcBef>
                <a:spcPct val="0"/>
              </a:spcBef>
              <a:buNone/>
            </a:pPr>
            <a:endParaRPr lang="fr-BE" sz="1400" dirty="0"/>
          </a:p>
          <a:p>
            <a:pPr marL="0" indent="0">
              <a:spcBef>
                <a:spcPct val="0"/>
              </a:spcBef>
              <a:buNone/>
            </a:pPr>
            <a:endParaRPr lang="fr-BE" sz="1400" dirty="0"/>
          </a:p>
          <a:p>
            <a:pPr marL="0" indent="0">
              <a:spcBef>
                <a:spcPct val="0"/>
              </a:spcBef>
              <a:buNone/>
            </a:pPr>
            <a:endParaRPr lang="fr-BE" sz="1400" dirty="0"/>
          </a:p>
          <a:p>
            <a:pPr marL="0" indent="0">
              <a:spcBef>
                <a:spcPct val="0"/>
              </a:spcBef>
              <a:buNone/>
            </a:pPr>
            <a:endParaRPr lang="fr-BE" sz="1400" dirty="0"/>
          </a:p>
          <a:p>
            <a:pPr marL="0" indent="0">
              <a:spcBef>
                <a:spcPct val="0"/>
              </a:spcBef>
              <a:buNone/>
            </a:pPr>
            <a:endParaRPr lang="fr-BE" sz="1400" dirty="0"/>
          </a:p>
          <a:p>
            <a:pPr marL="0" indent="0">
              <a:spcBef>
                <a:spcPts val="0"/>
              </a:spcBef>
              <a:buNone/>
              <a:defRPr/>
            </a:pPr>
            <a:endParaRPr lang="fr-BE" sz="1000" b="1" dirty="0">
              <a:solidFill>
                <a:prstClr val="black"/>
              </a:solidFill>
            </a:endParaRPr>
          </a:p>
          <a:p>
            <a:pPr marL="0" indent="0">
              <a:spcBef>
                <a:spcPts val="0"/>
              </a:spcBef>
              <a:buNone/>
              <a:defRPr/>
            </a:pPr>
            <a:endParaRPr lang="fr-BE" sz="1000" b="1" dirty="0">
              <a:solidFill>
                <a:prstClr val="black"/>
              </a:solidFill>
            </a:endParaRPr>
          </a:p>
          <a:p>
            <a:pPr marL="0" indent="0">
              <a:spcBef>
                <a:spcPts val="0"/>
              </a:spcBef>
              <a:buNone/>
              <a:defRPr/>
            </a:pPr>
            <a:endParaRPr lang="fr-BE" sz="1000" b="1" dirty="0">
              <a:solidFill>
                <a:prstClr val="black"/>
              </a:solidFill>
            </a:endParaRPr>
          </a:p>
          <a:p>
            <a:pPr marL="0" indent="0">
              <a:spcBef>
                <a:spcPts val="0"/>
              </a:spcBef>
              <a:buNone/>
              <a:defRPr/>
            </a:pPr>
            <a:endParaRPr lang="fr-BE" sz="1000" b="1" dirty="0">
              <a:solidFill>
                <a:prstClr val="black"/>
              </a:solidFill>
            </a:endParaRPr>
          </a:p>
          <a:p>
            <a:pPr marL="0" indent="0">
              <a:spcBef>
                <a:spcPts val="0"/>
              </a:spcBef>
              <a:buNone/>
              <a:defRPr/>
            </a:pPr>
            <a:endParaRPr lang="fr-BE" sz="1000" b="1" dirty="0">
              <a:solidFill>
                <a:prstClr val="black"/>
              </a:solidFill>
            </a:endParaRPr>
          </a:p>
          <a:p>
            <a:pPr marL="0" indent="0">
              <a:spcBef>
                <a:spcPts val="0"/>
              </a:spcBef>
              <a:buNone/>
              <a:defRPr/>
            </a:pPr>
            <a:endParaRPr lang="fr-BE" sz="1000" b="1" dirty="0">
              <a:solidFill>
                <a:prstClr val="black"/>
              </a:solidFill>
            </a:endParaRPr>
          </a:p>
          <a:p>
            <a:pPr marL="0" indent="0">
              <a:spcBef>
                <a:spcPts val="0"/>
              </a:spcBef>
              <a:buNone/>
              <a:defRPr/>
            </a:pPr>
            <a:endParaRPr lang="fr-BE" sz="1000" b="1" dirty="0">
              <a:solidFill>
                <a:prstClr val="black"/>
              </a:solidFill>
            </a:endParaRPr>
          </a:p>
          <a:p>
            <a:pPr marL="0" indent="0">
              <a:spcBef>
                <a:spcPts val="0"/>
              </a:spcBef>
              <a:buNone/>
              <a:defRPr/>
            </a:pPr>
            <a:endParaRPr lang="fr-BE" sz="1200" b="1" dirty="0">
              <a:solidFill>
                <a:prstClr val="black"/>
              </a:solidFill>
            </a:endParaRPr>
          </a:p>
          <a:p>
            <a:pPr marL="0" indent="0">
              <a:spcBef>
                <a:spcPts val="0"/>
              </a:spcBef>
              <a:buNone/>
              <a:defRPr/>
            </a:pPr>
            <a:r>
              <a:rPr lang="fr-BE" sz="1200" b="1" dirty="0">
                <a:solidFill>
                  <a:prstClr val="black"/>
                </a:solidFill>
              </a:rPr>
              <a:t>Source: Eurostat, Labour Force Survey, 2018</a:t>
            </a:r>
            <a:endParaRPr lang="en-GB" sz="1200" dirty="0">
              <a:solidFill>
                <a:sysClr val="windowText" lastClr="000000"/>
              </a:solidFill>
            </a:endParaRPr>
          </a:p>
          <a:p>
            <a:pPr marL="0" indent="0">
              <a:spcBef>
                <a:spcPct val="0"/>
              </a:spcBef>
              <a:buNone/>
            </a:pPr>
            <a:endParaRPr lang="en-GB" sz="1400" dirty="0">
              <a:latin typeface="Verdana" pitchFamily="34" charset="0"/>
            </a:endParaRPr>
          </a:p>
          <a:p>
            <a:endParaRPr lang="en-GB" dirty="0"/>
          </a:p>
          <a:p>
            <a:pPr marL="457200" lvl="1" indent="0">
              <a:buClr>
                <a:srgbClr val="2D5EC1"/>
              </a:buClr>
              <a:buNone/>
            </a:pPr>
            <a:endParaRPr lang="fr-BE" dirty="0"/>
          </a:p>
        </p:txBody>
      </p:sp>
      <p:graphicFrame>
        <p:nvGraphicFramePr>
          <p:cNvPr id="5" name="Chart 6">
            <a:extLst>
              <a:ext uri="{FF2B5EF4-FFF2-40B4-BE49-F238E27FC236}">
                <a16:creationId xmlns:a16="http://schemas.microsoft.com/office/drawing/2014/main" id="{CEC02A6E-04CA-4252-90F8-5258DA404E7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859942924"/>
              </p:ext>
            </p:extLst>
          </p:nvPr>
        </p:nvGraphicFramePr>
        <p:xfrm>
          <a:off x="758920" y="2419350"/>
          <a:ext cx="5518055" cy="357101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4" name="Picture 3" descr="A pie chart with numbers and text&#10;&#10;Description automatically generated">
            <a:extLst>
              <a:ext uri="{FF2B5EF4-FFF2-40B4-BE49-F238E27FC236}">
                <a16:creationId xmlns:a16="http://schemas.microsoft.com/office/drawing/2014/main" id="{74390989-D69E-5B9F-2F0A-B15E695CC37A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261"/>
          <a:stretch/>
        </p:blipFill>
        <p:spPr>
          <a:xfrm>
            <a:off x="6424575" y="2537980"/>
            <a:ext cx="5324946" cy="294842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B3D7BF52-E0FA-439A-E921-3D9D0BE21EAA}"/>
              </a:ext>
            </a:extLst>
          </p:cNvPr>
          <p:cNvSpPr txBox="1"/>
          <p:nvPr/>
        </p:nvSpPr>
        <p:spPr>
          <a:xfrm>
            <a:off x="885825" y="1827279"/>
            <a:ext cx="48178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Population in employment by status, EU-28, 2018</a:t>
            </a:r>
            <a:endParaRPr lang="nl-BE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B476099-269F-E394-DDB5-921D6AC1972B}"/>
              </a:ext>
            </a:extLst>
          </p:cNvPr>
          <p:cNvSpPr txBox="1"/>
          <p:nvPr/>
        </p:nvSpPr>
        <p:spPr>
          <a:xfrm>
            <a:off x="6678120" y="1825758"/>
            <a:ext cx="48178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Population in employment by status, EU-27, 2021</a:t>
            </a:r>
            <a:endParaRPr lang="nl-BE" dirty="0"/>
          </a:p>
        </p:txBody>
      </p:sp>
    </p:spTree>
    <p:extLst>
      <p:ext uri="{BB962C8B-B14F-4D97-AF65-F5344CB8AC3E}">
        <p14:creationId xmlns:p14="http://schemas.microsoft.com/office/powerpoint/2010/main" val="14633058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6A932C-2372-0037-221C-4C8B568CB7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Labour</a:t>
            </a:r>
            <a:r>
              <a:rPr lang="en-US" dirty="0"/>
              <a:t> market data 2024?</a:t>
            </a:r>
            <a:endParaRPr lang="nl-BE" dirty="0"/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0DEC9C61-BF66-0D21-1BB8-C275B7AF08F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8200" y="1828070"/>
            <a:ext cx="10515600" cy="43464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69160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TextBox 33"/>
          <p:cNvSpPr txBox="1"/>
          <p:nvPr/>
        </p:nvSpPr>
        <p:spPr>
          <a:xfrm>
            <a:off x="297497" y="197413"/>
            <a:ext cx="1088033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4400" dirty="0">
                <a:latin typeface="+mj-lt"/>
              </a:rPr>
              <a:t>The </a:t>
            </a:r>
            <a:r>
              <a:rPr lang="nl-NL" sz="4400" dirty="0" err="1">
                <a:latin typeface="+mj-lt"/>
              </a:rPr>
              <a:t>meaning</a:t>
            </a:r>
            <a:r>
              <a:rPr lang="nl-NL" sz="4400" dirty="0">
                <a:latin typeface="+mj-lt"/>
              </a:rPr>
              <a:t> of standard </a:t>
            </a:r>
            <a:r>
              <a:rPr lang="nl-NL" sz="4400" dirty="0" err="1">
                <a:latin typeface="+mj-lt"/>
              </a:rPr>
              <a:t>work</a:t>
            </a:r>
            <a:r>
              <a:rPr lang="nl-NL" sz="4400" dirty="0">
                <a:latin typeface="+mj-lt"/>
              </a:rPr>
              <a:t>?</a:t>
            </a:r>
            <a:endParaRPr lang="en-US" sz="4400" dirty="0">
              <a:latin typeface="+mj-lt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96229" y="1003258"/>
            <a:ext cx="412606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/>
              <a:t>What</a:t>
            </a:r>
            <a:r>
              <a:rPr lang="nl-NL" sz="3200" dirty="0"/>
              <a:t> is standard </a:t>
            </a:r>
            <a:r>
              <a:rPr lang="nl-NL" sz="3200" dirty="0" err="1"/>
              <a:t>work</a:t>
            </a:r>
            <a:r>
              <a:rPr lang="nl-NL" sz="3200" dirty="0"/>
              <a:t>?</a:t>
            </a:r>
            <a:endParaRPr lang="en-US" sz="3200" dirty="0"/>
          </a:p>
        </p:txBody>
      </p:sp>
      <p:sp>
        <p:nvSpPr>
          <p:cNvPr id="3" name="TextBox 2"/>
          <p:cNvSpPr txBox="1"/>
          <p:nvPr/>
        </p:nvSpPr>
        <p:spPr>
          <a:xfrm>
            <a:off x="887469" y="2139609"/>
            <a:ext cx="10760364" cy="5386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 +/- 60% workforce in the EU is in indefinite full-time employment.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87469" y="4198173"/>
            <a:ext cx="10483273" cy="23750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3800"/>
              </a:lnSpc>
            </a:pPr>
            <a:r>
              <a:rPr lang="en-US" sz="2900" dirty="0">
                <a:latin typeface="Gill Sans MT" panose="020B0502020104020203" pitchFamily="34" charset="0"/>
              </a:rPr>
              <a:t>became the </a:t>
            </a:r>
            <a:r>
              <a:rPr lang="en-US" sz="3200" b="1" dirty="0">
                <a:latin typeface="Gill Sans MT" panose="020B0502020104020203" pitchFamily="34" charset="0"/>
              </a:rPr>
              <a:t>standard</a:t>
            </a:r>
            <a:r>
              <a:rPr lang="en-US" sz="2900" dirty="0">
                <a:latin typeface="Gill Sans MT" panose="020B0502020104020203" pitchFamily="34" charset="0"/>
              </a:rPr>
              <a:t> for the regulation of the male labour market during Fordism because:</a:t>
            </a:r>
          </a:p>
          <a:p>
            <a:pPr marL="914400" lvl="1" indent="-457200">
              <a:lnSpc>
                <a:spcPts val="3400"/>
              </a:lnSpc>
              <a:buFont typeface="Courier New" panose="02070309020205020404" pitchFamily="49" charset="0"/>
              <a:buChar char="o"/>
            </a:pPr>
            <a:r>
              <a:rPr lang="en-US" sz="2900" dirty="0">
                <a:latin typeface="Gill Sans MT" panose="020B0502020104020203" pitchFamily="34" charset="0"/>
              </a:rPr>
              <a:t>It provided a secured pool of middle-skilled workers.</a:t>
            </a:r>
          </a:p>
          <a:p>
            <a:pPr marL="914400" lvl="1" indent="-457200">
              <a:lnSpc>
                <a:spcPts val="3400"/>
              </a:lnSpc>
              <a:buFont typeface="Courier New" panose="02070309020205020404" pitchFamily="49" charset="0"/>
              <a:buChar char="o"/>
            </a:pPr>
            <a:r>
              <a:rPr lang="en-US" sz="2900" dirty="0">
                <a:latin typeface="Gill Sans MT" panose="020B0502020104020203" pitchFamily="34" charset="0"/>
              </a:rPr>
              <a:t>It provided the income security needed for developing consumerism and the welfare State.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87469" y="3154810"/>
            <a:ext cx="11037767" cy="10433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3800"/>
              </a:lnSpc>
            </a:pPr>
            <a:r>
              <a:rPr lang="nl-NL" sz="2900" dirty="0"/>
              <a:t>“</a:t>
            </a:r>
            <a:r>
              <a:rPr lang="nl-NL" sz="2900" i="1" dirty="0"/>
              <a:t>The </a:t>
            </a:r>
            <a:r>
              <a:rPr lang="nl-NL" sz="2900" i="1" dirty="0" err="1"/>
              <a:t>stable</a:t>
            </a:r>
            <a:r>
              <a:rPr lang="nl-NL" sz="2900" i="1" dirty="0"/>
              <a:t>, </a:t>
            </a:r>
            <a:r>
              <a:rPr lang="nl-NL" sz="2900" i="1" dirty="0">
                <a:solidFill>
                  <a:srgbClr val="FF0000"/>
                </a:solidFill>
              </a:rPr>
              <a:t>open-</a:t>
            </a:r>
            <a:r>
              <a:rPr lang="nl-NL" sz="2900" i="1" dirty="0" err="1">
                <a:solidFill>
                  <a:srgbClr val="FF0000"/>
                </a:solidFill>
              </a:rPr>
              <a:t>ended</a:t>
            </a:r>
            <a:r>
              <a:rPr lang="nl-NL" sz="2900" i="1" dirty="0"/>
              <a:t> </a:t>
            </a:r>
            <a:r>
              <a:rPr lang="nl-NL" sz="2900" i="1" dirty="0" err="1"/>
              <a:t>and</a:t>
            </a:r>
            <a:r>
              <a:rPr lang="nl-NL" sz="2900" i="1" dirty="0"/>
              <a:t> </a:t>
            </a:r>
            <a:r>
              <a:rPr lang="nl-NL" sz="2900" i="1" dirty="0">
                <a:solidFill>
                  <a:srgbClr val="FF0000"/>
                </a:solidFill>
              </a:rPr>
              <a:t>direct </a:t>
            </a:r>
            <a:r>
              <a:rPr lang="nl-NL" sz="2900" i="1" dirty="0" err="1">
                <a:solidFill>
                  <a:srgbClr val="FF0000"/>
                </a:solidFill>
              </a:rPr>
              <a:t>employment</a:t>
            </a:r>
            <a:r>
              <a:rPr lang="nl-NL" sz="2900" i="1" dirty="0">
                <a:solidFill>
                  <a:srgbClr val="FF0000"/>
                </a:solidFill>
              </a:rPr>
              <a:t> </a:t>
            </a:r>
            <a:r>
              <a:rPr lang="nl-NL" sz="2900" i="1" dirty="0" err="1">
                <a:solidFill>
                  <a:srgbClr val="FF0000"/>
                </a:solidFill>
              </a:rPr>
              <a:t>relationship</a:t>
            </a:r>
            <a:r>
              <a:rPr lang="nl-NL" sz="2900" i="1" dirty="0">
                <a:solidFill>
                  <a:srgbClr val="FF0000"/>
                </a:solidFill>
              </a:rPr>
              <a:t> </a:t>
            </a:r>
            <a:r>
              <a:rPr lang="nl-NL" sz="2900" i="1" dirty="0" err="1"/>
              <a:t>between</a:t>
            </a:r>
            <a:r>
              <a:rPr lang="nl-NL" sz="2900" i="1" dirty="0"/>
              <a:t> a </a:t>
            </a:r>
            <a:r>
              <a:rPr lang="nl-NL" sz="2900" i="1" dirty="0" err="1">
                <a:solidFill>
                  <a:srgbClr val="FF0000"/>
                </a:solidFill>
              </a:rPr>
              <a:t>dependent</a:t>
            </a:r>
            <a:r>
              <a:rPr lang="nl-NL" sz="2900" i="1" dirty="0"/>
              <a:t>, </a:t>
            </a:r>
            <a:r>
              <a:rPr lang="nl-NL" sz="2900" i="1" dirty="0" err="1">
                <a:solidFill>
                  <a:srgbClr val="FF0000"/>
                </a:solidFill>
              </a:rPr>
              <a:t>full-time</a:t>
            </a:r>
            <a:r>
              <a:rPr lang="nl-NL" sz="2900" i="1" dirty="0"/>
              <a:t> employee </a:t>
            </a:r>
            <a:r>
              <a:rPr lang="nl-NL" sz="2900" i="1" dirty="0" err="1"/>
              <a:t>and</a:t>
            </a:r>
            <a:r>
              <a:rPr lang="nl-NL" sz="2900" i="1" dirty="0"/>
              <a:t> his </a:t>
            </a:r>
            <a:r>
              <a:rPr lang="nl-NL" sz="2900" i="1" dirty="0" err="1">
                <a:solidFill>
                  <a:srgbClr val="FF0000"/>
                </a:solidFill>
              </a:rPr>
              <a:t>unitary</a:t>
            </a:r>
            <a:r>
              <a:rPr lang="nl-NL" sz="2900" i="1" dirty="0">
                <a:solidFill>
                  <a:srgbClr val="FF0000"/>
                </a:solidFill>
              </a:rPr>
              <a:t> </a:t>
            </a:r>
            <a:r>
              <a:rPr lang="nl-NL" sz="2900" i="1" dirty="0" err="1">
                <a:solidFill>
                  <a:srgbClr val="FF0000"/>
                </a:solidFill>
              </a:rPr>
              <a:t>employer</a:t>
            </a:r>
            <a:r>
              <a:rPr lang="nl-NL" sz="2900" i="1" dirty="0"/>
              <a:t>”</a:t>
            </a:r>
            <a:r>
              <a:rPr lang="nl-NL" sz="2900" dirty="0"/>
              <a:t> (</a:t>
            </a:r>
            <a:r>
              <a:rPr lang="nl-NL" sz="2900" dirty="0" err="1"/>
              <a:t>Walton</a:t>
            </a:r>
            <a:r>
              <a:rPr lang="nl-NL" sz="2900" dirty="0"/>
              <a:t>, 2016)</a:t>
            </a:r>
            <a:endParaRPr lang="en-US" sz="2800" dirty="0"/>
          </a:p>
        </p:txBody>
      </p:sp>
      <p:sp>
        <p:nvSpPr>
          <p:cNvPr id="5" name="Rectangle 4"/>
          <p:cNvSpPr/>
          <p:nvPr/>
        </p:nvSpPr>
        <p:spPr>
          <a:xfrm>
            <a:off x="673632" y="1588033"/>
            <a:ext cx="684384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3200" dirty="0"/>
              <a:t>Standard as ‘</a:t>
            </a:r>
            <a:r>
              <a:rPr lang="nl-NL" sz="3200" b="1" dirty="0"/>
              <a:t>most common</a:t>
            </a:r>
            <a:r>
              <a:rPr lang="nl-NL" sz="3200" dirty="0"/>
              <a:t>’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673632" y="2649400"/>
            <a:ext cx="585624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/>
              <a:t>Standard as ‘regulatory standard’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99738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TextBox 33"/>
          <p:cNvSpPr txBox="1"/>
          <p:nvPr/>
        </p:nvSpPr>
        <p:spPr>
          <a:xfrm>
            <a:off x="390129" y="72788"/>
            <a:ext cx="1193433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2800" dirty="0">
                <a:latin typeface="+mj-lt"/>
              </a:rPr>
              <a:t>How non-standard </a:t>
            </a:r>
            <a:r>
              <a:rPr lang="nl-NL" sz="2800" dirty="0" err="1">
                <a:latin typeface="+mj-lt"/>
              </a:rPr>
              <a:t>work</a:t>
            </a:r>
            <a:r>
              <a:rPr lang="nl-NL" sz="2800" dirty="0">
                <a:latin typeface="+mj-lt"/>
              </a:rPr>
              <a:t> </a:t>
            </a:r>
            <a:r>
              <a:rPr lang="nl-NL" sz="2800" dirty="0" err="1">
                <a:latin typeface="+mj-lt"/>
              </a:rPr>
              <a:t>and</a:t>
            </a:r>
            <a:r>
              <a:rPr lang="nl-NL" sz="2800" dirty="0">
                <a:latin typeface="+mj-lt"/>
              </a:rPr>
              <a:t> </a:t>
            </a:r>
            <a:r>
              <a:rPr lang="nl-NL" sz="2800" dirty="0" err="1">
                <a:latin typeface="+mj-lt"/>
              </a:rPr>
              <a:t>self-employments</a:t>
            </a:r>
            <a:r>
              <a:rPr lang="nl-NL" sz="2800" dirty="0">
                <a:latin typeface="+mj-lt"/>
              </a:rPr>
              <a:t> </a:t>
            </a:r>
            <a:r>
              <a:rPr lang="nl-NL" sz="2800" dirty="0" err="1">
                <a:latin typeface="+mj-lt"/>
              </a:rPr>
              <a:t>challenge</a:t>
            </a:r>
            <a:r>
              <a:rPr lang="nl-NL" sz="2800" dirty="0">
                <a:latin typeface="+mj-lt"/>
              </a:rPr>
              <a:t> </a:t>
            </a:r>
            <a:r>
              <a:rPr lang="nl-NL" sz="2800" dirty="0" err="1">
                <a:latin typeface="+mj-lt"/>
              </a:rPr>
              <a:t>social</a:t>
            </a:r>
            <a:r>
              <a:rPr lang="nl-NL" sz="2800" dirty="0">
                <a:latin typeface="+mj-lt"/>
              </a:rPr>
              <a:t> </a:t>
            </a:r>
            <a:r>
              <a:rPr lang="nl-NL" sz="2800" dirty="0" err="1">
                <a:latin typeface="+mj-lt"/>
              </a:rPr>
              <a:t>protection</a:t>
            </a:r>
            <a:r>
              <a:rPr lang="nl-NL" sz="2800" dirty="0">
                <a:latin typeface="+mj-lt"/>
              </a:rPr>
              <a:t>?</a:t>
            </a:r>
            <a:endParaRPr lang="en-US" sz="2800" dirty="0">
              <a:latin typeface="+mj-lt"/>
            </a:endParaRPr>
          </a:p>
        </p:txBody>
      </p:sp>
      <p:sp>
        <p:nvSpPr>
          <p:cNvPr id="70" name="Rounded Rectangle 69"/>
          <p:cNvSpPr/>
          <p:nvPr/>
        </p:nvSpPr>
        <p:spPr>
          <a:xfrm>
            <a:off x="131858" y="1655113"/>
            <a:ext cx="1930400" cy="1280358"/>
          </a:xfrm>
          <a:prstGeom prst="roundRect">
            <a:avLst/>
          </a:prstGeom>
          <a:solidFill>
            <a:schemeClr val="accent1">
              <a:lumMod val="40000"/>
              <a:lumOff val="60000"/>
              <a:alpha val="7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cap="small" dirty="0">
                <a:solidFill>
                  <a:srgbClr val="336699"/>
                </a:solidFill>
                <a:latin typeface="Gill Sans MT" panose="020B0502020104020203" pitchFamily="34" charset="0"/>
              </a:rPr>
              <a:t>To define/ </a:t>
            </a:r>
            <a:endParaRPr lang="en-US" sz="2800" cap="small" dirty="0">
              <a:solidFill>
                <a:schemeClr val="accent1">
                  <a:lumMod val="75000"/>
                </a:schemeClr>
              </a:solidFill>
              <a:latin typeface="Gill Sans MT" panose="020B0502020104020203" pitchFamily="34" charset="0"/>
            </a:endParaRPr>
          </a:p>
          <a:p>
            <a:pPr algn="ctr"/>
            <a:r>
              <a:rPr lang="en-US" sz="2800" cap="small" dirty="0">
                <a:solidFill>
                  <a:schemeClr val="accent1">
                    <a:lumMod val="75000"/>
                  </a:schemeClr>
                </a:solidFill>
                <a:latin typeface="Gill Sans MT" panose="020B0502020104020203" pitchFamily="34" charset="0"/>
              </a:rPr>
              <a:t>To detect</a:t>
            </a:r>
          </a:p>
          <a:p>
            <a:pPr algn="ctr"/>
            <a:r>
              <a:rPr lang="en-US" sz="2800" cap="small" dirty="0">
                <a:solidFill>
                  <a:schemeClr val="accent1">
                    <a:lumMod val="75000"/>
                  </a:schemeClr>
                </a:solidFill>
                <a:latin typeface="Gill Sans MT" panose="020B0502020104020203" pitchFamily="34" charset="0"/>
              </a:rPr>
              <a:t>work </a:t>
            </a:r>
          </a:p>
        </p:txBody>
      </p:sp>
      <p:sp>
        <p:nvSpPr>
          <p:cNvPr id="71" name="Rounded Rectangle 70"/>
          <p:cNvSpPr/>
          <p:nvPr/>
        </p:nvSpPr>
        <p:spPr>
          <a:xfrm>
            <a:off x="159568" y="5388840"/>
            <a:ext cx="1930400" cy="1382889"/>
          </a:xfrm>
          <a:prstGeom prst="roundRect">
            <a:avLst/>
          </a:prstGeom>
          <a:solidFill>
            <a:schemeClr val="accent1">
              <a:lumMod val="40000"/>
              <a:lumOff val="60000"/>
              <a:alpha val="7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cap="small" dirty="0">
                <a:solidFill>
                  <a:srgbClr val="336699"/>
                </a:solidFill>
                <a:latin typeface="Gill Sans MT" panose="020B0502020104020203" pitchFamily="34" charset="0"/>
              </a:rPr>
              <a:t>Lack of labour / income stability</a:t>
            </a:r>
            <a:endParaRPr lang="en-US" sz="2400" cap="small" dirty="0">
              <a:solidFill>
                <a:srgbClr val="336699"/>
              </a:solidFill>
              <a:latin typeface="Gill Sans MT" panose="020B0502020104020203" pitchFamily="34" charset="0"/>
            </a:endParaRPr>
          </a:p>
        </p:txBody>
      </p:sp>
      <p:sp>
        <p:nvSpPr>
          <p:cNvPr id="72" name="Rounded Rectangle 71"/>
          <p:cNvSpPr/>
          <p:nvPr/>
        </p:nvSpPr>
        <p:spPr>
          <a:xfrm>
            <a:off x="159568" y="3922530"/>
            <a:ext cx="1930400" cy="1012999"/>
          </a:xfrm>
          <a:prstGeom prst="roundRect">
            <a:avLst/>
          </a:prstGeom>
          <a:solidFill>
            <a:schemeClr val="accent1">
              <a:lumMod val="40000"/>
              <a:lumOff val="60000"/>
              <a:alpha val="7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cap="small" dirty="0">
                <a:solidFill>
                  <a:srgbClr val="336699"/>
                </a:solidFill>
                <a:latin typeface="Gill Sans MT" panose="020B0502020104020203" pitchFamily="34" charset="0"/>
              </a:rPr>
              <a:t>To detect employer</a:t>
            </a:r>
            <a:endParaRPr lang="en-US" sz="2800" cap="small" dirty="0">
              <a:solidFill>
                <a:srgbClr val="336699"/>
              </a:solidFill>
              <a:latin typeface="Gill Sans MT" panose="020B0502020104020203" pitchFamily="34" charset="0"/>
            </a:endParaRPr>
          </a:p>
        </p:txBody>
      </p:sp>
      <p:sp>
        <p:nvSpPr>
          <p:cNvPr id="94" name="Rounded Rectangle 93"/>
          <p:cNvSpPr/>
          <p:nvPr/>
        </p:nvSpPr>
        <p:spPr>
          <a:xfrm>
            <a:off x="2265461" y="2335462"/>
            <a:ext cx="2831597" cy="711200"/>
          </a:xfrm>
          <a:prstGeom prst="roundRect">
            <a:avLst/>
          </a:prstGeom>
          <a:solidFill>
            <a:schemeClr val="accent6">
              <a:lumMod val="20000"/>
              <a:lumOff val="80000"/>
              <a:alpha val="8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accent6">
                    <a:lumMod val="75000"/>
                  </a:schemeClr>
                </a:solidFill>
                <a:latin typeface="Gill Sans MT" panose="020B0502020104020203" pitchFamily="34" charset="0"/>
              </a:rPr>
              <a:t>Persons not in work need to find work</a:t>
            </a:r>
          </a:p>
        </p:txBody>
      </p:sp>
      <p:sp>
        <p:nvSpPr>
          <p:cNvPr id="95" name="Rounded Rectangle 94"/>
          <p:cNvSpPr/>
          <p:nvPr/>
        </p:nvSpPr>
        <p:spPr>
          <a:xfrm>
            <a:off x="2265461" y="1438336"/>
            <a:ext cx="2831598" cy="711365"/>
          </a:xfrm>
          <a:prstGeom prst="roundRect">
            <a:avLst/>
          </a:prstGeom>
          <a:solidFill>
            <a:schemeClr val="accent6">
              <a:lumMod val="20000"/>
              <a:lumOff val="80000"/>
              <a:alpha val="8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accent6">
                    <a:lumMod val="75000"/>
                  </a:schemeClr>
                </a:solidFill>
                <a:latin typeface="Gill Sans MT" panose="020B0502020104020203" pitchFamily="34" charset="0"/>
              </a:rPr>
              <a:t>Persons in ‘work’ earn a ‘salary’</a:t>
            </a:r>
          </a:p>
        </p:txBody>
      </p:sp>
      <p:sp>
        <p:nvSpPr>
          <p:cNvPr id="103" name="Rounded Rectangle 102"/>
          <p:cNvSpPr/>
          <p:nvPr/>
        </p:nvSpPr>
        <p:spPr>
          <a:xfrm>
            <a:off x="2173095" y="1302762"/>
            <a:ext cx="3087062" cy="5409417"/>
          </a:xfrm>
          <a:prstGeom prst="roundRect">
            <a:avLst/>
          </a:prstGeom>
          <a:noFill/>
          <a:ln w="79375">
            <a:solidFill>
              <a:srgbClr val="0099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4" name="TextBox 103"/>
          <p:cNvSpPr txBox="1"/>
          <p:nvPr/>
        </p:nvSpPr>
        <p:spPr>
          <a:xfrm>
            <a:off x="1286576" y="499124"/>
            <a:ext cx="482650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2000" b="1" cap="small" dirty="0" err="1">
                <a:solidFill>
                  <a:srgbClr val="009999"/>
                </a:solidFill>
                <a:latin typeface="Gill Sans MT" panose="020B0502020104020203" pitchFamily="34" charset="0"/>
              </a:rPr>
              <a:t>Why</a:t>
            </a:r>
            <a:r>
              <a:rPr lang="nl-NL" sz="2000" b="1" cap="small" dirty="0">
                <a:solidFill>
                  <a:srgbClr val="009999"/>
                </a:solidFill>
                <a:latin typeface="Gill Sans MT" panose="020B0502020104020203" pitchFamily="34" charset="0"/>
              </a:rPr>
              <a:t> is </a:t>
            </a:r>
            <a:r>
              <a:rPr lang="nl-NL" sz="2000" b="1" cap="small" dirty="0" err="1">
                <a:solidFill>
                  <a:srgbClr val="009999"/>
                </a:solidFill>
                <a:latin typeface="Gill Sans MT" panose="020B0502020104020203" pitchFamily="34" charset="0"/>
              </a:rPr>
              <a:t>it</a:t>
            </a:r>
            <a:r>
              <a:rPr lang="nl-NL" sz="2000" b="1" cap="small" dirty="0">
                <a:solidFill>
                  <a:srgbClr val="009999"/>
                </a:solidFill>
                <a:latin typeface="Gill Sans MT" panose="020B0502020104020203" pitchFamily="34" charset="0"/>
              </a:rPr>
              <a:t> important </a:t>
            </a:r>
            <a:r>
              <a:rPr lang="nl-NL" sz="2000" b="1" cap="small" dirty="0" err="1">
                <a:solidFill>
                  <a:srgbClr val="009999"/>
                </a:solidFill>
                <a:latin typeface="Gill Sans MT" panose="020B0502020104020203" pitchFamily="34" charset="0"/>
              </a:rPr>
              <a:t>for</a:t>
            </a:r>
            <a:r>
              <a:rPr lang="nl-NL" sz="2000" b="1" cap="small" dirty="0">
                <a:solidFill>
                  <a:srgbClr val="009999"/>
                </a:solidFill>
                <a:latin typeface="Gill Sans MT" panose="020B0502020104020203" pitchFamily="34" charset="0"/>
              </a:rPr>
              <a:t> </a:t>
            </a:r>
          </a:p>
          <a:p>
            <a:pPr algn="ctr"/>
            <a:r>
              <a:rPr lang="nl-NL" sz="2000" b="1" cap="small" dirty="0" err="1">
                <a:solidFill>
                  <a:srgbClr val="009999"/>
                </a:solidFill>
                <a:latin typeface="Gill Sans MT" panose="020B0502020104020203" pitchFamily="34" charset="0"/>
              </a:rPr>
              <a:t>Social</a:t>
            </a:r>
            <a:r>
              <a:rPr lang="nl-NL" sz="2000" b="1" cap="small" dirty="0">
                <a:solidFill>
                  <a:srgbClr val="009999"/>
                </a:solidFill>
                <a:latin typeface="Gill Sans MT" panose="020B0502020104020203" pitchFamily="34" charset="0"/>
              </a:rPr>
              <a:t> </a:t>
            </a:r>
            <a:r>
              <a:rPr lang="nl-NL" sz="2000" b="1" cap="small" dirty="0" err="1">
                <a:solidFill>
                  <a:srgbClr val="009999"/>
                </a:solidFill>
                <a:latin typeface="Gill Sans MT" panose="020B0502020104020203" pitchFamily="34" charset="0"/>
              </a:rPr>
              <a:t>Protection</a:t>
            </a:r>
            <a:r>
              <a:rPr lang="nl-NL" sz="2000" b="1" cap="small" dirty="0">
                <a:solidFill>
                  <a:srgbClr val="009999"/>
                </a:solidFill>
                <a:latin typeface="Gill Sans MT" panose="020B0502020104020203" pitchFamily="34" charset="0"/>
              </a:rPr>
              <a:t>?</a:t>
            </a:r>
            <a:endParaRPr lang="en-US" sz="2000" b="1" cap="small" dirty="0">
              <a:solidFill>
                <a:srgbClr val="009999"/>
              </a:solidFill>
              <a:latin typeface="Gill Sans MT" panose="020B0502020104020203" pitchFamily="34" charset="0"/>
            </a:endParaRPr>
          </a:p>
        </p:txBody>
      </p:sp>
      <p:sp>
        <p:nvSpPr>
          <p:cNvPr id="105" name="Rounded Rectangle 104"/>
          <p:cNvSpPr/>
          <p:nvPr/>
        </p:nvSpPr>
        <p:spPr>
          <a:xfrm>
            <a:off x="5476973" y="1293516"/>
            <a:ext cx="6551532" cy="5418369"/>
          </a:xfrm>
          <a:custGeom>
            <a:avLst/>
            <a:gdLst>
              <a:gd name="connsiteX0" fmla="*/ 0 w 5809153"/>
              <a:gd name="connsiteY0" fmla="*/ 940716 h 5644184"/>
              <a:gd name="connsiteX1" fmla="*/ 940716 w 5809153"/>
              <a:gd name="connsiteY1" fmla="*/ 0 h 5644184"/>
              <a:gd name="connsiteX2" fmla="*/ 4868437 w 5809153"/>
              <a:gd name="connsiteY2" fmla="*/ 0 h 5644184"/>
              <a:gd name="connsiteX3" fmla="*/ 5809153 w 5809153"/>
              <a:gd name="connsiteY3" fmla="*/ 940716 h 5644184"/>
              <a:gd name="connsiteX4" fmla="*/ 5809153 w 5809153"/>
              <a:gd name="connsiteY4" fmla="*/ 4703468 h 5644184"/>
              <a:gd name="connsiteX5" fmla="*/ 4868437 w 5809153"/>
              <a:gd name="connsiteY5" fmla="*/ 5644184 h 5644184"/>
              <a:gd name="connsiteX6" fmla="*/ 940716 w 5809153"/>
              <a:gd name="connsiteY6" fmla="*/ 5644184 h 5644184"/>
              <a:gd name="connsiteX7" fmla="*/ 0 w 5809153"/>
              <a:gd name="connsiteY7" fmla="*/ 4703468 h 5644184"/>
              <a:gd name="connsiteX8" fmla="*/ 0 w 5809153"/>
              <a:gd name="connsiteY8" fmla="*/ 940716 h 5644184"/>
              <a:gd name="connsiteX0" fmla="*/ 0 w 5813824"/>
              <a:gd name="connsiteY0" fmla="*/ 942928 h 5646396"/>
              <a:gd name="connsiteX1" fmla="*/ 940716 w 5813824"/>
              <a:gd name="connsiteY1" fmla="*/ 2212 h 5646396"/>
              <a:gd name="connsiteX2" fmla="*/ 4868437 w 5813824"/>
              <a:gd name="connsiteY2" fmla="*/ 2212 h 5646396"/>
              <a:gd name="connsiteX3" fmla="*/ 5809153 w 5813824"/>
              <a:gd name="connsiteY3" fmla="*/ 942928 h 5646396"/>
              <a:gd name="connsiteX4" fmla="*/ 5809153 w 5813824"/>
              <a:gd name="connsiteY4" fmla="*/ 4705680 h 5646396"/>
              <a:gd name="connsiteX5" fmla="*/ 4868437 w 5813824"/>
              <a:gd name="connsiteY5" fmla="*/ 5646396 h 5646396"/>
              <a:gd name="connsiteX6" fmla="*/ 940716 w 5813824"/>
              <a:gd name="connsiteY6" fmla="*/ 5646396 h 5646396"/>
              <a:gd name="connsiteX7" fmla="*/ 0 w 5813824"/>
              <a:gd name="connsiteY7" fmla="*/ 4705680 h 5646396"/>
              <a:gd name="connsiteX8" fmla="*/ 0 w 5813824"/>
              <a:gd name="connsiteY8" fmla="*/ 942928 h 5646396"/>
              <a:gd name="connsiteX0" fmla="*/ 1149 w 5814973"/>
              <a:gd name="connsiteY0" fmla="*/ 950058 h 5653526"/>
              <a:gd name="connsiteX1" fmla="*/ 941865 w 5814973"/>
              <a:gd name="connsiteY1" fmla="*/ 9342 h 5653526"/>
              <a:gd name="connsiteX2" fmla="*/ 4869586 w 5814973"/>
              <a:gd name="connsiteY2" fmla="*/ 9342 h 5653526"/>
              <a:gd name="connsiteX3" fmla="*/ 5810302 w 5814973"/>
              <a:gd name="connsiteY3" fmla="*/ 950058 h 5653526"/>
              <a:gd name="connsiteX4" fmla="*/ 5810302 w 5814973"/>
              <a:gd name="connsiteY4" fmla="*/ 4712810 h 5653526"/>
              <a:gd name="connsiteX5" fmla="*/ 4869586 w 5814973"/>
              <a:gd name="connsiteY5" fmla="*/ 5653526 h 5653526"/>
              <a:gd name="connsiteX6" fmla="*/ 941865 w 5814973"/>
              <a:gd name="connsiteY6" fmla="*/ 5653526 h 5653526"/>
              <a:gd name="connsiteX7" fmla="*/ 1149 w 5814973"/>
              <a:gd name="connsiteY7" fmla="*/ 4712810 h 5653526"/>
              <a:gd name="connsiteX8" fmla="*/ 1149 w 5814973"/>
              <a:gd name="connsiteY8" fmla="*/ 950058 h 56535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814973" h="5653526">
                <a:moveTo>
                  <a:pt x="1149" y="950058"/>
                </a:moveTo>
                <a:cubicBezTo>
                  <a:pt x="1149" y="430515"/>
                  <a:pt x="-71664" y="30363"/>
                  <a:pt x="941865" y="9342"/>
                </a:cubicBezTo>
                <a:cubicBezTo>
                  <a:pt x="1955394" y="-11679"/>
                  <a:pt x="3560346" y="9342"/>
                  <a:pt x="4869586" y="9342"/>
                </a:cubicBezTo>
                <a:cubicBezTo>
                  <a:pt x="5389129" y="9342"/>
                  <a:pt x="5799791" y="-84492"/>
                  <a:pt x="5810302" y="950058"/>
                </a:cubicBezTo>
                <a:cubicBezTo>
                  <a:pt x="5820813" y="1984608"/>
                  <a:pt x="5810302" y="3458559"/>
                  <a:pt x="5810302" y="4712810"/>
                </a:cubicBezTo>
                <a:cubicBezTo>
                  <a:pt x="5810302" y="5232353"/>
                  <a:pt x="5389129" y="5653526"/>
                  <a:pt x="4869586" y="5653526"/>
                </a:cubicBezTo>
                <a:lnTo>
                  <a:pt x="941865" y="5653526"/>
                </a:lnTo>
                <a:cubicBezTo>
                  <a:pt x="422322" y="5653526"/>
                  <a:pt x="1149" y="5232353"/>
                  <a:pt x="1149" y="4712810"/>
                </a:cubicBezTo>
                <a:lnTo>
                  <a:pt x="1149" y="950058"/>
                </a:lnTo>
                <a:close/>
              </a:path>
            </a:pathLst>
          </a:custGeom>
          <a:noFill/>
          <a:ln w="79375">
            <a:solidFill>
              <a:srgbClr val="C00000">
                <a:alpha val="60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6" name="TextBox 105"/>
          <p:cNvSpPr txBox="1"/>
          <p:nvPr/>
        </p:nvSpPr>
        <p:spPr>
          <a:xfrm>
            <a:off x="5476973" y="499854"/>
            <a:ext cx="684749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2400" b="1" cap="small" dirty="0">
                <a:solidFill>
                  <a:srgbClr val="D96666"/>
                </a:solidFill>
                <a:latin typeface="Gill Sans MT" panose="020B0502020104020203" pitchFamily="34" charset="0"/>
              </a:rPr>
              <a:t>How is </a:t>
            </a:r>
            <a:r>
              <a:rPr lang="nl-NL" sz="2400" b="1" cap="small" dirty="0" err="1">
                <a:solidFill>
                  <a:srgbClr val="D96666"/>
                </a:solidFill>
                <a:latin typeface="Gill Sans MT" panose="020B0502020104020203" pitchFamily="34" charset="0"/>
              </a:rPr>
              <a:t>it</a:t>
            </a:r>
            <a:r>
              <a:rPr lang="nl-NL" sz="2400" b="1" cap="small" dirty="0">
                <a:solidFill>
                  <a:srgbClr val="D96666"/>
                </a:solidFill>
                <a:latin typeface="Gill Sans MT" panose="020B0502020104020203" pitchFamily="34" charset="0"/>
              </a:rPr>
              <a:t> </a:t>
            </a:r>
            <a:r>
              <a:rPr lang="nl-NL" sz="2400" b="1" cap="small" dirty="0" err="1">
                <a:solidFill>
                  <a:srgbClr val="D96666"/>
                </a:solidFill>
                <a:latin typeface="Gill Sans MT" panose="020B0502020104020203" pitchFamily="34" charset="0"/>
              </a:rPr>
              <a:t>challenged</a:t>
            </a:r>
            <a:r>
              <a:rPr lang="nl-NL" sz="2400" b="1" cap="small" dirty="0">
                <a:solidFill>
                  <a:srgbClr val="D96666"/>
                </a:solidFill>
                <a:latin typeface="Gill Sans MT" panose="020B0502020104020203" pitchFamily="34" charset="0"/>
              </a:rPr>
              <a:t> </a:t>
            </a:r>
            <a:r>
              <a:rPr lang="nl-NL" sz="2400" b="1" cap="small" dirty="0" err="1">
                <a:solidFill>
                  <a:srgbClr val="D96666"/>
                </a:solidFill>
                <a:latin typeface="Gill Sans MT" panose="020B0502020104020203" pitchFamily="34" charset="0"/>
              </a:rPr>
              <a:t>by</a:t>
            </a:r>
            <a:r>
              <a:rPr lang="nl-NL" sz="2400" b="1" cap="small" dirty="0">
                <a:solidFill>
                  <a:srgbClr val="D96666"/>
                </a:solidFill>
                <a:latin typeface="Gill Sans MT" panose="020B0502020104020203" pitchFamily="34" charset="0"/>
              </a:rPr>
              <a:t> </a:t>
            </a:r>
          </a:p>
          <a:p>
            <a:pPr algn="ctr"/>
            <a:r>
              <a:rPr lang="nl-NL" sz="2400" b="1" cap="small" dirty="0" err="1">
                <a:solidFill>
                  <a:srgbClr val="D96666"/>
                </a:solidFill>
                <a:latin typeface="Gill Sans MT" panose="020B0502020104020203" pitchFamily="34" charset="0"/>
              </a:rPr>
              <a:t>self-employed</a:t>
            </a:r>
            <a:r>
              <a:rPr lang="nl-NL" sz="2400" b="1" cap="small" dirty="0">
                <a:solidFill>
                  <a:srgbClr val="D96666"/>
                </a:solidFill>
                <a:latin typeface="Gill Sans MT" panose="020B0502020104020203" pitchFamily="34" charset="0"/>
              </a:rPr>
              <a:t>?</a:t>
            </a:r>
            <a:endParaRPr lang="en-US" sz="2400" b="1" cap="small" dirty="0">
              <a:solidFill>
                <a:srgbClr val="D96666"/>
              </a:solidFill>
              <a:latin typeface="Gill Sans MT" panose="020B0502020104020203" pitchFamily="34" charset="0"/>
            </a:endParaRPr>
          </a:p>
        </p:txBody>
      </p:sp>
      <p:sp>
        <p:nvSpPr>
          <p:cNvPr id="107" name="Rounded Rectangle 106"/>
          <p:cNvSpPr/>
          <p:nvPr/>
        </p:nvSpPr>
        <p:spPr>
          <a:xfrm>
            <a:off x="5569607" y="1438336"/>
            <a:ext cx="6380689" cy="724374"/>
          </a:xfrm>
          <a:prstGeom prst="roundRect">
            <a:avLst/>
          </a:prstGeom>
          <a:solidFill>
            <a:schemeClr val="accent4">
              <a:lumMod val="40000"/>
              <a:lumOff val="60000"/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rgbClr val="FF9900"/>
                </a:solidFill>
                <a:latin typeface="Gill Sans MT" panose="020B0502020104020203" pitchFamily="34" charset="0"/>
              </a:rPr>
              <a:t>Self-employed income = beyond salary …(reserves/ return on capital, …)</a:t>
            </a:r>
          </a:p>
        </p:txBody>
      </p:sp>
      <p:sp>
        <p:nvSpPr>
          <p:cNvPr id="112" name="Rounded Rectangle 111"/>
          <p:cNvSpPr/>
          <p:nvPr/>
        </p:nvSpPr>
        <p:spPr>
          <a:xfrm>
            <a:off x="2293179" y="3417477"/>
            <a:ext cx="2801884" cy="1050662"/>
          </a:xfrm>
          <a:prstGeom prst="roundRect">
            <a:avLst/>
          </a:prstGeom>
          <a:solidFill>
            <a:schemeClr val="accent6">
              <a:lumMod val="20000"/>
              <a:lumOff val="80000"/>
              <a:alpha val="8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accent6">
                    <a:lumMod val="75000"/>
                  </a:schemeClr>
                </a:solidFill>
                <a:latin typeface="Gill Sans MT" panose="020B0502020104020203" pitchFamily="34" charset="0"/>
              </a:rPr>
              <a:t>Employer as key-actor for benefits / financing</a:t>
            </a:r>
          </a:p>
        </p:txBody>
      </p:sp>
      <p:sp>
        <p:nvSpPr>
          <p:cNvPr id="113" name="Rounded Rectangle 112"/>
          <p:cNvSpPr/>
          <p:nvPr/>
        </p:nvSpPr>
        <p:spPr>
          <a:xfrm>
            <a:off x="2304916" y="4662929"/>
            <a:ext cx="2790146" cy="725911"/>
          </a:xfrm>
          <a:prstGeom prst="roundRect">
            <a:avLst/>
          </a:prstGeom>
          <a:solidFill>
            <a:schemeClr val="accent6">
              <a:lumMod val="20000"/>
              <a:lumOff val="80000"/>
              <a:alpha val="8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accent6">
                    <a:lumMod val="75000"/>
                  </a:schemeClr>
                </a:solidFill>
                <a:latin typeface="Gill Sans MT" panose="020B0502020104020203" pitchFamily="34" charset="0"/>
              </a:rPr>
              <a:t>Employer decides on redundancy</a:t>
            </a:r>
          </a:p>
        </p:txBody>
      </p:sp>
      <p:sp>
        <p:nvSpPr>
          <p:cNvPr id="114" name="Rounded Rectangle 113"/>
          <p:cNvSpPr/>
          <p:nvPr/>
        </p:nvSpPr>
        <p:spPr>
          <a:xfrm>
            <a:off x="8842248" y="3538728"/>
            <a:ext cx="3186256" cy="1473219"/>
          </a:xfrm>
          <a:prstGeom prst="roundRect">
            <a:avLst/>
          </a:prstGeom>
          <a:solidFill>
            <a:schemeClr val="accent4">
              <a:lumMod val="40000"/>
              <a:lumOff val="60000"/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>
                <a:solidFill>
                  <a:srgbClr val="FF9900"/>
                </a:solidFill>
                <a:latin typeface="Gill Sans MT" panose="020B0502020104020203" pitchFamily="34" charset="0"/>
              </a:rPr>
              <a:t>Eer</a:t>
            </a:r>
            <a:r>
              <a:rPr lang="en-US" dirty="0">
                <a:solidFill>
                  <a:srgbClr val="FF9900"/>
                </a:solidFill>
                <a:latin typeface="Gill Sans MT" panose="020B0502020104020203" pitchFamily="34" charset="0"/>
              </a:rPr>
              <a:t> based social protection?</a:t>
            </a:r>
          </a:p>
          <a:p>
            <a:pPr algn="ctr"/>
            <a:endParaRPr lang="en-US" dirty="0">
              <a:solidFill>
                <a:srgbClr val="FF9900"/>
              </a:solidFill>
              <a:latin typeface="Gill Sans MT" panose="020B0502020104020203" pitchFamily="34" charset="0"/>
            </a:endParaRPr>
          </a:p>
          <a:p>
            <a:pPr algn="ctr"/>
            <a:r>
              <a:rPr lang="en-US" dirty="0">
                <a:solidFill>
                  <a:srgbClr val="FF9900"/>
                </a:solidFill>
                <a:latin typeface="Gill Sans MT" panose="020B0502020104020203" pitchFamily="34" charset="0"/>
              </a:rPr>
              <a:t>Issue of classification: Bogus self-employed</a:t>
            </a:r>
          </a:p>
          <a:p>
            <a:endParaRPr lang="en-US" dirty="0">
              <a:solidFill>
                <a:srgbClr val="FF9900"/>
              </a:solidFill>
              <a:latin typeface="Gill Sans MT" panose="020B0502020104020203" pitchFamily="34" charset="0"/>
            </a:endParaRPr>
          </a:p>
        </p:txBody>
      </p:sp>
      <p:sp>
        <p:nvSpPr>
          <p:cNvPr id="115" name="Rounded Rectangle 114"/>
          <p:cNvSpPr/>
          <p:nvPr/>
        </p:nvSpPr>
        <p:spPr>
          <a:xfrm>
            <a:off x="5535578" y="3538729"/>
            <a:ext cx="3198262" cy="1537414"/>
          </a:xfrm>
          <a:prstGeom prst="roundRect">
            <a:avLst/>
          </a:prstGeom>
          <a:solidFill>
            <a:schemeClr val="accent4">
              <a:lumMod val="40000"/>
              <a:lumOff val="60000"/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rgbClr val="FF9900"/>
                </a:solidFill>
                <a:latin typeface="Gill Sans MT" panose="020B0502020104020203" pitchFamily="34" charset="0"/>
              </a:rPr>
              <a:t>Clients </a:t>
            </a:r>
            <a:r>
              <a:rPr lang="en-US" dirty="0">
                <a:solidFill>
                  <a:srgbClr val="FF9900"/>
                </a:solidFill>
                <a:latin typeface="Gill Sans MT" panose="020B0502020104020203" pitchFamily="34" charset="0"/>
                <a:sym typeface="Wingdings" panose="05000000000000000000" pitchFamily="2" charset="2"/>
              </a:rPr>
              <a:t> </a:t>
            </a:r>
            <a:r>
              <a:rPr lang="en-US" dirty="0">
                <a:solidFill>
                  <a:srgbClr val="FF9900"/>
                </a:solidFill>
                <a:latin typeface="Gill Sans MT" panose="020B0502020104020203" pitchFamily="34" charset="0"/>
              </a:rPr>
              <a:t>Multiple ‘employers’?</a:t>
            </a:r>
          </a:p>
          <a:p>
            <a:pPr algn="ctr"/>
            <a:r>
              <a:rPr lang="en-US" dirty="0">
                <a:solidFill>
                  <a:srgbClr val="FF9900"/>
                </a:solidFill>
                <a:latin typeface="Gill Sans MT" panose="020B0502020104020203" pitchFamily="34" charset="0"/>
              </a:rPr>
              <a:t>SE declare themselves income</a:t>
            </a:r>
          </a:p>
          <a:p>
            <a:pPr algn="ctr"/>
            <a:endParaRPr lang="en-US" dirty="0">
              <a:solidFill>
                <a:srgbClr val="FF9900"/>
              </a:solidFill>
              <a:latin typeface="Gill Sans MT" panose="020B0502020104020203" pitchFamily="34" charset="0"/>
            </a:endParaRPr>
          </a:p>
          <a:p>
            <a:pPr algn="ctr"/>
            <a:r>
              <a:rPr lang="en-US" dirty="0">
                <a:solidFill>
                  <a:srgbClr val="FF9900"/>
                </a:solidFill>
                <a:latin typeface="Gill Sans MT" panose="020B0502020104020203" pitchFamily="34" charset="0"/>
              </a:rPr>
              <a:t>Irregular income patterns</a:t>
            </a:r>
          </a:p>
          <a:p>
            <a:pPr algn="ctr"/>
            <a:endParaRPr lang="en-US" sz="2000" dirty="0">
              <a:solidFill>
                <a:srgbClr val="FF9900"/>
              </a:solidFill>
              <a:latin typeface="Gill Sans MT" panose="020B0502020104020203" pitchFamily="34" charset="0"/>
            </a:endParaRPr>
          </a:p>
        </p:txBody>
      </p:sp>
      <p:sp>
        <p:nvSpPr>
          <p:cNvPr id="117" name="Rounded Rectangle 116"/>
          <p:cNvSpPr/>
          <p:nvPr/>
        </p:nvSpPr>
        <p:spPr>
          <a:xfrm>
            <a:off x="2320890" y="5583630"/>
            <a:ext cx="2790146" cy="1027874"/>
          </a:xfrm>
          <a:prstGeom prst="roundRect">
            <a:avLst/>
          </a:prstGeom>
          <a:solidFill>
            <a:schemeClr val="accent6">
              <a:lumMod val="20000"/>
              <a:lumOff val="80000"/>
              <a:alpha val="8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accent6">
                    <a:lumMod val="75000"/>
                  </a:schemeClr>
                </a:solidFill>
                <a:latin typeface="Gill Sans MT" panose="020B0502020104020203" pitchFamily="34" charset="0"/>
              </a:rPr>
              <a:t>Thresholds in social protection schemes</a:t>
            </a:r>
          </a:p>
        </p:txBody>
      </p:sp>
      <p:sp>
        <p:nvSpPr>
          <p:cNvPr id="119" name="Rounded Rectangle 118"/>
          <p:cNvSpPr/>
          <p:nvPr/>
        </p:nvSpPr>
        <p:spPr>
          <a:xfrm>
            <a:off x="5561690" y="5583630"/>
            <a:ext cx="2509316" cy="940862"/>
          </a:xfrm>
          <a:prstGeom prst="roundRect">
            <a:avLst/>
          </a:prstGeom>
          <a:solidFill>
            <a:schemeClr val="accent4">
              <a:lumMod val="40000"/>
              <a:lumOff val="60000"/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dirty="0">
                <a:solidFill>
                  <a:srgbClr val="FF9900"/>
                </a:solidFill>
                <a:latin typeface="Gill Sans MT" panose="020B0502020104020203" pitchFamily="34" charset="0"/>
              </a:rPr>
              <a:t>Marginal work hours / low income</a:t>
            </a:r>
          </a:p>
        </p:txBody>
      </p:sp>
      <p:sp>
        <p:nvSpPr>
          <p:cNvPr id="120" name="Rounded Rectangle 119"/>
          <p:cNvSpPr/>
          <p:nvPr/>
        </p:nvSpPr>
        <p:spPr>
          <a:xfrm>
            <a:off x="8198308" y="5583630"/>
            <a:ext cx="3736025" cy="937119"/>
          </a:xfrm>
          <a:prstGeom prst="roundRect">
            <a:avLst/>
          </a:prstGeom>
          <a:solidFill>
            <a:schemeClr val="accent4">
              <a:lumMod val="40000"/>
              <a:lumOff val="60000"/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dirty="0">
                <a:solidFill>
                  <a:srgbClr val="FF9900"/>
                </a:solidFill>
                <a:latin typeface="Gill Sans MT" panose="020B0502020104020203" pitchFamily="34" charset="0"/>
              </a:rPr>
              <a:t>Difficult to track hours/income</a:t>
            </a:r>
          </a:p>
        </p:txBody>
      </p:sp>
      <p:sp>
        <p:nvSpPr>
          <p:cNvPr id="39" name="Rounded Rectangle 38"/>
          <p:cNvSpPr/>
          <p:nvPr/>
        </p:nvSpPr>
        <p:spPr>
          <a:xfrm>
            <a:off x="7411936" y="2349397"/>
            <a:ext cx="2514603" cy="714943"/>
          </a:xfrm>
          <a:prstGeom prst="roundRect">
            <a:avLst/>
          </a:prstGeom>
          <a:solidFill>
            <a:schemeClr val="accent4">
              <a:lumMod val="40000"/>
              <a:lumOff val="60000"/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dirty="0">
                <a:solidFill>
                  <a:srgbClr val="FF9900"/>
                </a:solidFill>
                <a:latin typeface="Gill Sans MT" panose="020B0502020104020203" pitchFamily="34" charset="0"/>
              </a:rPr>
              <a:t>Mediation to new SE activity?</a:t>
            </a:r>
          </a:p>
        </p:txBody>
      </p:sp>
    </p:spTree>
    <p:extLst>
      <p:ext uri="{BB962C8B-B14F-4D97-AF65-F5344CB8AC3E}">
        <p14:creationId xmlns:p14="http://schemas.microsoft.com/office/powerpoint/2010/main" val="218811466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476304"/>
            <a:ext cx="10515600" cy="4351338"/>
          </a:xfrm>
        </p:spPr>
        <p:txBody>
          <a:bodyPr/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marL="0" indent="0" algn="ctr">
              <a:buNone/>
            </a:pPr>
            <a:r>
              <a:rPr lang="en-US" sz="3600" dirty="0">
                <a:latin typeface="+mj-lt"/>
              </a:rPr>
              <a:t>Gaps in social protection for self-employed</a:t>
            </a:r>
          </a:p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151016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7303" y="260648"/>
            <a:ext cx="8651304" cy="720080"/>
          </a:xfrm>
        </p:spPr>
        <p:txBody>
          <a:bodyPr>
            <a:normAutofit/>
          </a:bodyPr>
          <a:lstStyle/>
          <a:p>
            <a:r>
              <a:rPr lang="fr-BE" sz="2800" dirty="0"/>
              <a:t>Is </a:t>
            </a:r>
            <a:r>
              <a:rPr lang="fr-BE" sz="2800" dirty="0" err="1"/>
              <a:t>everyone</a:t>
            </a:r>
            <a:r>
              <a:rPr lang="fr-BE" sz="2800" dirty="0"/>
              <a:t> </a:t>
            </a:r>
            <a:r>
              <a:rPr lang="fr-BE" sz="2800" dirty="0" err="1"/>
              <a:t>having</a:t>
            </a:r>
            <a:r>
              <a:rPr lang="fr-BE" sz="2800" dirty="0"/>
              <a:t> </a:t>
            </a:r>
            <a:r>
              <a:rPr lang="fr-BE" sz="2800" dirty="0" err="1"/>
              <a:t>access</a:t>
            </a:r>
            <a:r>
              <a:rPr lang="fr-BE" sz="2800" dirty="0"/>
              <a:t> to social protection? </a:t>
            </a:r>
            <a:endParaRPr lang="en-GB" sz="2800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>
          <a:xfrm>
            <a:off x="1994148" y="1052736"/>
            <a:ext cx="4029844" cy="360040"/>
          </a:xfrm>
        </p:spPr>
        <p:txBody>
          <a:bodyPr/>
          <a:lstStyle/>
          <a:p>
            <a:r>
              <a:rPr lang="fr-BE" sz="1400" dirty="0"/>
              <a:t>The case of the self-</a:t>
            </a:r>
            <a:r>
              <a:rPr lang="fr-BE" sz="1400" dirty="0" err="1"/>
              <a:t>employed</a:t>
            </a:r>
            <a:endParaRPr lang="en-GB" sz="1400" dirty="0"/>
          </a:p>
        </p:txBody>
      </p:sp>
      <p:pic>
        <p:nvPicPr>
          <p:cNvPr id="4" name="Picture 7"/>
          <p:cNvPicPr>
            <a:picLocks noGrp="1" noChangeAspect="1" noChangeArrowheads="1"/>
          </p:cNvPicPr>
          <p:nvPr>
            <p:ph sz="half" idx="2"/>
          </p:nvPr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063553" y="1717011"/>
            <a:ext cx="3168351" cy="20882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Text Placeholder 5"/>
          <p:cNvSpPr>
            <a:spLocks noGrp="1"/>
          </p:cNvSpPr>
          <p:nvPr>
            <p:ph type="body" sz="quarter" idx="3"/>
          </p:nvPr>
        </p:nvSpPr>
        <p:spPr>
          <a:xfrm>
            <a:off x="6096000" y="764704"/>
            <a:ext cx="4041775" cy="648072"/>
          </a:xfrm>
        </p:spPr>
        <p:txBody>
          <a:bodyPr/>
          <a:lstStyle/>
          <a:p>
            <a:r>
              <a:rPr lang="fr-BE" sz="1400" dirty="0"/>
              <a:t>The case of non-standard </a:t>
            </a:r>
            <a:r>
              <a:rPr lang="fr-BE" sz="1400" dirty="0" err="1"/>
              <a:t>workers</a:t>
            </a:r>
            <a:endParaRPr lang="en-GB" sz="14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7568" y="3943073"/>
            <a:ext cx="3024336" cy="20162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39516" y="6148119"/>
            <a:ext cx="3816424" cy="3900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" name="Content Placeholder 9"/>
          <p:cNvPicPr>
            <a:picLocks noGrp="1"/>
          </p:cNvPicPr>
          <p:nvPr>
            <p:ph sz="quarter" idx="4"/>
          </p:nvPr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39450" y="1522423"/>
            <a:ext cx="2808312" cy="2304256"/>
          </a:xfrm>
          <a:prstGeom prst="rect">
            <a:avLst/>
          </a:prstGeom>
          <a:noFill/>
          <a:ln>
            <a:noFill/>
          </a:ln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00057" y="4059887"/>
            <a:ext cx="2647705" cy="20882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39450" y="6152110"/>
            <a:ext cx="3505414" cy="3900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4900925"/>
      </p:ext>
    </p:extLst>
  </p:cSld>
  <p:clrMapOvr>
    <a:masterClrMapping/>
  </p:clrMapOvr>
  <p:extLst>
    <p:ext uri="{6950BFC3-D8DA-4A85-94F7-54DA5524770B}">
      <p188:commentRel xmlns:p188="http://schemas.microsoft.com/office/powerpoint/2018/8/main" r:id="rId3"/>
    </p:ext>
  </p:extLs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1463</Words>
  <Application>Microsoft Office PowerPoint</Application>
  <PresentationFormat>Widescreen</PresentationFormat>
  <Paragraphs>273</Paragraphs>
  <Slides>23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32" baseType="lpstr">
      <vt:lpstr>Arial</vt:lpstr>
      <vt:lpstr>Calibri</vt:lpstr>
      <vt:lpstr>Calibri Light</vt:lpstr>
      <vt:lpstr>Courier New</vt:lpstr>
      <vt:lpstr>Gill Sans MT</vt:lpstr>
      <vt:lpstr>Times New Roman</vt:lpstr>
      <vt:lpstr>Verdana</vt:lpstr>
      <vt:lpstr>Wingdings</vt:lpstr>
      <vt:lpstr>Office Theme</vt:lpstr>
      <vt:lpstr>   Social security coverage for self-employed workers  Challenges and opportunities   SVS in Brussels  03 03 2026</vt:lpstr>
      <vt:lpstr>Overview</vt:lpstr>
      <vt:lpstr>PowerPoint Presentation</vt:lpstr>
      <vt:lpstr>PowerPoint Presentation</vt:lpstr>
      <vt:lpstr>Labour market data 2024?</vt:lpstr>
      <vt:lpstr>PowerPoint Presentation</vt:lpstr>
      <vt:lpstr>PowerPoint Presentation</vt:lpstr>
      <vt:lpstr>PowerPoint Presentation</vt:lpstr>
      <vt:lpstr>Is everyone having access to social protection? </vt:lpstr>
      <vt:lpstr>Access to social protection for self-employed workers </vt:lpstr>
      <vt:lpstr>Gaps social protection (self-employed)</vt:lpstr>
      <vt:lpstr>PowerPoint Presentation</vt:lpstr>
      <vt:lpstr>Principle 12 of the European Pillar of Social Rights </vt:lpstr>
      <vt:lpstr>Proposal for a COUNCIL RECOMMENDATION on access to social protection for workers and the self-employed - COM/2018/0132 final</vt:lpstr>
      <vt:lpstr>PowerPoint Presentation</vt:lpstr>
      <vt:lpstr>Extending coverage: mandatory - voluntary</vt:lpstr>
      <vt:lpstr>Extending coverage: effective protection</vt:lpstr>
      <vt:lpstr>Problems effective coverage</vt:lpstr>
      <vt:lpstr>Addressing effective coverage</vt:lpstr>
      <vt:lpstr>Addressing adequate protection</vt:lpstr>
      <vt:lpstr>Adequacy = adequacy and financing</vt:lpstr>
      <vt:lpstr>Problems adequacy: financing </vt:lpstr>
      <vt:lpstr>Thinking forward</vt:lpstr>
    </vt:vector>
  </TitlesOfParts>
  <Company>KU Leuven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Paul Schoukens</dc:creator>
  <cp:lastModifiedBy>Paul Schoukens</cp:lastModifiedBy>
  <cp:revision>130</cp:revision>
  <cp:lastPrinted>2023-10-05T14:14:47Z</cp:lastPrinted>
  <dcterms:created xsi:type="dcterms:W3CDTF">2019-10-04T14:22:00Z</dcterms:created>
  <dcterms:modified xsi:type="dcterms:W3CDTF">2026-02-25T14:54:21Z</dcterms:modified>
</cp:coreProperties>
</file>