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19"/>
  </p:notesMasterIdLst>
  <p:sldIdLst>
    <p:sldId id="258" r:id="rId3"/>
    <p:sldId id="2147470328" r:id="rId4"/>
    <p:sldId id="2147470347" r:id="rId5"/>
    <p:sldId id="2147470330" r:id="rId6"/>
    <p:sldId id="2147470356" r:id="rId7"/>
    <p:sldId id="2147470331" r:id="rId8"/>
    <p:sldId id="2134805233" r:id="rId9"/>
    <p:sldId id="2147470332" r:id="rId10"/>
    <p:sldId id="2147470345" r:id="rId11"/>
    <p:sldId id="2147470340" r:id="rId12"/>
    <p:sldId id="2147470341" r:id="rId13"/>
    <p:sldId id="2147470342" r:id="rId14"/>
    <p:sldId id="2147470337" r:id="rId15"/>
    <p:sldId id="2147470346" r:id="rId16"/>
    <p:sldId id="2147470359" r:id="rId17"/>
    <p:sldId id="292" r:id="rId1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D3"/>
    <a:srgbClr val="5DB77A"/>
    <a:srgbClr val="80C797"/>
    <a:srgbClr val="D8EADA"/>
    <a:srgbClr val="F2F2F2"/>
    <a:srgbClr val="FFF8D5"/>
    <a:srgbClr val="FFDC2D"/>
    <a:srgbClr val="595959"/>
    <a:srgbClr val="F7CD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02" autoAdjust="0"/>
    <p:restoredTop sz="85220" autoAdjust="0"/>
  </p:normalViewPr>
  <p:slideViewPr>
    <p:cSldViewPr snapToGrid="0">
      <p:cViewPr varScale="1">
        <p:scale>
          <a:sx n="83" d="100"/>
          <a:sy n="83" d="100"/>
        </p:scale>
        <p:origin x="79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1:09:53.6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6553,'0'0'0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1:10:09.8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1:10:10.0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1:10:10.4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1:09:53.9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6553,'0'0'0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1:09:59.8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6553,'0'0'0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1:10:00.7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6553,'0'0'0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1:10:00.9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6553,'0'0'0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1:10:07.7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1:10:08.6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1:10:08.8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1:10:09.6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E434-547F-434B-9557-8015C1BA2F2B}" type="datetimeFigureOut">
              <a:rPr lang="de-AT" smtClean="0"/>
              <a:t>02.03.2026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E38EB-D726-4163-9526-94C8A4ACF6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264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E38EB-D726-4163-9526-94C8A4ACF6AF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73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E38EB-D726-4163-9526-94C8A4ACF6AF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731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E38EB-D726-4163-9526-94C8A4ACF6AF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14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E38EB-D726-4163-9526-94C8A4ACF6AF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4542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E204B-3017-C3CC-D534-8F10BD8D8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7BDB3F8-3868-29F4-0D43-C9BA2C922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de-AT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E1D5D6-9C93-B629-31A8-9899060DD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037810-98A4-1823-666D-3A730EE345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E38EB-D726-4163-9526-94C8A4ACF6AF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8200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2450E-DD3B-C4B5-0FA0-60A09E17C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AC6164C-2BC4-C33E-1777-350E5B16A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de-AT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D33F3FB-17FA-E524-A6CA-867D6D0E7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B20784-AE00-0304-CB5A-7FCC87DD6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E38EB-D726-4163-9526-94C8A4ACF6AF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596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FFDF-A764-4FF8-BFE3-1FB790622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E6F02E2-6DF9-DAAA-0E76-8531C6023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de-AT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8CD3FF3-6637-775D-B0CC-79E0699EE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911D89-C5FD-B512-AD74-1F7BF3F65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E38EB-D726-4163-9526-94C8A4ACF6AF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1122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E38EB-D726-4163-9526-94C8A4ACF6AF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636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E8C12-DC96-425F-ED65-F28CB89A8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117F00A-581F-5AA0-84EB-38FC2CE9C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de-AT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2C7E865-74B3-B7C6-9AE3-C296D834C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EF3DFB-58ED-1FCF-31DD-7E16A55C5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E38EB-D726-4163-9526-94C8A4ACF6AF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693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E38EB-D726-4163-9526-94C8A4ACF6AF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615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E38EB-D726-4163-9526-94C8A4ACF6AF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086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37C92-BC05-4655-B1CD-A93C96C84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A3F559-17AB-C709-6851-916437BFA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EB26765-315D-6C41-5164-6FDF18BDF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C4B1BF-1029-4A67-F36F-F7AA4247A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E38EB-D726-4163-9526-94C8A4ACF6AF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701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432C0-0292-F3E5-1F58-6A53ACC02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3545E24-5C1C-6203-019F-03DC3B4C5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de-AT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D445579-6AB9-E97B-BE72-45C3CF3D0A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AF76DA-DD0D-57AC-D02E-8A57C8948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E38EB-D726-4163-9526-94C8A4ACF6AF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9495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C46E6-9D71-48A4-86F4-9B08D6FD0E8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82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AB2BB-9BB6-03AB-346C-B422D9224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119F129-A528-402E-AF4B-8BA0B08FB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de-AT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8B61DE-F03A-A731-E7C5-7B6F9C0DD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478C82-5231-A412-27E0-862C4F34F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E38EB-D726-4163-9526-94C8A4ACF6AF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230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E38EB-D726-4163-9526-94C8A4ACF6AF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743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68BC4-22E3-7BDE-DFFA-A65B04F00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1EF275-B22C-39B3-00CC-6197B90A7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E532BF-FCBC-CF62-B441-1EEFFB62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98A7-F818-4DC3-964B-27556065FC2D}" type="datetime1">
              <a:rPr lang="de-AT" smtClean="0"/>
              <a:t>02.03.2026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3E98DA-7D54-E8AE-9E1E-19B7E50C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76370C-F053-9159-C9E6-6E27E371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E5DF-A247-4880-9AA6-14DD14EA40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3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AA23F-6ABB-3042-F3B6-40DE4F82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D706FD-168C-83BB-405A-50B40C276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40827F-1054-3CA2-6CF5-9CE0B38C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163B-3D82-4C9F-B715-D6A531EC0C2D}" type="datetime1">
              <a:rPr lang="de-AT" smtClean="0"/>
              <a:t>02.03.2026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EF29F3-893B-05B2-9F5C-91C0F1D8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3B7D8E-6E90-9A03-A1DE-0688BBF0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E5DF-A247-4880-9AA6-14DD14EA40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767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610CD88-E5BC-3474-83A9-E3385D9F3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8F24E1-5538-E64F-0555-8A79ADB08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36FCD6-02B7-502B-1A54-B429975F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F1E4-8DBE-4238-8B69-E87D807A0036}" type="datetime1">
              <a:rPr lang="de-AT" smtClean="0"/>
              <a:t>02.03.2026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BD3E81-A3F9-2531-0226-0E28477E5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E3BF27-60B2-92AA-EE99-BC3260B9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E5DF-A247-4880-9AA6-14DD14EA40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186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275CA92-1020-B449-8E45-8D9448FB9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3814" y="0"/>
            <a:ext cx="12415815" cy="69838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36C54D-D879-8F42-B4FB-24249138D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51056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C55D5E-3B68-8D45-B010-7F9B0804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FEAD-1EE1-499E-83BB-8491C0AD9B0B}" type="datetime1">
              <a:rPr lang="de-AT" smtClean="0"/>
              <a:t>02.03.2026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D58771-1232-E142-A13D-21579BAB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F14B61-DA94-F54A-8BB4-F5E3BD71BA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2" y="2286000"/>
            <a:ext cx="10515599" cy="402113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001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1 grün">
    <p:bg>
      <p:bgPr>
        <a:solidFill>
          <a:srgbClr val="DEF1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8D845AC-78D8-6047-98A2-0680EDF66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558" y="2171429"/>
            <a:ext cx="10490887" cy="23013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5CB77A"/>
                </a:solidFill>
              </a:defRPr>
            </a:lvl1pPr>
          </a:lstStyle>
          <a:p>
            <a:pPr lvl="0"/>
            <a:r>
              <a:rPr lang="de-DE"/>
              <a:t>Danksagung einfügen</a:t>
            </a:r>
          </a:p>
        </p:txBody>
      </p:sp>
    </p:spTree>
    <p:extLst>
      <p:ext uri="{BB962C8B-B14F-4D97-AF65-F5344CB8AC3E}">
        <p14:creationId xmlns:p14="http://schemas.microsoft.com/office/powerpoint/2010/main" val="263763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5B40942-D5DC-6F43-9B6C-B10465B1E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36C54D-D879-8F42-B4FB-24249138D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933" y="809763"/>
            <a:ext cx="10939423" cy="1145443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00B050"/>
                </a:solidFill>
              </a:defRPr>
            </a:lvl1pPr>
          </a:lstStyle>
          <a:p>
            <a:r>
              <a:rPr lang="de-DE">
                <a:solidFill>
                  <a:srgbClr val="5CB77A"/>
                </a:solidFill>
              </a:rPr>
              <a:t>Überschrift für eine Textfolie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C55D5E-3B68-8D45-B010-7F9B0804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C83C-00E2-4D56-B9C9-AD62BE9249B7}" type="datetime1">
              <a:rPr lang="de-AT" smtClean="0"/>
              <a:t>02.03.2026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D58771-1232-E142-A13D-21579BAB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056E812-C1C5-8947-9B53-5FE3E66838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436" y="2369925"/>
            <a:ext cx="10926171" cy="3129727"/>
          </a:xfrm>
        </p:spPr>
        <p:txBody>
          <a:bodyPr>
            <a:noAutofit/>
          </a:bodyPr>
          <a:lstStyle>
            <a:lvl1pPr marL="457189" indent="-457189">
              <a:buFont typeface="Arial" panose="020B0604020202020204" pitchFamily="34" charset="0"/>
              <a:buChar char="•"/>
              <a:defRPr/>
            </a:lvl1pPr>
          </a:lstStyle>
          <a:p>
            <a:r>
              <a:rPr lang="de-DE" sz="2800"/>
              <a:t>Text Text Text Text Text Text Text Text Text Text Text</a:t>
            </a:r>
          </a:p>
          <a:p>
            <a:r>
              <a:rPr lang="de-DE" sz="2800"/>
              <a:t>Text Text Text Text Text Text Text Text Text Text Text</a:t>
            </a:r>
          </a:p>
          <a:p>
            <a:r>
              <a:rPr lang="de-DE" sz="2800"/>
              <a:t>Text Text Text Text Text Text Text Text Text Text Text</a:t>
            </a:r>
          </a:p>
          <a:p>
            <a:endParaRPr lang="de-DE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/>
              <a:t>Aufzählung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/>
              <a:t>Aufzählung </a:t>
            </a:r>
          </a:p>
        </p:txBody>
      </p:sp>
    </p:spTree>
    <p:extLst>
      <p:ext uri="{BB962C8B-B14F-4D97-AF65-F5344CB8AC3E}">
        <p14:creationId xmlns:p14="http://schemas.microsoft.com/office/powerpoint/2010/main" val="146986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0" y="1376413"/>
            <a:ext cx="12192000" cy="13475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sz="1351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07988" y="1503564"/>
            <a:ext cx="11376024" cy="612759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07990" y="2220322"/>
            <a:ext cx="11376025" cy="29347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pic>
        <p:nvPicPr>
          <p:cNvPr id="11" name="Grafik 10" descr="Logo der Universität Wien">
            <a:extLst>
              <a:ext uri="{FF2B5EF4-FFF2-40B4-BE49-F238E27FC236}">
                <a16:creationId xmlns:a16="http://schemas.microsoft.com/office/drawing/2014/main" id="{76E54F7B-DE74-4EAE-9926-9C28290ACD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399896" y="404812"/>
            <a:ext cx="2637933" cy="540000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2723950"/>
            <a:ext cx="12192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603001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9" y="2097088"/>
            <a:ext cx="11376025" cy="363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8517" y="5822091"/>
            <a:ext cx="8532283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177CE8-ECE8-4840-8822-77E1234DAB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07989" y="6422403"/>
            <a:ext cx="3783640" cy="365125"/>
          </a:xfrm>
        </p:spPr>
        <p:txBody>
          <a:bodyPr/>
          <a:lstStyle/>
          <a:p>
            <a:fld id="{D07CF64C-E9B1-407C-89FB-EE1C74C03B2F}" type="datetime1">
              <a:rPr lang="de-AT" smtClean="0"/>
              <a:t>02.03.2026</a:t>
            </a:fld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C461B4-B163-4611-AA84-F7CC9A5C024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3296460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407988" y="3429003"/>
            <a:ext cx="11376024" cy="1711123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407990" y="5263523"/>
            <a:ext cx="11376025" cy="686429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pic>
        <p:nvPicPr>
          <p:cNvPr id="5" name="Grafik 4" descr="Logo der Universität Wi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07990" y="404813"/>
            <a:ext cx="2640001" cy="540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7990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921682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wen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8" y="2097088"/>
            <a:ext cx="8532813" cy="363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8517" y="5822091"/>
            <a:ext cx="8532283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3F07D4-A92C-4749-9B74-3D81C453F9B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A8D4CBF8-FC28-6783-647A-FC51D45743B5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07989" y="6422403"/>
            <a:ext cx="3783640" cy="365125"/>
          </a:xfrm>
        </p:spPr>
        <p:txBody>
          <a:bodyPr/>
          <a:lstStyle/>
          <a:p>
            <a:fld id="{B114C0BF-0813-47B6-8756-6DEE6CCD133F}" type="datetime1">
              <a:rPr lang="de-AT" smtClean="0"/>
              <a:t>02.03.2026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2514591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18233" y="1114428"/>
            <a:ext cx="11376024" cy="986529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418236" y="2238758"/>
            <a:ext cx="11376025" cy="29347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2720148"/>
            <a:ext cx="12192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040511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80EE3-E4F1-E118-2F58-78002B4D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9CFB41-9A13-15F0-A559-0610B0A7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4580A-6975-B254-B9CA-149C0483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ACDF-00EE-46A8-9893-9E38B86FBB0C}" type="datetime1">
              <a:rPr lang="de-AT" smtClean="0"/>
              <a:t>02.03.2026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E2ED25-EF9B-40EE-2BCB-D3C45CD0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4CE5A3-1182-DA1B-E151-96808A7C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E5DF-A247-4880-9AA6-14DD14EA40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691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über-  schrif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407988" y="4294211"/>
            <a:ext cx="11376024" cy="845915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407990" y="5263521"/>
            <a:ext cx="11376025" cy="293470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cxnSp>
        <p:nvCxnSpPr>
          <p:cNvPr id="7" name="Gerader Verbin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7990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399972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90" y="2097088"/>
            <a:ext cx="5543633" cy="363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8517" y="5822091"/>
            <a:ext cx="5603976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0382" y="2097088"/>
            <a:ext cx="5543633" cy="363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220595" y="5822091"/>
            <a:ext cx="5603976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8E76C0-ECEF-4EC0-B755-155674B30E4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0482B7C1-67C5-F1B6-0E0C-4F27DA33569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407989" y="6422403"/>
            <a:ext cx="3783640" cy="365125"/>
          </a:xfrm>
        </p:spPr>
        <p:txBody>
          <a:bodyPr/>
          <a:lstStyle/>
          <a:p>
            <a:fld id="{560C870C-EC5A-4F35-B694-1D3899998585}" type="datetime1">
              <a:rPr lang="de-AT" smtClean="0"/>
              <a:t>02.03.2026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4132377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0754" y="2097091"/>
            <a:ext cx="5550868" cy="669261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0754" y="2921000"/>
            <a:ext cx="5550867" cy="3028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381" y="2097091"/>
            <a:ext cx="5543633" cy="669261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377" y="2921000"/>
            <a:ext cx="5543635" cy="3028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52E3EE-E3A1-43EC-8771-816BF704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EAE86E83-3C64-7494-F3E4-E332B341057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07989" y="6422403"/>
            <a:ext cx="3783640" cy="365125"/>
          </a:xfrm>
        </p:spPr>
        <p:txBody>
          <a:bodyPr/>
          <a:lstStyle/>
          <a:p>
            <a:fld id="{418A7DE8-B45B-4123-AC04-F848911EB572}" type="datetime1">
              <a:rPr lang="de-AT" smtClean="0"/>
              <a:t>02.03.2026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365023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klei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C74996B-6AD1-4484-821C-9D1E0C56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1119190"/>
            <a:ext cx="6680183" cy="78090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90" y="2097089"/>
            <a:ext cx="6680183" cy="3852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418963" y="1366837"/>
            <a:ext cx="4368000" cy="43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8228" y="5822091"/>
            <a:ext cx="4395257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611F8F-155D-466B-A36D-78F720E5FB4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456222-059C-BA12-0A2B-4D31CD1771F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07989" y="6422403"/>
            <a:ext cx="3783640" cy="365125"/>
          </a:xfrm>
        </p:spPr>
        <p:txBody>
          <a:bodyPr/>
          <a:lstStyle/>
          <a:p>
            <a:fld id="{B886F2A9-1D42-4061-AED7-574AC0D73D41}" type="datetime1">
              <a:rPr lang="de-AT" smtClean="0"/>
              <a:t>02.03.2026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0388428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ild klei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3192" y="1119190"/>
            <a:ext cx="6670293" cy="78090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89" y="1359154"/>
            <a:ext cx="4368000" cy="43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8517" y="5822091"/>
            <a:ext cx="4395259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/>
          </p:nvPr>
        </p:nvSpPr>
        <p:spPr>
          <a:xfrm>
            <a:off x="5113191" y="2097089"/>
            <a:ext cx="6672000" cy="3852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F8904F-5078-45E4-B5E8-9AD8F7EA011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D767725E-0C1A-4439-E2B8-DB225D676CA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07989" y="6422403"/>
            <a:ext cx="3783640" cy="365125"/>
          </a:xfrm>
        </p:spPr>
        <p:txBody>
          <a:bodyPr/>
          <a:lstStyle/>
          <a:p>
            <a:fld id="{C572A919-53F4-4852-8F7A-2BC0C0C077FC}" type="datetime1">
              <a:rPr lang="de-AT" smtClean="0"/>
              <a:t>02.03.2026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877715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ild größ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88" y="2097089"/>
            <a:ext cx="4396800" cy="3852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159484" y="2097088"/>
            <a:ext cx="66240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01884" y="5822091"/>
            <a:ext cx="6672000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8FEF1D-BD38-4BA9-A065-E6F51141B81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4BD7530-1FCA-4FFF-C045-116D4B3A06F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07989" y="6422403"/>
            <a:ext cx="3783640" cy="365125"/>
          </a:xfrm>
        </p:spPr>
        <p:txBody>
          <a:bodyPr/>
          <a:lstStyle/>
          <a:p>
            <a:fld id="{68DC3A3C-4D4E-432C-9B31-21C4AC6EAC8F}" type="datetime1">
              <a:rPr lang="de-AT" smtClean="0"/>
              <a:t>02.03.2026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2702300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ild größ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89" y="2097088"/>
            <a:ext cx="66720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8517" y="5822091"/>
            <a:ext cx="6692499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/>
          </p:nvPr>
        </p:nvSpPr>
        <p:spPr>
          <a:xfrm>
            <a:off x="7386684" y="2097088"/>
            <a:ext cx="4396800" cy="3852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0EA739-7CDB-49C8-A1A3-D87B60F796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BB325964-E147-81D7-E642-592C1917FBC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07989" y="6422403"/>
            <a:ext cx="3783640" cy="365125"/>
          </a:xfrm>
        </p:spPr>
        <p:txBody>
          <a:bodyPr/>
          <a:lstStyle/>
          <a:p>
            <a:fld id="{1D93F459-07CE-44CA-B0EC-4D4CC52F49F2}" type="datetime1">
              <a:rPr lang="de-AT" smtClean="0"/>
              <a:t>02.03.2026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7201948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groß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88" y="2097088"/>
            <a:ext cx="11375496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8517" y="5822091"/>
            <a:ext cx="8532283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623390-89EA-44FD-9B12-0564B7E80C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1D6B1E85-0244-296A-89A4-82DBFAEB587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07989" y="6422403"/>
            <a:ext cx="3783640" cy="365125"/>
          </a:xfrm>
        </p:spPr>
        <p:txBody>
          <a:bodyPr/>
          <a:lstStyle/>
          <a:p>
            <a:fld id="{14B61EA8-8529-44E2-9678-7D0A68D40933}" type="datetime1">
              <a:rPr lang="de-AT" smtClean="0"/>
              <a:t>02.03.2026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6158398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abfallen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08517" y="2004219"/>
            <a:ext cx="8532283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2362914"/>
            <a:ext cx="12192000" cy="45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8034150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A5DD8FD-06B7-4FA9-BBDE-910D418E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13" y="404816"/>
            <a:ext cx="8544000" cy="657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87" y="1177924"/>
            <a:ext cx="8544000" cy="45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8517" y="5822091"/>
            <a:ext cx="8544000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8"/>
          </p:nvPr>
        </p:nvSpPr>
        <p:spPr>
          <a:xfrm>
            <a:off x="9244316" y="1177927"/>
            <a:ext cx="2539171" cy="4535999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B705B0-422A-45E6-BCC8-A8E42579661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8EB15C02-B257-9F71-E6DD-593216915DE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07989" y="6422403"/>
            <a:ext cx="3783640" cy="365125"/>
          </a:xfrm>
        </p:spPr>
        <p:txBody>
          <a:bodyPr/>
          <a:lstStyle/>
          <a:p>
            <a:fld id="{6667B574-8DDA-4677-8094-757F3C5F6DD4}" type="datetime1">
              <a:rPr lang="de-AT" smtClean="0"/>
              <a:t>02.03.2026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113642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47DBE-3F2A-527C-8C87-79880FB8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0071AE-8545-C302-5014-4B0790EEC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612EC-703A-E6ED-EEF8-4C77C127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C5E4-1B8E-4064-ACEF-D6FD4BB224C4}" type="datetime1">
              <a:rPr lang="de-AT" smtClean="0"/>
              <a:t>02.03.2026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8A281E-E2E6-8D91-FF1A-170E15E4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DD3FEE-F3F7-991E-1C80-467965BD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E5DF-A247-4880-9AA6-14DD14EA40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1400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41F255D-1281-425F-947E-B6E45F31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13" y="404816"/>
            <a:ext cx="8544000" cy="657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407989" y="1177926"/>
            <a:ext cx="4365459" cy="45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8517" y="5822091"/>
            <a:ext cx="4364931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075241" y="1177926"/>
            <a:ext cx="4365459" cy="45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53825" y="5822091"/>
            <a:ext cx="4364931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</a:t>
            </a:r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9742492" y="1177928"/>
            <a:ext cx="2040995" cy="447052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F17D2D-6397-4FA9-8AEB-9B046E741FF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6BF6340C-6195-EDCD-4E98-E3E823063E9B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407989" y="6422403"/>
            <a:ext cx="3783640" cy="365125"/>
          </a:xfrm>
        </p:spPr>
        <p:txBody>
          <a:bodyPr/>
          <a:lstStyle/>
          <a:p>
            <a:fld id="{A66D342B-E33E-45C6-82C4-8ECA4FC0B9B7}" type="datetime1">
              <a:rPr lang="de-AT" smtClean="0"/>
              <a:t>02.03.2026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1040029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zwei Bilder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407989" y="2097088"/>
            <a:ext cx="4365459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8517" y="5822091"/>
            <a:ext cx="4364931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075241" y="2097088"/>
            <a:ext cx="4365459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53825" y="5822091"/>
            <a:ext cx="4364931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</a:t>
            </a:r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9742492" y="2097088"/>
            <a:ext cx="2040995" cy="361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FF369A-350C-4794-A520-247F370EE1C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04106E3A-D9A1-B883-50C5-3712904D3F64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407989" y="6422403"/>
            <a:ext cx="3783640" cy="365125"/>
          </a:xfrm>
        </p:spPr>
        <p:txBody>
          <a:bodyPr/>
          <a:lstStyle/>
          <a:p>
            <a:fld id="{77F9055C-0486-44CC-B774-85F3AE8BEDF2}" type="datetime1">
              <a:rPr lang="de-AT" smtClean="0"/>
              <a:t>02.03.2026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1564084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07988" y="2097088"/>
            <a:ext cx="55680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8517" y="5822091"/>
            <a:ext cx="5568000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220593" y="2097088"/>
            <a:ext cx="55680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220595" y="5822091"/>
            <a:ext cx="5568000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4" indent="0">
              <a:buNone/>
              <a:defRPr/>
            </a:lvl2pPr>
            <a:lvl3pPr marL="358766" indent="0">
              <a:buNone/>
              <a:defRPr/>
            </a:lvl3pPr>
            <a:lvl4pPr marL="536561" indent="0">
              <a:buNone/>
              <a:defRPr/>
            </a:lvl4pPr>
            <a:lvl5pPr marL="715945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D82A02-A2BD-4D8F-A6B7-838CF6B424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C04ADBDA-5430-E640-5336-307511A27723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407989" y="6422403"/>
            <a:ext cx="3783640" cy="365125"/>
          </a:xfrm>
        </p:spPr>
        <p:txBody>
          <a:bodyPr/>
          <a:lstStyle/>
          <a:p>
            <a:fld id="{CC240C2C-6CAF-4D2E-AFA9-8489BB40F277}" type="datetime1">
              <a:rPr lang="de-AT" smtClean="0"/>
              <a:t>02.03.2026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849588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8FDC0-7F6C-FC5E-583E-FBE7D7A9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F62207-ABB6-F42F-6DFA-7BA9787FA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0E2634-9F22-3ED9-8362-BE937467A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AC0210-1A68-A261-CB7E-299A7B80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04A8-862A-4C7E-9674-BF0E68301D39}" type="datetime1">
              <a:rPr lang="de-AT" smtClean="0"/>
              <a:t>02.03.2026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3D240A-8C37-D2B4-7220-4E2A8666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976AFE-2F21-60EF-E9A4-0F9D4179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E5DF-A247-4880-9AA6-14DD14EA40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787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318D5-F465-C4D5-155B-AA3C53CA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18A1C6-001E-B026-EF40-45FE7313F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E56145-93D4-B54F-EB8D-9CE71479E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873F885-F883-1CD8-3C99-E72639A40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16481E4-9314-DEE9-E1FE-FAA0F1B51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E2406B-F7BD-AD0F-6219-6FFEFB8D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79C1-9ED0-4D4B-A063-C37B228B5882}" type="datetime1">
              <a:rPr lang="de-AT" smtClean="0"/>
              <a:t>02.03.2026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FA18E9D-781D-9EAF-5E3C-335FEF90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B119A5-98F2-A32F-C9EC-2C133EEC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E5DF-A247-4880-9AA6-14DD14EA40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476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6C94E-9A9A-0AD0-F9EC-887B4512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A23880-765D-7EFC-CDA0-965E1765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EF61-BC5F-49BA-825E-2ADFCF2CA61E}" type="datetime1">
              <a:rPr lang="de-AT" smtClean="0"/>
              <a:t>02.03.2026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0E1F0C-065B-176A-0960-860DE6651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2B91C8-41EC-8B27-E465-76A9BDBD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E5DF-A247-4880-9AA6-14DD14EA40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608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0851E1-5778-21BD-F6FE-2EA89698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89C2-AFEA-4B42-BC9C-0BDC55E59E17}" type="datetime1">
              <a:rPr lang="de-AT" smtClean="0"/>
              <a:t>02.03.2026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97226A-6AF9-E2F6-DA23-95018238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FF6D44-96CD-0AA4-6C71-8CE1E673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E5DF-A247-4880-9AA6-14DD14EA40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57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274A8-1A9D-3144-EA1A-1D375988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B57E7-1D6C-0A96-EEA6-620E4C148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D30785-AD74-D810-730B-9AD441825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45F27C-0ADF-209A-9891-8A317329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7217-96A7-4F6F-993B-FC92B3BAC237}" type="datetime1">
              <a:rPr lang="de-AT" smtClean="0"/>
              <a:t>02.03.2026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83D948-2033-A0BD-2E4A-F1CEA33A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A0237F-D5B6-7BDC-CF64-3CE9AE16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E5DF-A247-4880-9AA6-14DD14EA40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165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F8004-36D8-CD3B-5D99-17EFBEE3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0F6BCF1-DFAA-FE19-7D89-1B7DA6BD0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FA14D8-551F-F256-4D33-115C3B47A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890F48-4A6C-CB10-2BF2-B8A96882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8DCF-FD24-4BFE-BFB1-876079F9EB0F}" type="datetime1">
              <a:rPr lang="de-AT" smtClean="0"/>
              <a:t>02.03.2026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8635A-68A9-7E0C-2FCF-3292E0E3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C56C1F-8DF7-80C7-EE9B-3D43D30E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E5DF-A247-4880-9AA6-14DD14EA40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329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5.sv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43BC9A4-BC1B-0209-4FB6-A3E9E7D1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B807BD-C8B2-B032-D68B-3B9AC556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E09F0D-2D3B-71C7-E123-5151AAD19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2E3788-A519-445C-A71E-EDE22C38B893}" type="datetime1">
              <a:rPr lang="de-AT" smtClean="0"/>
              <a:t>02.03.2026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51F248-DD0B-8428-B914-ABE5BA434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6930C7-0EBE-F46F-27ED-2DB40A3F5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3FE5DF-A247-4880-9AA6-14DD14EA40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63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85" r:id="rId1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7988" y="1119190"/>
            <a:ext cx="11375496" cy="780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AT"/>
              <a:t>Titelmasterformat </a:t>
            </a:r>
            <a:br>
              <a:rPr lang="de-AT"/>
            </a:br>
            <a:r>
              <a:rPr lang="de-AT"/>
              <a:t>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7988" y="2097088"/>
            <a:ext cx="11375496" cy="3852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/>
              <a:t>Formatvorlagen des Textmasters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pic>
        <p:nvPicPr>
          <p:cNvPr id="14" name="Grafik 13" descr="Logo der Universität Wien">
            <a:extLst>
              <a:ext uri="{FF2B5EF4-FFF2-40B4-BE49-F238E27FC236}">
                <a16:creationId xmlns:a16="http://schemas.microsoft.com/office/drawing/2014/main" id="{026AFE33-2339-4781-BC17-D08C1C028C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 bwMode="black">
          <a:xfrm>
            <a:off x="402910" y="404812"/>
            <a:ext cx="1846553" cy="37800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07990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07990" y="6422403"/>
            <a:ext cx="148431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3575763-99DB-4E24-801B-14CFF480E03A}" type="datetime1">
              <a:rPr lang="de-AT" smtClean="0"/>
              <a:t>02.03.2026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96732" y="6422403"/>
            <a:ext cx="928275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79484" y="6422403"/>
            <a:ext cx="110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504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ransition spd="med">
    <p:pull/>
  </p:transition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1" indent="-174621" algn="l" defTabSz="685783" rtl="0" eaLnBrk="1" latinLnBrk="0" hangingPunct="1">
        <a:lnSpc>
          <a:spcPct val="95000"/>
        </a:lnSpc>
        <a:spcBef>
          <a:spcPts val="751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54" indent="-180970" algn="l" defTabSz="685783" rtl="0" eaLnBrk="1" latinLnBrk="0" hangingPunct="1">
        <a:lnSpc>
          <a:spcPct val="95000"/>
        </a:lnSpc>
        <a:spcBef>
          <a:spcPts val="375"/>
        </a:spcBef>
        <a:buSzPct val="100000"/>
        <a:buFont typeface="Calibri" panose="020F0502020204030204" pitchFamily="34" charset="0"/>
        <a:buChar char="◦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49" indent="-177796" algn="l" defTabSz="685783" rtl="0" eaLnBrk="1" latinLnBrk="0" hangingPunct="1">
        <a:lnSpc>
          <a:spcPct val="95000"/>
        </a:lnSpc>
        <a:spcBef>
          <a:spcPts val="375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57" indent="-176209" algn="l" defTabSz="685783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03" indent="-184146" algn="l" defTabSz="685783" rtl="0" eaLnBrk="1" latinLnBrk="0" hangingPunct="1">
        <a:lnSpc>
          <a:spcPct val="95000"/>
        </a:lnSpc>
        <a:spcBef>
          <a:spcPts val="375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6" pos="2880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pos="193" userDrawn="1">
          <p15:clr>
            <a:srgbClr val="F26B43"/>
          </p15:clr>
        </p15:guide>
        <p15:guide id="29" pos="5567" userDrawn="1">
          <p15:clr>
            <a:srgbClr val="F26B43"/>
          </p15:clr>
        </p15:guide>
        <p15:guide id="30" orient="horz" pos="255" userDrawn="1">
          <p15:clr>
            <a:srgbClr val="F26B43"/>
          </p15:clr>
        </p15:guide>
        <p15:guide id="31" orient="horz" pos="1196" userDrawn="1">
          <p15:clr>
            <a:srgbClr val="F26B43"/>
          </p15:clr>
        </p15:guide>
        <p15:guide id="32" orient="horz" pos="3884" userDrawn="1">
          <p15:clr>
            <a:srgbClr val="F26B43"/>
          </p15:clr>
        </p15:guide>
        <p15:guide id="33" pos="4224" userDrawn="1">
          <p15:clr>
            <a:srgbClr val="F26B43"/>
          </p15:clr>
        </p15:guide>
        <p15:guide id="34" orient="horz" pos="1321" userDrawn="1">
          <p15:clr>
            <a:srgbClr val="F26B43"/>
          </p15:clr>
        </p15:guide>
        <p15:guide id="35" orient="horz" pos="3748" userDrawn="1">
          <p15:clr>
            <a:srgbClr val="F26B43"/>
          </p15:clr>
        </p15:guide>
        <p15:guide id="36" orient="horz" pos="702" userDrawn="1">
          <p15:clr>
            <a:srgbClr val="F26B43"/>
          </p15:clr>
        </p15:guide>
        <p15:guide id="37" orient="horz" pos="7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sv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17" Type="http://schemas.openxmlformats.org/officeDocument/2006/relationships/image" Target="../media/image68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sv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44.png"/><Relationship Id="rId26" Type="http://schemas.openxmlformats.org/officeDocument/2006/relationships/customXml" Target="../ink/ink9.xml"/><Relationship Id="rId3" Type="http://schemas.openxmlformats.org/officeDocument/2006/relationships/image" Target="../media/image15.png"/><Relationship Id="rId21" Type="http://schemas.openxmlformats.org/officeDocument/2006/relationships/customXml" Target="../ink/ink4.xml"/><Relationship Id="rId34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customXml" Target="../ink/ink1.xml"/><Relationship Id="rId25" Type="http://schemas.openxmlformats.org/officeDocument/2006/relationships/customXml" Target="../ink/ink8.xml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svg"/><Relationship Id="rId20" Type="http://schemas.openxmlformats.org/officeDocument/2006/relationships/customXml" Target="../ink/ink3.xml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24" Type="http://schemas.openxmlformats.org/officeDocument/2006/relationships/customXml" Target="../ink/ink7.xml"/><Relationship Id="rId32" Type="http://schemas.openxmlformats.org/officeDocument/2006/relationships/image" Target="../media/image31.sv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customXml" Target="../ink/ink6.xml"/><Relationship Id="rId28" Type="http://schemas.openxmlformats.org/officeDocument/2006/relationships/customXml" Target="../ink/ink11.xml"/><Relationship Id="rId10" Type="http://schemas.openxmlformats.org/officeDocument/2006/relationships/image" Target="../media/image22.svg"/><Relationship Id="rId19" Type="http://schemas.openxmlformats.org/officeDocument/2006/relationships/customXml" Target="../ink/ink2.xml"/><Relationship Id="rId31" Type="http://schemas.openxmlformats.org/officeDocument/2006/relationships/image" Target="../media/image30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customXml" Target="../ink/ink5.xml"/><Relationship Id="rId27" Type="http://schemas.openxmlformats.org/officeDocument/2006/relationships/customXml" Target="../ink/ink10.xml"/><Relationship Id="rId30" Type="http://schemas.openxmlformats.org/officeDocument/2006/relationships/image" Target="../media/image29.png"/><Relationship Id="rId35" Type="http://schemas.openxmlformats.org/officeDocument/2006/relationships/image" Target="../media/image34.jpeg"/><Relationship Id="rId8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16" b="3571"/>
          <a:stretch>
            <a:fillRect/>
          </a:stretch>
        </p:blipFill>
        <p:spPr>
          <a:xfrm>
            <a:off x="217401" y="6452740"/>
            <a:ext cx="797241" cy="204533"/>
          </a:xfrm>
          <a:prstGeom prst="rect">
            <a:avLst/>
          </a:prstGeom>
        </p:spPr>
      </p:pic>
      <p:pic>
        <p:nvPicPr>
          <p:cNvPr id="9" name="Grafik 8" descr="Ein Bild, das Schrift, Symbol, Grafiken, Logo enthält.&#10;&#10;KI-generierte Inhalte können fehlerhaft sein.">
            <a:extLst>
              <a:ext uri="{FF2B5EF4-FFF2-40B4-BE49-F238E27FC236}">
                <a16:creationId xmlns:a16="http://schemas.microsoft.com/office/drawing/2014/main" id="{3DD59DBB-65DF-806B-9C8F-9AE537CF6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79" y="709836"/>
            <a:ext cx="4601243" cy="457061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EA66DA6-5CD3-D3F3-98B9-0F29F8169BC0}"/>
              </a:ext>
            </a:extLst>
          </p:cNvPr>
          <p:cNvSpPr txBox="1"/>
          <p:nvPr/>
        </p:nvSpPr>
        <p:spPr>
          <a:xfrm>
            <a:off x="4252525" y="5675870"/>
            <a:ext cx="389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Dr. Martina Rosenmayr-Khoshideh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8474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E9BF757-3B77-A5C2-6069-D3253FFE2EE0}"/>
              </a:ext>
            </a:extLst>
          </p:cNvPr>
          <p:cNvCxnSpPr>
            <a:cxnSpLocks/>
          </p:cNvCxnSpPr>
          <p:nvPr/>
        </p:nvCxnSpPr>
        <p:spPr>
          <a:xfrm>
            <a:off x="79201" y="543600"/>
            <a:ext cx="11931660" cy="0"/>
          </a:xfrm>
          <a:prstGeom prst="line">
            <a:avLst/>
          </a:prstGeom>
          <a:ln>
            <a:solidFill>
              <a:srgbClr val="5CB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599B2F47-9F03-83E3-3FA2-033972239487}"/>
              </a:ext>
            </a:extLst>
          </p:cNvPr>
          <p:cNvSpPr txBox="1"/>
          <p:nvPr/>
        </p:nvSpPr>
        <p:spPr>
          <a:xfrm>
            <a:off x="144000" y="169200"/>
            <a:ext cx="6321693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Recommendation on Access to Social Protection</a:t>
            </a:r>
            <a:endParaRPr lang="de-A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58E0F1B-C758-F9B6-ED16-F953D93F8C97}"/>
              </a:ext>
            </a:extLst>
          </p:cNvPr>
          <p:cNvSpPr/>
          <p:nvPr/>
        </p:nvSpPr>
        <p:spPr>
          <a:xfrm>
            <a:off x="941434" y="2074593"/>
            <a:ext cx="2314575" cy="3819524"/>
          </a:xfrm>
          <a:prstGeom prst="roundRect">
            <a:avLst/>
          </a:prstGeom>
          <a:solidFill>
            <a:srgbClr val="D8EADA"/>
          </a:solidFill>
          <a:ln>
            <a:solidFill>
              <a:srgbClr val="D8EAD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C70B453-67A8-861E-485A-BA7B9B67D5D8}"/>
              </a:ext>
            </a:extLst>
          </p:cNvPr>
          <p:cNvSpPr/>
          <p:nvPr/>
        </p:nvSpPr>
        <p:spPr>
          <a:xfrm>
            <a:off x="3497354" y="2093643"/>
            <a:ext cx="2314575" cy="3819524"/>
          </a:xfrm>
          <a:prstGeom prst="roundRect">
            <a:avLst/>
          </a:prstGeom>
          <a:solidFill>
            <a:srgbClr val="D8EADA"/>
          </a:solidFill>
          <a:ln>
            <a:solidFill>
              <a:srgbClr val="D8EAD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680290FD-747F-437E-324C-21B5A5135492}"/>
              </a:ext>
            </a:extLst>
          </p:cNvPr>
          <p:cNvSpPr/>
          <p:nvPr/>
        </p:nvSpPr>
        <p:spPr>
          <a:xfrm>
            <a:off x="6037310" y="2074593"/>
            <a:ext cx="2314575" cy="3819524"/>
          </a:xfrm>
          <a:prstGeom prst="roundRect">
            <a:avLst/>
          </a:prstGeom>
          <a:solidFill>
            <a:srgbClr val="D8EADA"/>
          </a:solidFill>
          <a:ln>
            <a:solidFill>
              <a:srgbClr val="D8EAD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01DBFE6-94D5-8195-FCC7-B063C5C1BC69}"/>
              </a:ext>
            </a:extLst>
          </p:cNvPr>
          <p:cNvSpPr/>
          <p:nvPr/>
        </p:nvSpPr>
        <p:spPr>
          <a:xfrm>
            <a:off x="8602754" y="2084118"/>
            <a:ext cx="2314575" cy="3819524"/>
          </a:xfrm>
          <a:prstGeom prst="roundRect">
            <a:avLst/>
          </a:prstGeom>
          <a:solidFill>
            <a:srgbClr val="D8EADA"/>
          </a:solidFill>
          <a:ln>
            <a:solidFill>
              <a:srgbClr val="D8EAD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2B7BB29-6108-184B-693E-A2C8EE44C75D}"/>
              </a:ext>
            </a:extLst>
          </p:cNvPr>
          <p:cNvSpPr txBox="1"/>
          <p:nvPr/>
        </p:nvSpPr>
        <p:spPr>
          <a:xfrm>
            <a:off x="1166946" y="3623519"/>
            <a:ext cx="1869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entitlement to participate in social protection schemes</a:t>
            </a:r>
            <a:endParaRPr lang="de-AT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5B7D527-9545-FEF7-AB40-18E7E20E4798}"/>
              </a:ext>
            </a:extLst>
          </p:cNvPr>
          <p:cNvSpPr txBox="1"/>
          <p:nvPr/>
        </p:nvSpPr>
        <p:spPr>
          <a:xfrm>
            <a:off x="1153061" y="2483999"/>
            <a:ext cx="1869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Coverage</a:t>
            </a:r>
            <a:endParaRPr lang="de-AT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362025C-02BD-B066-366F-C24286C23244}"/>
              </a:ext>
            </a:extLst>
          </p:cNvPr>
          <p:cNvSpPr txBox="1"/>
          <p:nvPr/>
        </p:nvSpPr>
        <p:spPr>
          <a:xfrm>
            <a:off x="3622790" y="2523474"/>
            <a:ext cx="231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Coverage</a:t>
            </a:r>
            <a:endParaRPr lang="de-AT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9BE78B1-8B53-F30C-970A-286B5E919256}"/>
              </a:ext>
            </a:extLst>
          </p:cNvPr>
          <p:cNvSpPr txBox="1"/>
          <p:nvPr/>
        </p:nvSpPr>
        <p:spPr>
          <a:xfrm>
            <a:off x="3759807" y="3131076"/>
            <a:ext cx="17896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accrue benefits and the ability, in the event the corresponding risk materializes, to access a given level of benefits</a:t>
            </a:r>
            <a:endParaRPr lang="de-AT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69DD9B9-CBD9-30D4-BFF7-427FE210D4DC}"/>
              </a:ext>
            </a:extLst>
          </p:cNvPr>
          <p:cNvSpPr txBox="1"/>
          <p:nvPr/>
        </p:nvSpPr>
        <p:spPr>
          <a:xfrm>
            <a:off x="6296671" y="3131075"/>
            <a:ext cx="1795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should be sufficient and timely; Contributions should be proportionate to the contributary capacity</a:t>
            </a:r>
            <a:endParaRPr lang="de-AT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FA44E7C-4ADF-A781-5B4A-F034DFC0670B}"/>
              </a:ext>
            </a:extLst>
          </p:cNvPr>
          <p:cNvSpPr txBox="1"/>
          <p:nvPr/>
        </p:nvSpPr>
        <p:spPr>
          <a:xfrm>
            <a:off x="5859554" y="2523474"/>
            <a:ext cx="25573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Adequacy</a:t>
            </a:r>
            <a:endParaRPr lang="de-AT" sz="16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ADF7A1A-E57C-EFB0-3CE8-DBFC106A1328}"/>
              </a:ext>
            </a:extLst>
          </p:cNvPr>
          <p:cNvSpPr txBox="1"/>
          <p:nvPr/>
        </p:nvSpPr>
        <p:spPr>
          <a:xfrm>
            <a:off x="8416916" y="2523474"/>
            <a:ext cx="25573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endParaRPr lang="de-AT" sz="16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6A15D81-86C3-0B28-7581-58C1D44A65D1}"/>
              </a:ext>
            </a:extLst>
          </p:cNvPr>
          <p:cNvSpPr txBox="1"/>
          <p:nvPr/>
        </p:nvSpPr>
        <p:spPr>
          <a:xfrm>
            <a:off x="8885375" y="3577774"/>
            <a:ext cx="1795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Clear, accessible information and simplified administration</a:t>
            </a:r>
          </a:p>
          <a:p>
            <a:endParaRPr lang="de-AT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B71A8CC3-5E43-E982-40DE-B1DD68468050}"/>
              </a:ext>
            </a:extLst>
          </p:cNvPr>
          <p:cNvSpPr/>
          <p:nvPr/>
        </p:nvSpPr>
        <p:spPr>
          <a:xfrm>
            <a:off x="354227" y="888552"/>
            <a:ext cx="11247223" cy="98444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Recommendation outlines </a:t>
            </a:r>
            <a:r>
              <a:rPr lang="en-GB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key dimensions </a:t>
            </a:r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improving access to social protection:</a:t>
            </a:r>
            <a:endParaRPr lang="en-GB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fik 32" descr="Alter Schlüssel mit einfarbiger Füllung">
            <a:extLst>
              <a:ext uri="{FF2B5EF4-FFF2-40B4-BE49-F238E27FC236}">
                <a16:creationId xmlns:a16="http://schemas.microsoft.com/office/drawing/2014/main" id="{DAC4DCED-8191-F360-45C2-DF0BAA278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4549" y="2004248"/>
            <a:ext cx="501651" cy="501651"/>
          </a:xfrm>
          <a:prstGeom prst="rect">
            <a:avLst/>
          </a:prstGeom>
        </p:spPr>
      </p:pic>
      <p:pic>
        <p:nvPicPr>
          <p:cNvPr id="34" name="Grafik 33" descr="Alter Schlüssel mit einfarbiger Füllung">
            <a:extLst>
              <a:ext uri="{FF2B5EF4-FFF2-40B4-BE49-F238E27FC236}">
                <a16:creationId xmlns:a16="http://schemas.microsoft.com/office/drawing/2014/main" id="{5355E243-2354-56E8-CE3F-383D4B113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7320" y="2003597"/>
            <a:ext cx="501651" cy="501651"/>
          </a:xfrm>
          <a:prstGeom prst="rect">
            <a:avLst/>
          </a:prstGeom>
        </p:spPr>
      </p:pic>
      <p:pic>
        <p:nvPicPr>
          <p:cNvPr id="35" name="Grafik 34" descr="Alter Schlüssel mit einfarbiger Füllung">
            <a:extLst>
              <a:ext uri="{FF2B5EF4-FFF2-40B4-BE49-F238E27FC236}">
                <a16:creationId xmlns:a16="http://schemas.microsoft.com/office/drawing/2014/main" id="{3A61F3D6-741A-B892-FC59-8A415D29F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9923" y="2003597"/>
            <a:ext cx="501651" cy="501651"/>
          </a:xfrm>
          <a:prstGeom prst="rect">
            <a:avLst/>
          </a:prstGeom>
        </p:spPr>
      </p:pic>
      <p:pic>
        <p:nvPicPr>
          <p:cNvPr id="36" name="Grafik 35" descr="Alter Schlüssel mit einfarbiger Füllung">
            <a:extLst>
              <a:ext uri="{FF2B5EF4-FFF2-40B4-BE49-F238E27FC236}">
                <a16:creationId xmlns:a16="http://schemas.microsoft.com/office/drawing/2014/main" id="{421190B9-AEB2-6BDB-7200-A683CCBB31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3847" y="1987824"/>
            <a:ext cx="501651" cy="50165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C860B2D-0C10-7B19-1A6F-F41352721033}"/>
              </a:ext>
            </a:extLst>
          </p:cNvPr>
          <p:cNvSpPr/>
          <p:nvPr/>
        </p:nvSpPr>
        <p:spPr>
          <a:xfrm>
            <a:off x="8416915" y="6314400"/>
            <a:ext cx="3529788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46B6CB-E7FA-5990-7DBC-C34C25AE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71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83471ADE-E160-C8DC-787F-D730536FA493}"/>
              </a:ext>
            </a:extLst>
          </p:cNvPr>
          <p:cNvSpPr/>
          <p:nvPr/>
        </p:nvSpPr>
        <p:spPr>
          <a:xfrm>
            <a:off x="8156475" y="1501767"/>
            <a:ext cx="2808333" cy="933471"/>
          </a:xfrm>
          <a:prstGeom prst="rightArrow">
            <a:avLst/>
          </a:prstGeom>
          <a:solidFill>
            <a:srgbClr val="D8EA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F41E9081-F71E-49B0-7EA7-8ADC3968371A}"/>
              </a:ext>
            </a:extLst>
          </p:cNvPr>
          <p:cNvSpPr/>
          <p:nvPr/>
        </p:nvSpPr>
        <p:spPr>
          <a:xfrm>
            <a:off x="5659388" y="1501767"/>
            <a:ext cx="2808333" cy="933471"/>
          </a:xfrm>
          <a:prstGeom prst="rightArrow">
            <a:avLst/>
          </a:prstGeom>
          <a:solidFill>
            <a:srgbClr val="9BD1A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FF5655B9-40E3-57C1-D790-B5B798633AF7}"/>
              </a:ext>
            </a:extLst>
          </p:cNvPr>
          <p:cNvSpPr/>
          <p:nvPr/>
        </p:nvSpPr>
        <p:spPr>
          <a:xfrm>
            <a:off x="3162300" y="1501779"/>
            <a:ext cx="2808333" cy="93347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20E9FB4A-B5AA-AFAF-76FE-B4E04A0FBA48}"/>
              </a:ext>
            </a:extLst>
          </p:cNvPr>
          <p:cNvCxnSpPr>
            <a:cxnSpLocks/>
          </p:cNvCxnSpPr>
          <p:nvPr/>
        </p:nvCxnSpPr>
        <p:spPr>
          <a:xfrm>
            <a:off x="79201" y="543600"/>
            <a:ext cx="11931660" cy="0"/>
          </a:xfrm>
          <a:prstGeom prst="line">
            <a:avLst/>
          </a:prstGeom>
          <a:ln>
            <a:solidFill>
              <a:srgbClr val="5CB8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C97D7B44-B040-273B-B394-A98ECB92FEE9}"/>
              </a:ext>
            </a:extLst>
          </p:cNvPr>
          <p:cNvSpPr txBox="1"/>
          <p:nvPr/>
        </p:nvSpPr>
        <p:spPr>
          <a:xfrm>
            <a:off x="96612" y="114902"/>
            <a:ext cx="63216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Austria’s Implementation of the EU Recommendation</a:t>
            </a:r>
            <a:endParaRPr lang="de-AT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953CA9-19DC-4157-98CB-0330553F0B15}"/>
              </a:ext>
            </a:extLst>
          </p:cNvPr>
          <p:cNvSpPr/>
          <p:nvPr/>
        </p:nvSpPr>
        <p:spPr>
          <a:xfrm>
            <a:off x="0" y="5573242"/>
            <a:ext cx="3256008" cy="1160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15AABE1-7CAA-7D59-EF2F-304D164B460E}"/>
              </a:ext>
            </a:extLst>
          </p:cNvPr>
          <p:cNvSpPr/>
          <p:nvPr/>
        </p:nvSpPr>
        <p:spPr>
          <a:xfrm>
            <a:off x="8394358" y="6297999"/>
            <a:ext cx="3529788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9DC54690-CF1D-3C06-F7FE-5AD814C3EE4F}"/>
              </a:ext>
            </a:extLst>
          </p:cNvPr>
          <p:cNvSpPr/>
          <p:nvPr/>
        </p:nvSpPr>
        <p:spPr>
          <a:xfrm>
            <a:off x="638176" y="1501791"/>
            <a:ext cx="2808333" cy="93347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67AB0587-CCBA-1052-BAEB-F0E650DAAF3B}"/>
              </a:ext>
            </a:extLst>
          </p:cNvPr>
          <p:cNvSpPr/>
          <p:nvPr/>
        </p:nvSpPr>
        <p:spPr>
          <a:xfrm>
            <a:off x="1590676" y="969978"/>
            <a:ext cx="619125" cy="64768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E5E4D7E5-7C71-3ACB-1C87-1E92177D584B}"/>
              </a:ext>
            </a:extLst>
          </p:cNvPr>
          <p:cNvSpPr/>
          <p:nvPr/>
        </p:nvSpPr>
        <p:spPr>
          <a:xfrm>
            <a:off x="4256904" y="969978"/>
            <a:ext cx="619125" cy="64768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E7CE3BC7-91B0-5B80-B551-0EF55B05DABB}"/>
              </a:ext>
            </a:extLst>
          </p:cNvPr>
          <p:cNvSpPr/>
          <p:nvPr/>
        </p:nvSpPr>
        <p:spPr>
          <a:xfrm>
            <a:off x="6753992" y="969978"/>
            <a:ext cx="619125" cy="64768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91D70BEF-4D78-7AA5-B046-731AD6D42D4E}"/>
              </a:ext>
            </a:extLst>
          </p:cNvPr>
          <p:cNvSpPr/>
          <p:nvPr/>
        </p:nvSpPr>
        <p:spPr>
          <a:xfrm>
            <a:off x="9298704" y="969978"/>
            <a:ext cx="619125" cy="64768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5F2A453-E661-4080-E879-3242C57B5324}"/>
              </a:ext>
            </a:extLst>
          </p:cNvPr>
          <p:cNvSpPr txBox="1"/>
          <p:nvPr/>
        </p:nvSpPr>
        <p:spPr>
          <a:xfrm>
            <a:off x="638177" y="2800351"/>
            <a:ext cx="2238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Austria, through the SVS, fulfils the Council  Recommendation on Access to Social Protection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F84B0A3-6EA1-85D8-D2F1-A96902B1D8D0}"/>
              </a:ext>
            </a:extLst>
          </p:cNvPr>
          <p:cNvSpPr txBox="1"/>
          <p:nvPr/>
        </p:nvSpPr>
        <p:spPr>
          <a:xfrm>
            <a:off x="3355105" y="2770099"/>
            <a:ext cx="212177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branches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social protection are covered for self-employed persons: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B691817-B4BD-8F9D-81BD-6EFFDB6E48F5}"/>
              </a:ext>
            </a:extLst>
          </p:cNvPr>
          <p:cNvSpPr txBox="1"/>
          <p:nvPr/>
        </p:nvSpPr>
        <p:spPr>
          <a:xfrm>
            <a:off x="5970633" y="2770100"/>
            <a:ext cx="2121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formal coverage gaps have been identified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13E1A34-ADA8-EC78-6DC9-D3C83B93F212}"/>
              </a:ext>
            </a:extLst>
          </p:cNvPr>
          <p:cNvSpPr txBox="1"/>
          <p:nvPr/>
        </p:nvSpPr>
        <p:spPr>
          <a:xfrm>
            <a:off x="8698418" y="2804685"/>
            <a:ext cx="21051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SVS offers a comprehensive, preventive, and digital approach to social protection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5D1C69A-BF58-EA7E-54AE-A335403C46DC}"/>
              </a:ext>
            </a:extLst>
          </p:cNvPr>
          <p:cNvSpPr txBox="1"/>
          <p:nvPr/>
        </p:nvSpPr>
        <p:spPr>
          <a:xfrm>
            <a:off x="3574179" y="4040365"/>
            <a:ext cx="29035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 </a:t>
            </a:r>
            <a:br>
              <a:rPr lang="en-GB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maternity/paternity </a:t>
            </a:r>
            <a:br>
              <a:rPr lang="en-GB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survivors’ benefits unemployment insurance available via opt-in mechanisms</a:t>
            </a:r>
          </a:p>
          <a:p>
            <a:endParaRPr lang="de-AT"/>
          </a:p>
        </p:txBody>
      </p:sp>
      <p:sp>
        <p:nvSpPr>
          <p:cNvPr id="29" name="Flussdiagramm: Verbinder 28">
            <a:extLst>
              <a:ext uri="{FF2B5EF4-FFF2-40B4-BE49-F238E27FC236}">
                <a16:creationId xmlns:a16="http://schemas.microsoft.com/office/drawing/2014/main" id="{FC11B814-8A58-310D-7280-A492135D2F26}"/>
              </a:ext>
            </a:extLst>
          </p:cNvPr>
          <p:cNvSpPr/>
          <p:nvPr/>
        </p:nvSpPr>
        <p:spPr>
          <a:xfrm>
            <a:off x="1649570" y="1030142"/>
            <a:ext cx="522335" cy="545313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Flussdiagramm: Verbinder 29">
            <a:extLst>
              <a:ext uri="{FF2B5EF4-FFF2-40B4-BE49-F238E27FC236}">
                <a16:creationId xmlns:a16="http://schemas.microsoft.com/office/drawing/2014/main" id="{725956D8-F982-E503-ED52-B36E3ECEF180}"/>
              </a:ext>
            </a:extLst>
          </p:cNvPr>
          <p:cNvSpPr/>
          <p:nvPr/>
        </p:nvSpPr>
        <p:spPr>
          <a:xfrm>
            <a:off x="4307081" y="1037708"/>
            <a:ext cx="530321" cy="537813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4" name="Grafik 33" descr="Puzzleteile mit einfarbiger Füllung">
            <a:extLst>
              <a:ext uri="{FF2B5EF4-FFF2-40B4-BE49-F238E27FC236}">
                <a16:creationId xmlns:a16="http://schemas.microsoft.com/office/drawing/2014/main" id="{EF81D87D-9A96-8307-EDB9-E8CC8F729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5470" y="1048818"/>
            <a:ext cx="480335" cy="480335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429723B5-3774-FB36-F6F6-C0AEA27EB948}"/>
              </a:ext>
            </a:extLst>
          </p:cNvPr>
          <p:cNvGrpSpPr/>
          <p:nvPr/>
        </p:nvGrpSpPr>
        <p:grpSpPr>
          <a:xfrm>
            <a:off x="1580382" y="995433"/>
            <a:ext cx="619125" cy="614732"/>
            <a:chOff x="7028004" y="5118898"/>
            <a:chExt cx="914400" cy="914400"/>
          </a:xfrm>
          <a:solidFill>
            <a:schemeClr val="bg1"/>
          </a:solidFill>
        </p:grpSpPr>
        <p:pic>
          <p:nvPicPr>
            <p:cNvPr id="36" name="Grafik 35" descr="Pfeil Kreis mit einfarbiger Füllung">
              <a:extLst>
                <a:ext uri="{FF2B5EF4-FFF2-40B4-BE49-F238E27FC236}">
                  <a16:creationId xmlns:a16="http://schemas.microsoft.com/office/drawing/2014/main" id="{DE0A16A1-A363-8413-4134-FAD26D8D6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28004" y="5118898"/>
              <a:ext cx="914400" cy="914400"/>
            </a:xfrm>
            <a:prstGeom prst="rect">
              <a:avLst/>
            </a:prstGeom>
          </p:spPr>
        </p:pic>
        <p:pic>
          <p:nvPicPr>
            <p:cNvPr id="38" name="Grafik 37" descr="Zahnrad mit einfarbiger Füllung">
              <a:extLst>
                <a:ext uri="{FF2B5EF4-FFF2-40B4-BE49-F238E27FC236}">
                  <a16:creationId xmlns:a16="http://schemas.microsoft.com/office/drawing/2014/main" id="{01B6E737-60AD-99AD-6D56-E02F699F6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71420" y="5325411"/>
              <a:ext cx="476609" cy="476609"/>
            </a:xfrm>
            <a:prstGeom prst="rect">
              <a:avLst/>
            </a:prstGeom>
          </p:spPr>
        </p:pic>
      </p:grpSp>
      <p:sp>
        <p:nvSpPr>
          <p:cNvPr id="40" name="Flussdiagramm: Verbinder 39">
            <a:extLst>
              <a:ext uri="{FF2B5EF4-FFF2-40B4-BE49-F238E27FC236}">
                <a16:creationId xmlns:a16="http://schemas.microsoft.com/office/drawing/2014/main" id="{C99CD003-669E-8B52-D4D4-64C601027017}"/>
              </a:ext>
            </a:extLst>
          </p:cNvPr>
          <p:cNvSpPr/>
          <p:nvPr/>
        </p:nvSpPr>
        <p:spPr>
          <a:xfrm>
            <a:off x="6801858" y="1030142"/>
            <a:ext cx="522335" cy="545313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Flussdiagramm: Verbinder 40">
            <a:extLst>
              <a:ext uri="{FF2B5EF4-FFF2-40B4-BE49-F238E27FC236}">
                <a16:creationId xmlns:a16="http://schemas.microsoft.com/office/drawing/2014/main" id="{1D94A7CC-5AB8-7E81-D28F-579CD70ADB29}"/>
              </a:ext>
            </a:extLst>
          </p:cNvPr>
          <p:cNvSpPr/>
          <p:nvPr/>
        </p:nvSpPr>
        <p:spPr>
          <a:xfrm>
            <a:off x="9347098" y="1030142"/>
            <a:ext cx="522335" cy="545313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3" name="Grafik 42" descr="Gabelung in der Straße mit einfarbiger Füllung">
            <a:extLst>
              <a:ext uri="{FF2B5EF4-FFF2-40B4-BE49-F238E27FC236}">
                <a16:creationId xmlns:a16="http://schemas.microsoft.com/office/drawing/2014/main" id="{994F9850-75EF-6D3F-90F5-7DA6167366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7753" y="1037708"/>
            <a:ext cx="488235" cy="488235"/>
          </a:xfrm>
          <a:prstGeom prst="rect">
            <a:avLst/>
          </a:prstGeom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0FD5682-9A21-6710-9AE3-8A3A2EE283C0}"/>
              </a:ext>
            </a:extLst>
          </p:cNvPr>
          <p:cNvGrpSpPr/>
          <p:nvPr/>
        </p:nvGrpSpPr>
        <p:grpSpPr>
          <a:xfrm>
            <a:off x="9256221" y="976318"/>
            <a:ext cx="685035" cy="647687"/>
            <a:chOff x="6458716" y="5135091"/>
            <a:chExt cx="914400" cy="914400"/>
          </a:xfrm>
          <a:solidFill>
            <a:schemeClr val="bg1"/>
          </a:solidFill>
        </p:grpSpPr>
        <p:pic>
          <p:nvPicPr>
            <p:cNvPr id="45" name="Grafik 44" descr="Schild mit einfarbiger Füllung">
              <a:extLst>
                <a:ext uri="{FF2B5EF4-FFF2-40B4-BE49-F238E27FC236}">
                  <a16:creationId xmlns:a16="http://schemas.microsoft.com/office/drawing/2014/main" id="{16E1DC7C-9475-210A-7422-DFB1A5602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53991" y="5409728"/>
              <a:ext cx="365125" cy="365125"/>
            </a:xfrm>
            <a:prstGeom prst="rect">
              <a:avLst/>
            </a:prstGeom>
          </p:spPr>
        </p:pic>
        <p:pic>
          <p:nvPicPr>
            <p:cNvPr id="47" name="Grafik 46" descr="Pfeil Kreis mit einfarbiger Füllung">
              <a:extLst>
                <a:ext uri="{FF2B5EF4-FFF2-40B4-BE49-F238E27FC236}">
                  <a16:creationId xmlns:a16="http://schemas.microsoft.com/office/drawing/2014/main" id="{9AB5A734-BC42-FE59-D3CA-8085E1AF0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58716" y="5135091"/>
              <a:ext cx="914400" cy="914400"/>
            </a:xfrm>
            <a:prstGeom prst="rect">
              <a:avLst/>
            </a:prstGeom>
          </p:spPr>
        </p:pic>
      </p:grpSp>
      <p:pic>
        <p:nvPicPr>
          <p:cNvPr id="50" name="Grafik 49" descr="Caretzeichen nach rechts mit einfarbiger Füllung">
            <a:extLst>
              <a:ext uri="{FF2B5EF4-FFF2-40B4-BE49-F238E27FC236}">
                <a16:creationId xmlns:a16="http://schemas.microsoft.com/office/drawing/2014/main" id="{22792C08-B814-2D8A-F98F-A16094D5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08409" y="4098890"/>
            <a:ext cx="248279" cy="248279"/>
          </a:xfrm>
          <a:prstGeom prst="rect">
            <a:avLst/>
          </a:prstGeom>
        </p:spPr>
      </p:pic>
      <p:pic>
        <p:nvPicPr>
          <p:cNvPr id="51" name="Grafik 50" descr="Caretzeichen nach rechts mit einfarbiger Füllung">
            <a:extLst>
              <a:ext uri="{FF2B5EF4-FFF2-40B4-BE49-F238E27FC236}">
                <a16:creationId xmlns:a16="http://schemas.microsoft.com/office/drawing/2014/main" id="{9D0501F9-7546-2F7A-330C-BD76B93EA1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17019" y="4341721"/>
            <a:ext cx="248279" cy="248279"/>
          </a:xfrm>
          <a:prstGeom prst="rect">
            <a:avLst/>
          </a:prstGeom>
        </p:spPr>
      </p:pic>
      <p:pic>
        <p:nvPicPr>
          <p:cNvPr id="52" name="Grafik 51" descr="Caretzeichen nach rechts mit einfarbiger Füllung">
            <a:extLst>
              <a:ext uri="{FF2B5EF4-FFF2-40B4-BE49-F238E27FC236}">
                <a16:creationId xmlns:a16="http://schemas.microsoft.com/office/drawing/2014/main" id="{05FC874A-4B2C-DDD4-894E-34FD1731A2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17019" y="4589998"/>
            <a:ext cx="248279" cy="248279"/>
          </a:xfrm>
          <a:prstGeom prst="rect">
            <a:avLst/>
          </a:prstGeom>
        </p:spPr>
      </p:pic>
      <p:pic>
        <p:nvPicPr>
          <p:cNvPr id="53" name="Grafik 52" descr="Caretzeichen nach rechts mit einfarbiger Füllung">
            <a:extLst>
              <a:ext uri="{FF2B5EF4-FFF2-40B4-BE49-F238E27FC236}">
                <a16:creationId xmlns:a16="http://schemas.microsoft.com/office/drawing/2014/main" id="{CF67725A-B6FD-24F4-51E7-FAEE8C2861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17019" y="4838910"/>
            <a:ext cx="248279" cy="248279"/>
          </a:xfrm>
          <a:prstGeom prst="rect">
            <a:avLst/>
          </a:prstGeom>
        </p:spPr>
      </p:pic>
      <p:pic>
        <p:nvPicPr>
          <p:cNvPr id="54" name="Grafik 53" descr="Caretzeichen nach rechts mit einfarbiger Füllung">
            <a:extLst>
              <a:ext uri="{FF2B5EF4-FFF2-40B4-BE49-F238E27FC236}">
                <a16:creationId xmlns:a16="http://schemas.microsoft.com/office/drawing/2014/main" id="{D44C7FE4-9A6C-B4AB-E29B-C6D4FACE38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17019" y="5087821"/>
            <a:ext cx="248279" cy="248279"/>
          </a:xfrm>
          <a:prstGeom prst="rect">
            <a:avLst/>
          </a:prstGeom>
        </p:spPr>
      </p:pic>
      <p:pic>
        <p:nvPicPr>
          <p:cNvPr id="55" name="Grafik 54" descr="Caretzeichen nach rechts mit einfarbiger Füllung">
            <a:extLst>
              <a:ext uri="{FF2B5EF4-FFF2-40B4-BE49-F238E27FC236}">
                <a16:creationId xmlns:a16="http://schemas.microsoft.com/office/drawing/2014/main" id="{98D8DC77-9879-6BCD-2384-55C21A0FCD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17019" y="5333027"/>
            <a:ext cx="248279" cy="248279"/>
          </a:xfrm>
          <a:prstGeom prst="rect">
            <a:avLst/>
          </a:prstGeom>
        </p:spPr>
      </p:pic>
      <p:pic>
        <p:nvPicPr>
          <p:cNvPr id="56" name="Grafik 55" descr="Caretzeichen nach rechts mit einfarbiger Füllung">
            <a:extLst>
              <a:ext uri="{FF2B5EF4-FFF2-40B4-BE49-F238E27FC236}">
                <a16:creationId xmlns:a16="http://schemas.microsoft.com/office/drawing/2014/main" id="{02F3F101-97A7-C73F-2A32-1F08927112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17019" y="5573273"/>
            <a:ext cx="248279" cy="248279"/>
          </a:xfrm>
          <a:prstGeom prst="rect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4779FDB1-5F7C-6D59-D2E1-09570CF6A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82" y="4448177"/>
            <a:ext cx="1583767" cy="20601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D2CDAB87-2825-373B-EDFE-1A3BED4F2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2" y="4713435"/>
            <a:ext cx="2108607" cy="17870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5A35813F-D28F-EB68-9902-22C6D73FDD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7922" y="4195725"/>
            <a:ext cx="2011199" cy="2157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4C47A04-67C1-8336-7B7F-F23FC1B0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70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9238FB22-E0A4-AF05-7F60-DDA1AC2E5427}"/>
              </a:ext>
            </a:extLst>
          </p:cNvPr>
          <p:cNvSpPr/>
          <p:nvPr/>
        </p:nvSpPr>
        <p:spPr>
          <a:xfrm>
            <a:off x="8524034" y="6411639"/>
            <a:ext cx="3529788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D405E36-31C7-BC63-CF4C-BA74DD6520E9}"/>
              </a:ext>
            </a:extLst>
          </p:cNvPr>
          <p:cNvCxnSpPr>
            <a:cxnSpLocks/>
          </p:cNvCxnSpPr>
          <p:nvPr/>
        </p:nvCxnSpPr>
        <p:spPr>
          <a:xfrm>
            <a:off x="79201" y="543600"/>
            <a:ext cx="11931660" cy="0"/>
          </a:xfrm>
          <a:prstGeom prst="line">
            <a:avLst/>
          </a:prstGeom>
          <a:ln>
            <a:solidFill>
              <a:srgbClr val="5CB8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4919D2C6-0796-3440-5119-B3AD9D7E41B3}"/>
              </a:ext>
            </a:extLst>
          </p:cNvPr>
          <p:cNvSpPr txBox="1"/>
          <p:nvPr/>
        </p:nvSpPr>
        <p:spPr>
          <a:xfrm>
            <a:off x="144000" y="159868"/>
            <a:ext cx="9628412" cy="369332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Protection in Light Council  Recommendation on Access to Social Protection</a:t>
            </a:r>
            <a:endParaRPr lang="de-A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F00C3CF0-FA80-F7E2-4C9B-2696A4FE5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051796"/>
              </p:ext>
            </p:extLst>
          </p:nvPr>
        </p:nvGraphicFramePr>
        <p:xfrm>
          <a:off x="1207749" y="879069"/>
          <a:ext cx="9492638" cy="52837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30752">
                  <a:extLst>
                    <a:ext uri="{9D8B030D-6E8A-4147-A177-3AD203B41FA5}">
                      <a16:colId xmlns:a16="http://schemas.microsoft.com/office/drawing/2014/main" val="2232306170"/>
                    </a:ext>
                  </a:extLst>
                </a:gridCol>
                <a:gridCol w="5479695">
                  <a:extLst>
                    <a:ext uri="{9D8B030D-6E8A-4147-A177-3AD203B41FA5}">
                      <a16:colId xmlns:a16="http://schemas.microsoft.com/office/drawing/2014/main" val="1946408378"/>
                    </a:ext>
                  </a:extLst>
                </a:gridCol>
                <a:gridCol w="1982191">
                  <a:extLst>
                    <a:ext uri="{9D8B030D-6E8A-4147-A177-3AD203B41FA5}">
                      <a16:colId xmlns:a16="http://schemas.microsoft.com/office/drawing/2014/main" val="3445250827"/>
                    </a:ext>
                  </a:extLst>
                </a:gridCol>
              </a:tblGrid>
              <a:tr h="780439">
                <a:tc>
                  <a:txBody>
                    <a:bodyPr/>
                    <a:lstStyle/>
                    <a:p>
                      <a:pPr algn="ctr"/>
                      <a:r>
                        <a:rPr lang="en-AU" sz="15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Branches of Social Protection</a:t>
                      </a:r>
                    </a:p>
                  </a:txBody>
                  <a:tcPr anchor="ctr">
                    <a:solidFill>
                      <a:srgbClr val="CAE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Social Protection of Self-Employed Persons</a:t>
                      </a:r>
                    </a:p>
                  </a:txBody>
                  <a:tcPr anchor="ctr">
                    <a:solidFill>
                      <a:srgbClr val="CAE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Formal Coverage</a:t>
                      </a:r>
                      <a:r>
                        <a:rPr lang="en-AU" sz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*</a:t>
                      </a:r>
                      <a:endParaRPr lang="en-AU" sz="15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AE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500836"/>
                  </a:ext>
                </a:extLst>
              </a:tr>
              <a:tr h="780439">
                <a:tc>
                  <a:txBody>
                    <a:bodyPr/>
                    <a:lstStyle/>
                    <a:p>
                      <a:pPr algn="l"/>
                      <a:r>
                        <a:rPr lang="en-AU" sz="1500" noProof="0" dirty="0"/>
                        <a:t>Sickness and healthcare benefits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500" noProof="0" dirty="0"/>
                        <a:t>Comprehensive Mandatory Insurance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500" noProof="0" dirty="0"/>
                        <a:t>Where applicable, voluntary insurance options are available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500" noProof="0" dirty="0"/>
                        <a:t>Farm relief services as voluntary benefits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noProof="0" dirty="0"/>
                        <a:t>✓</a:t>
                      </a:r>
                      <a:r>
                        <a:rPr lang="en-AU" sz="1600" baseline="30000" noProof="0" dirty="0"/>
                        <a:t>(</a:t>
                      </a:r>
                      <a:r>
                        <a:rPr lang="en-AU" sz="1600" b="0" noProof="0" dirty="0"/>
                        <a:t>~</a:t>
                      </a:r>
                      <a:r>
                        <a:rPr lang="en-AU" sz="1600" b="0" baseline="30000" noProof="0" dirty="0"/>
                        <a:t>)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351938"/>
                  </a:ext>
                </a:extLst>
              </a:tr>
              <a:tr h="768003">
                <a:tc>
                  <a:txBody>
                    <a:bodyPr/>
                    <a:lstStyle/>
                    <a:p>
                      <a:pPr algn="l"/>
                      <a:r>
                        <a:rPr lang="en-AU" sz="1500" noProof="0" dirty="0"/>
                        <a:t>Maternity and equivalent paternity benefits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noProof="0" dirty="0"/>
                        <a:t>Maternity benefits are provided through health insurance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500" noProof="0" dirty="0"/>
                        <a:t>✓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764573"/>
                  </a:ext>
                </a:extLst>
              </a:tr>
              <a:tr h="992005">
                <a:tc>
                  <a:txBody>
                    <a:bodyPr/>
                    <a:lstStyle/>
                    <a:p>
                      <a:pPr algn="l"/>
                      <a:r>
                        <a:rPr lang="en-AU" sz="1500" noProof="0" dirty="0"/>
                        <a:t>Benefits in respect of accidents at work and occupational diseases.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500" noProof="0" dirty="0"/>
                        <a:t>Comprehensive Mandatory Insurance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500" noProof="0" dirty="0"/>
                        <a:t>Where applicable, voluntary insurance options are available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AU" sz="1500" noProof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53520"/>
                  </a:ext>
                </a:extLst>
              </a:tr>
              <a:tr h="357071">
                <a:tc>
                  <a:txBody>
                    <a:bodyPr/>
                    <a:lstStyle/>
                    <a:p>
                      <a:pPr algn="l"/>
                      <a:r>
                        <a:rPr lang="en-AU" sz="1500" noProof="0" dirty="0"/>
                        <a:t>Invalidity benefits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500" noProof="0" dirty="0"/>
                        <a:t>Benefits provided under the pension insurance scheme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500" noProof="0" dirty="0"/>
                        <a:t>✓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340404"/>
                  </a:ext>
                </a:extLst>
              </a:tr>
              <a:tr h="576847">
                <a:tc>
                  <a:txBody>
                    <a:bodyPr/>
                    <a:lstStyle/>
                    <a:p>
                      <a:pPr algn="l"/>
                      <a:r>
                        <a:rPr lang="en-AU" sz="1500" b="0" noProof="0" dirty="0"/>
                        <a:t>Old-age benefits and survivors’ benefits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500" noProof="0" dirty="0"/>
                        <a:t>Comprehensive Mandatory Insurance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500" noProof="0" dirty="0"/>
                        <a:t>Voluntary insurance options are available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500" noProof="0" dirty="0"/>
                        <a:t>✓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314167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algn="l"/>
                      <a:r>
                        <a:rPr lang="en-AU" sz="1500" noProof="0" dirty="0"/>
                        <a:t>Unemployment benefits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500" noProof="0" dirty="0"/>
                        <a:t>“Opting-In” Option for trade professionals and the New self-employed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500" noProof="0" dirty="0"/>
                        <a:t>No voluntary option for farmers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500" noProof="0" dirty="0"/>
                        <a:t>Extension of framework deadlines can apply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noProof="0" dirty="0"/>
                        <a:t>✓</a:t>
                      </a:r>
                      <a:r>
                        <a:rPr lang="en-AU" sz="1600" b="0" noProof="0" dirty="0"/>
                        <a:t>~</a:t>
                      </a:r>
                      <a:endParaRPr lang="en-AU" sz="1900" b="0" noProof="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04521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5A6E56E5-1D78-6D9E-1653-A906024FD5D8}"/>
              </a:ext>
            </a:extLst>
          </p:cNvPr>
          <p:cNvSpPr txBox="1"/>
          <p:nvPr/>
        </p:nvSpPr>
        <p:spPr>
          <a:xfrm>
            <a:off x="1197480" y="6260553"/>
            <a:ext cx="798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* Adapted from the presentation by Julia Höllwarth. LL.M. (WU) University of Vienna on the Social Protection of the Self-Employed in Austria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4BA5A47-D117-FA6A-7F28-B103CD03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33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B6EA2-0488-C36D-0131-BFAEE447B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372922F6-5830-B31A-F9BF-340AE2E249D9}"/>
              </a:ext>
            </a:extLst>
          </p:cNvPr>
          <p:cNvSpPr/>
          <p:nvPr/>
        </p:nvSpPr>
        <p:spPr>
          <a:xfrm>
            <a:off x="1610498" y="1248032"/>
            <a:ext cx="8971007" cy="4160109"/>
          </a:xfrm>
          <a:prstGeom prst="roundRect">
            <a:avLst/>
          </a:prstGeom>
          <a:solidFill>
            <a:srgbClr val="CAE8D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4F71442F-7182-1E96-AA7E-720610DBEC02}"/>
              </a:ext>
            </a:extLst>
          </p:cNvPr>
          <p:cNvSpPr/>
          <p:nvPr/>
        </p:nvSpPr>
        <p:spPr>
          <a:xfrm>
            <a:off x="9474325" y="435231"/>
            <a:ext cx="1856511" cy="162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B56D7B0-B29C-CB3F-BDA3-2565426AB706}"/>
              </a:ext>
            </a:extLst>
          </p:cNvPr>
          <p:cNvSpPr/>
          <p:nvPr/>
        </p:nvSpPr>
        <p:spPr>
          <a:xfrm>
            <a:off x="857767" y="435600"/>
            <a:ext cx="1856511" cy="162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5BBFB38-1806-F707-4453-ECF0C4060C8E}"/>
              </a:ext>
            </a:extLst>
          </p:cNvPr>
          <p:cNvSpPr txBox="1"/>
          <p:nvPr/>
        </p:nvSpPr>
        <p:spPr>
          <a:xfrm>
            <a:off x="9402619" y="-908158"/>
            <a:ext cx="2789381" cy="329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799" dirty="0">
                <a:solidFill>
                  <a:srgbClr val="CAE8D3"/>
                </a:solidFill>
              </a:rPr>
              <a:t>„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DAAB50A-2E0E-1418-BFA0-53DC2CD951D4}"/>
              </a:ext>
            </a:extLst>
          </p:cNvPr>
          <p:cNvSpPr txBox="1"/>
          <p:nvPr/>
        </p:nvSpPr>
        <p:spPr>
          <a:xfrm rot="10800000">
            <a:off x="1476631" y="793714"/>
            <a:ext cx="1296102" cy="329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799" dirty="0">
                <a:solidFill>
                  <a:srgbClr val="CAE8D3"/>
                </a:solidFill>
              </a:rPr>
              <a:t>„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4CA68F-EABC-B94C-610F-2FC5483C1AC9}"/>
              </a:ext>
            </a:extLst>
          </p:cNvPr>
          <p:cNvSpPr/>
          <p:nvPr/>
        </p:nvSpPr>
        <p:spPr>
          <a:xfrm>
            <a:off x="8806250" y="6170999"/>
            <a:ext cx="2973861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2093229-FDBE-F579-ED18-440798D20F78}"/>
              </a:ext>
            </a:extLst>
          </p:cNvPr>
          <p:cNvSpPr txBox="1"/>
          <p:nvPr/>
        </p:nvSpPr>
        <p:spPr>
          <a:xfrm>
            <a:off x="2630523" y="2787400"/>
            <a:ext cx="789709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Austria ranks among the top countries in terms of social protection for the self-employed and could serve </a:t>
            </a:r>
            <a:r>
              <a:rPr lang="en-GB" sz="2000" i="1" dirty="0">
                <a:solidFill>
                  <a:srgbClr val="5DB97C"/>
                </a:solidFill>
                <a:latin typeface="Arial"/>
                <a:cs typeface="Arial"/>
              </a:rPr>
              <a:t>as a model across the EU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sz="1400" dirty="0"/>
              <a:t>Laurent </a:t>
            </a:r>
            <a:r>
              <a:rPr lang="en-GB" sz="1400" dirty="0" err="1"/>
              <a:t>Aujean</a:t>
            </a:r>
            <a:r>
              <a:rPr lang="en-GB" sz="1400" dirty="0"/>
              <a:t> (European Commission)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D12C81-5A2C-2560-F155-6497958C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88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EB10A-D9CE-9EA8-94F9-BA663B739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8565333-F181-E926-D03B-11853B33C643}"/>
              </a:ext>
            </a:extLst>
          </p:cNvPr>
          <p:cNvSpPr/>
          <p:nvPr/>
        </p:nvSpPr>
        <p:spPr>
          <a:xfrm>
            <a:off x="2733675" y="1352069"/>
            <a:ext cx="7909743" cy="1873299"/>
          </a:xfrm>
          <a:prstGeom prst="rect">
            <a:avLst/>
          </a:prstGeom>
          <a:solidFill>
            <a:srgbClr val="D8EAD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ED3036B-26A9-FCA2-DA93-B219E6639EDE}"/>
              </a:ext>
            </a:extLst>
          </p:cNvPr>
          <p:cNvSpPr/>
          <p:nvPr/>
        </p:nvSpPr>
        <p:spPr>
          <a:xfrm>
            <a:off x="8394358" y="6317048"/>
            <a:ext cx="3529788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52C00FB-594E-98B4-B1B6-FAB34D864087}"/>
              </a:ext>
            </a:extLst>
          </p:cNvPr>
          <p:cNvCxnSpPr>
            <a:cxnSpLocks/>
          </p:cNvCxnSpPr>
          <p:nvPr/>
        </p:nvCxnSpPr>
        <p:spPr>
          <a:xfrm>
            <a:off x="79201" y="543600"/>
            <a:ext cx="11931660" cy="0"/>
          </a:xfrm>
          <a:prstGeom prst="line">
            <a:avLst/>
          </a:prstGeom>
          <a:ln>
            <a:solidFill>
              <a:srgbClr val="5CB8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E15E0D65-806A-07F8-6D20-E9E85A93EF72}"/>
              </a:ext>
            </a:extLst>
          </p:cNvPr>
          <p:cNvSpPr txBox="1"/>
          <p:nvPr/>
        </p:nvSpPr>
        <p:spPr>
          <a:xfrm>
            <a:off x="144000" y="169200"/>
            <a:ext cx="6321693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Transparency</a:t>
            </a:r>
            <a:endParaRPr lang="de-A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FECA7BF-3600-C3F1-4ECF-06B1516CE1A4}"/>
              </a:ext>
            </a:extLst>
          </p:cNvPr>
          <p:cNvSpPr txBox="1"/>
          <p:nvPr/>
        </p:nvSpPr>
        <p:spPr>
          <a:xfrm>
            <a:off x="3067050" y="1664295"/>
            <a:ext cx="7143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States are recommended to ensure that the conditions and rules for all social protection schemes are transparent and that individuals have access to updated, comprehensive, accessible, user-friendly and </a:t>
            </a:r>
            <a:r>
              <a:rPr lang="en-US" sz="1600" dirty="0">
                <a:solidFill>
                  <a:srgbClr val="5DB97C"/>
                </a:solidFill>
                <a:latin typeface="Arial"/>
                <a:cs typeface="Arial"/>
              </a:rPr>
              <a:t>clearly understandable information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their individual entitlements and obligations free of charge.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9E7C0B9-E665-D8AA-4543-BD1DB225B6F5}"/>
              </a:ext>
            </a:extLst>
          </p:cNvPr>
          <p:cNvSpPr/>
          <p:nvPr/>
        </p:nvSpPr>
        <p:spPr>
          <a:xfrm>
            <a:off x="2733675" y="4143349"/>
            <a:ext cx="7909743" cy="1873299"/>
          </a:xfrm>
          <a:prstGeom prst="rect">
            <a:avLst/>
          </a:prstGeom>
          <a:solidFill>
            <a:srgbClr val="D8EAD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C6295A9-4197-F6E8-E543-2A853D62A896}"/>
              </a:ext>
            </a:extLst>
          </p:cNvPr>
          <p:cNvSpPr txBox="1"/>
          <p:nvPr/>
        </p:nvSpPr>
        <p:spPr>
          <a:xfrm>
            <a:off x="3116671" y="4644674"/>
            <a:ext cx="71437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States are recommended to </a:t>
            </a:r>
            <a:r>
              <a:rPr lang="en-US" sz="1600" dirty="0">
                <a:solidFill>
                  <a:srgbClr val="5DB97C"/>
                </a:solidFill>
                <a:latin typeface="Arial"/>
                <a:cs typeface="Arial"/>
              </a:rPr>
              <a:t>simplify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where necessary, the </a:t>
            </a:r>
            <a:r>
              <a:rPr lang="en-US" sz="1600" dirty="0">
                <a:solidFill>
                  <a:srgbClr val="5DB97C"/>
                </a:solidFill>
                <a:latin typeface="Arial"/>
                <a:cs typeface="Arial"/>
              </a:rPr>
              <a:t>administrative requirements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social protection schemes for workers, the self-employed and employers, in particular micro-, small and medium-sized enterprises.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F2E9B865-A0C2-37AF-C67E-E1BA165A5B47}"/>
              </a:ext>
            </a:extLst>
          </p:cNvPr>
          <p:cNvSpPr/>
          <p:nvPr/>
        </p:nvSpPr>
        <p:spPr>
          <a:xfrm>
            <a:off x="871200" y="1350425"/>
            <a:ext cx="1872000" cy="1873299"/>
          </a:xfrm>
          <a:prstGeom prst="flowChartConnector">
            <a:avLst/>
          </a:prstGeom>
          <a:solidFill>
            <a:srgbClr val="80C7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4984C062-73F8-A8F8-DEA1-6B49A1351E4C}"/>
              </a:ext>
            </a:extLst>
          </p:cNvPr>
          <p:cNvSpPr/>
          <p:nvPr/>
        </p:nvSpPr>
        <p:spPr>
          <a:xfrm>
            <a:off x="1087200" y="1566593"/>
            <a:ext cx="1440000" cy="144096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F1B9EFB-59EA-8A3B-DB37-BF2BACCF550F}"/>
              </a:ext>
            </a:extLst>
          </p:cNvPr>
          <p:cNvSpPr txBox="1"/>
          <p:nvPr/>
        </p:nvSpPr>
        <p:spPr>
          <a:xfrm>
            <a:off x="1464697" y="2013286"/>
            <a:ext cx="102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>
                <a:latin typeface="72 Light" panose="020B0303030000000003" pitchFamily="34" charset="0"/>
                <a:cs typeface="72 Light" panose="020B0303030000000003" pitchFamily="34" charset="0"/>
              </a:rPr>
              <a:t>15.</a:t>
            </a:r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7FBD3C2E-B506-CD6F-FF59-54628ED65A86}"/>
              </a:ext>
            </a:extLst>
          </p:cNvPr>
          <p:cNvSpPr/>
          <p:nvPr/>
        </p:nvSpPr>
        <p:spPr>
          <a:xfrm>
            <a:off x="871200" y="4143349"/>
            <a:ext cx="1872000" cy="1873299"/>
          </a:xfrm>
          <a:prstGeom prst="flowChartConnector">
            <a:avLst/>
          </a:prstGeom>
          <a:solidFill>
            <a:srgbClr val="80C7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Flussdiagramm: Verbinder 20">
            <a:extLst>
              <a:ext uri="{FF2B5EF4-FFF2-40B4-BE49-F238E27FC236}">
                <a16:creationId xmlns:a16="http://schemas.microsoft.com/office/drawing/2014/main" id="{E30A666A-681F-23FC-1D0C-D07BDCDF5D9D}"/>
              </a:ext>
            </a:extLst>
          </p:cNvPr>
          <p:cNvSpPr/>
          <p:nvPr/>
        </p:nvSpPr>
        <p:spPr>
          <a:xfrm>
            <a:off x="1087200" y="4359517"/>
            <a:ext cx="1440000" cy="144096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2C7AEFC-55A8-BF40-7F6A-5FB76767B06C}"/>
              </a:ext>
            </a:extLst>
          </p:cNvPr>
          <p:cNvSpPr txBox="1"/>
          <p:nvPr/>
        </p:nvSpPr>
        <p:spPr>
          <a:xfrm>
            <a:off x="1464697" y="4787613"/>
            <a:ext cx="102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>
                <a:latin typeface="72 Light" panose="020B0303030000000003" pitchFamily="34" charset="0"/>
                <a:cs typeface="72 Light" panose="020B0303030000000003" pitchFamily="34" charset="0"/>
              </a:rPr>
              <a:t>16.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C2B7C4-A34C-85D8-A829-11154ADA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40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79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0346DC-5B20-07E0-6323-709D21B1F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feld 90">
            <a:extLst>
              <a:ext uri="{FF2B5EF4-FFF2-40B4-BE49-F238E27FC236}">
                <a16:creationId xmlns:a16="http://schemas.microsoft.com/office/drawing/2014/main" id="{45AA9CA7-7C72-7AF1-217F-99B6AC48C5BA}"/>
              </a:ext>
            </a:extLst>
          </p:cNvPr>
          <p:cNvSpPr txBox="1"/>
          <p:nvPr/>
        </p:nvSpPr>
        <p:spPr>
          <a:xfrm>
            <a:off x="2126873" y="0"/>
            <a:ext cx="10065127" cy="6972299"/>
          </a:xfrm>
          <a:prstGeom prst="rect">
            <a:avLst/>
          </a:prstGeom>
          <a:solidFill>
            <a:srgbClr val="CAE8D3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6BC8604-7067-CCD1-A61C-14AC5704FDA7}"/>
              </a:ext>
            </a:extLst>
          </p:cNvPr>
          <p:cNvSpPr/>
          <p:nvPr/>
        </p:nvSpPr>
        <p:spPr>
          <a:xfrm>
            <a:off x="8375308" y="6317048"/>
            <a:ext cx="3529788" cy="365125"/>
          </a:xfrm>
          <a:prstGeom prst="rect">
            <a:avLst/>
          </a:prstGeom>
          <a:solidFill>
            <a:srgbClr val="CAE8D3"/>
          </a:solidFill>
          <a:ln>
            <a:solidFill>
              <a:srgbClr val="CAE8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7AD366-E36E-5C82-1711-D1642EFB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6C5124C4-B68F-845E-3010-32D03AFBA220}"/>
              </a:ext>
            </a:extLst>
          </p:cNvPr>
          <p:cNvSpPr/>
          <p:nvPr/>
        </p:nvSpPr>
        <p:spPr>
          <a:xfrm>
            <a:off x="-219076" y="0"/>
            <a:ext cx="2345949" cy="6972299"/>
          </a:xfrm>
          <a:prstGeom prst="rect">
            <a:avLst/>
          </a:prstGeom>
          <a:noFill/>
          <a:ln>
            <a:solidFill>
              <a:srgbClr val="FFF8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DED9C4E8-65D3-AF2C-169C-EE4876470D98}"/>
              </a:ext>
            </a:extLst>
          </p:cNvPr>
          <p:cNvSpPr txBox="1"/>
          <p:nvPr/>
        </p:nvSpPr>
        <p:spPr>
          <a:xfrm rot="16200000">
            <a:off x="-1301197" y="2725439"/>
            <a:ext cx="4343921" cy="920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5400" dirty="0"/>
              <a:t>SUMMARY</a:t>
            </a:r>
            <a:endParaRPr lang="de-AT" sz="2400" dirty="0"/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B0C4B2F6-F825-91C0-8959-F4518DD8038F}"/>
              </a:ext>
            </a:extLst>
          </p:cNvPr>
          <p:cNvCxnSpPr>
            <a:cxnSpLocks/>
          </p:cNvCxnSpPr>
          <p:nvPr/>
        </p:nvCxnSpPr>
        <p:spPr>
          <a:xfrm>
            <a:off x="2126873" y="0"/>
            <a:ext cx="15075" cy="6984000"/>
          </a:xfrm>
          <a:prstGeom prst="line">
            <a:avLst/>
          </a:prstGeom>
          <a:ln>
            <a:solidFill>
              <a:srgbClr val="59595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Grafik 74" descr="Handschlag mit einfarbiger Füllung">
            <a:extLst>
              <a:ext uri="{FF2B5EF4-FFF2-40B4-BE49-F238E27FC236}">
                <a16:creationId xmlns:a16="http://schemas.microsoft.com/office/drawing/2014/main" id="{D5966E45-8ED0-0F6C-EB80-A2CAB9FEB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75873" y="677212"/>
            <a:ext cx="1115169" cy="1115169"/>
          </a:xfrm>
          <a:prstGeom prst="rect">
            <a:avLst/>
          </a:prstGeom>
        </p:spPr>
      </p:pic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434931DD-7CE6-88A7-94F2-4E830AD6345C}"/>
              </a:ext>
            </a:extLst>
          </p:cNvPr>
          <p:cNvGrpSpPr/>
          <p:nvPr/>
        </p:nvGrpSpPr>
        <p:grpSpPr>
          <a:xfrm>
            <a:off x="3313934" y="2332422"/>
            <a:ext cx="737225" cy="795803"/>
            <a:chOff x="5772796" y="3048000"/>
            <a:chExt cx="647101" cy="771482"/>
          </a:xfrm>
        </p:grpSpPr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F26E8195-AFE2-7DCC-15F5-D6EE550B0A6C}"/>
                </a:ext>
              </a:extLst>
            </p:cNvPr>
            <p:cNvSpPr/>
            <p:nvPr/>
          </p:nvSpPr>
          <p:spPr>
            <a:xfrm>
              <a:off x="5772796" y="3048000"/>
              <a:ext cx="647101" cy="771482"/>
            </a:xfrm>
            <a:custGeom>
              <a:avLst/>
              <a:gdLst>
                <a:gd name="csX0" fmla="*/ 614164 w 647101"/>
                <a:gd name="csY0" fmla="*/ 141361 h 771482"/>
                <a:gd name="csX1" fmla="*/ 350588 w 647101"/>
                <a:gd name="csY1" fmla="*/ 12383 h 771482"/>
                <a:gd name="csX2" fmla="*/ 300223 w 647101"/>
                <a:gd name="csY2" fmla="*/ 8673 h 771482"/>
                <a:gd name="csX3" fmla="*/ 296514 w 647101"/>
                <a:gd name="csY3" fmla="*/ 12383 h 771482"/>
                <a:gd name="csX4" fmla="*/ 32938 w 647101"/>
                <a:gd name="csY4" fmla="*/ 141361 h 771482"/>
                <a:gd name="csX5" fmla="*/ 1 w 647101"/>
                <a:gd name="csY5" fmla="*/ 177803 h 771482"/>
                <a:gd name="csX6" fmla="*/ 1 w 647101"/>
                <a:gd name="csY6" fmla="*/ 269748 h 771482"/>
                <a:gd name="csX7" fmla="*/ 303649 w 647101"/>
                <a:gd name="csY7" fmla="*/ 765639 h 771482"/>
                <a:gd name="csX8" fmla="*/ 343454 w 647101"/>
                <a:gd name="csY8" fmla="*/ 765639 h 771482"/>
                <a:gd name="csX9" fmla="*/ 647101 w 647101"/>
                <a:gd name="csY9" fmla="*/ 269748 h 771482"/>
                <a:gd name="csX10" fmla="*/ 647101 w 647101"/>
                <a:gd name="csY10" fmla="*/ 177803 h 771482"/>
                <a:gd name="csX11" fmla="*/ 614164 w 647101"/>
                <a:gd name="csY11" fmla="*/ 141361 h 771482"/>
                <a:gd name="csX12" fmla="*/ 585188 w 647101"/>
                <a:gd name="csY12" fmla="*/ 269748 h 771482"/>
                <a:gd name="csX13" fmla="*/ 331690 w 647101"/>
                <a:gd name="csY13" fmla="*/ 699097 h 771482"/>
                <a:gd name="csX14" fmla="*/ 323556 w 647101"/>
                <a:gd name="csY14" fmla="*/ 704726 h 771482"/>
                <a:gd name="csX15" fmla="*/ 315431 w 647101"/>
                <a:gd name="csY15" fmla="*/ 699097 h 771482"/>
                <a:gd name="csX16" fmla="*/ 61904 w 647101"/>
                <a:gd name="csY16" fmla="*/ 269748 h 771482"/>
                <a:gd name="csX17" fmla="*/ 61904 w 647101"/>
                <a:gd name="csY17" fmla="*/ 200682 h 771482"/>
                <a:gd name="csX18" fmla="*/ 73944 w 647101"/>
                <a:gd name="csY18" fmla="*/ 198777 h 771482"/>
                <a:gd name="csX19" fmla="*/ 313869 w 647101"/>
                <a:gd name="csY19" fmla="*/ 82572 h 771482"/>
                <a:gd name="csX20" fmla="*/ 323546 w 647101"/>
                <a:gd name="csY20" fmla="*/ 73657 h 771482"/>
                <a:gd name="csX21" fmla="*/ 333233 w 647101"/>
                <a:gd name="csY21" fmla="*/ 82572 h 771482"/>
                <a:gd name="csX22" fmla="*/ 573149 w 647101"/>
                <a:gd name="csY22" fmla="*/ 198777 h 771482"/>
                <a:gd name="csX23" fmla="*/ 585188 w 647101"/>
                <a:gd name="csY23" fmla="*/ 200682 h 7714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647101" h="771482">
                  <a:moveTo>
                    <a:pt x="614164" y="141361"/>
                  </a:moveTo>
                  <a:cubicBezTo>
                    <a:pt x="513138" y="133313"/>
                    <a:pt x="418933" y="87216"/>
                    <a:pt x="350588" y="12383"/>
                  </a:cubicBezTo>
                  <a:cubicBezTo>
                    <a:pt x="337704" y="-2549"/>
                    <a:pt x="315156" y="-4210"/>
                    <a:pt x="300223" y="8673"/>
                  </a:cubicBezTo>
                  <a:cubicBezTo>
                    <a:pt x="298897" y="9817"/>
                    <a:pt x="297658" y="11057"/>
                    <a:pt x="296514" y="12383"/>
                  </a:cubicBezTo>
                  <a:cubicBezTo>
                    <a:pt x="228169" y="87216"/>
                    <a:pt x="133964" y="133313"/>
                    <a:pt x="32938" y="141361"/>
                  </a:cubicBezTo>
                  <a:cubicBezTo>
                    <a:pt x="14166" y="143120"/>
                    <a:pt x="-141" y="158948"/>
                    <a:pt x="1" y="177803"/>
                  </a:cubicBezTo>
                  <a:lnTo>
                    <a:pt x="1" y="269748"/>
                  </a:lnTo>
                  <a:cubicBezTo>
                    <a:pt x="1" y="469640"/>
                    <a:pt x="127131" y="652491"/>
                    <a:pt x="303649" y="765639"/>
                  </a:cubicBezTo>
                  <a:cubicBezTo>
                    <a:pt x="315773" y="773430"/>
                    <a:pt x="331329" y="773430"/>
                    <a:pt x="343454" y="765639"/>
                  </a:cubicBezTo>
                  <a:cubicBezTo>
                    <a:pt x="519971" y="652463"/>
                    <a:pt x="647101" y="469640"/>
                    <a:pt x="647101" y="269748"/>
                  </a:cubicBezTo>
                  <a:lnTo>
                    <a:pt x="647101" y="177803"/>
                  </a:lnTo>
                  <a:cubicBezTo>
                    <a:pt x="647243" y="158948"/>
                    <a:pt x="632936" y="143120"/>
                    <a:pt x="614164" y="141361"/>
                  </a:cubicBezTo>
                  <a:close/>
                  <a:moveTo>
                    <a:pt x="585188" y="269748"/>
                  </a:moveTo>
                  <a:cubicBezTo>
                    <a:pt x="585188" y="428816"/>
                    <a:pt x="490424" y="589283"/>
                    <a:pt x="331690" y="699097"/>
                  </a:cubicBezTo>
                  <a:lnTo>
                    <a:pt x="323556" y="704726"/>
                  </a:lnTo>
                  <a:lnTo>
                    <a:pt x="315431" y="699097"/>
                  </a:lnTo>
                  <a:cubicBezTo>
                    <a:pt x="156687" y="589274"/>
                    <a:pt x="61904" y="428768"/>
                    <a:pt x="61904" y="269748"/>
                  </a:cubicBezTo>
                  <a:lnTo>
                    <a:pt x="61904" y="200682"/>
                  </a:lnTo>
                  <a:lnTo>
                    <a:pt x="73944" y="198777"/>
                  </a:lnTo>
                  <a:cubicBezTo>
                    <a:pt x="163642" y="184594"/>
                    <a:pt x="247129" y="144157"/>
                    <a:pt x="313869" y="82572"/>
                  </a:cubicBezTo>
                  <a:lnTo>
                    <a:pt x="323546" y="73657"/>
                  </a:lnTo>
                  <a:lnTo>
                    <a:pt x="333233" y="82572"/>
                  </a:lnTo>
                  <a:cubicBezTo>
                    <a:pt x="399970" y="144157"/>
                    <a:pt x="483454" y="184594"/>
                    <a:pt x="573149" y="198777"/>
                  </a:cubicBezTo>
                  <a:lnTo>
                    <a:pt x="585188" y="20068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C2A56021-66E7-08A0-596D-7B5E3656C51B}"/>
                </a:ext>
              </a:extLst>
            </p:cNvPr>
            <p:cNvSpPr/>
            <p:nvPr/>
          </p:nvSpPr>
          <p:spPr>
            <a:xfrm>
              <a:off x="5863275" y="3160280"/>
              <a:ext cx="466134" cy="557612"/>
            </a:xfrm>
            <a:custGeom>
              <a:avLst/>
              <a:gdLst>
                <a:gd name="csX0" fmla="*/ 233067 w 466134"/>
                <a:gd name="csY0" fmla="*/ 0 h 557612"/>
                <a:gd name="csX1" fmla="*/ 0 w 466134"/>
                <a:gd name="csY1" fmla="*/ 112624 h 557612"/>
                <a:gd name="csX2" fmla="*/ 0 w 466134"/>
                <a:gd name="csY2" fmla="*/ 157467 h 557612"/>
                <a:gd name="csX3" fmla="*/ 233077 w 466134"/>
                <a:gd name="csY3" fmla="*/ 557613 h 557612"/>
                <a:gd name="csX4" fmla="*/ 466134 w 466134"/>
                <a:gd name="csY4" fmla="*/ 157467 h 557612"/>
                <a:gd name="csX5" fmla="*/ 466134 w 466134"/>
                <a:gd name="csY5" fmla="*/ 112624 h 557612"/>
                <a:gd name="csX6" fmla="*/ 233067 w 466134"/>
                <a:gd name="csY6" fmla="*/ 0 h 557612"/>
                <a:gd name="csX7" fmla="*/ 208607 w 466134"/>
                <a:gd name="csY7" fmla="*/ 371904 h 557612"/>
                <a:gd name="csX8" fmla="*/ 112290 w 466134"/>
                <a:gd name="csY8" fmla="*/ 275577 h 557612"/>
                <a:gd name="csX9" fmla="*/ 145018 w 466134"/>
                <a:gd name="csY9" fmla="*/ 242849 h 557612"/>
                <a:gd name="csX10" fmla="*/ 208607 w 466134"/>
                <a:gd name="csY10" fmla="*/ 306438 h 557612"/>
                <a:gd name="csX11" fmla="*/ 338833 w 466134"/>
                <a:gd name="csY11" fmla="*/ 176212 h 557612"/>
                <a:gd name="csX12" fmla="*/ 371561 w 466134"/>
                <a:gd name="csY12" fmla="*/ 208950 h 5576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466134" h="557612">
                  <a:moveTo>
                    <a:pt x="233067" y="0"/>
                  </a:moveTo>
                  <a:cubicBezTo>
                    <a:pt x="166934" y="57839"/>
                    <a:pt x="86412" y="96749"/>
                    <a:pt x="0" y="112624"/>
                  </a:cubicBezTo>
                  <a:lnTo>
                    <a:pt x="0" y="157467"/>
                  </a:lnTo>
                  <a:cubicBezTo>
                    <a:pt x="0" y="304410"/>
                    <a:pt x="86935" y="453342"/>
                    <a:pt x="233077" y="557613"/>
                  </a:cubicBezTo>
                  <a:cubicBezTo>
                    <a:pt x="379200" y="453361"/>
                    <a:pt x="466134" y="304419"/>
                    <a:pt x="466134" y="157467"/>
                  </a:cubicBezTo>
                  <a:lnTo>
                    <a:pt x="466134" y="112624"/>
                  </a:lnTo>
                  <a:cubicBezTo>
                    <a:pt x="379723" y="96749"/>
                    <a:pt x="299200" y="57839"/>
                    <a:pt x="233067" y="0"/>
                  </a:cubicBezTo>
                  <a:close/>
                  <a:moveTo>
                    <a:pt x="208607" y="371904"/>
                  </a:moveTo>
                  <a:lnTo>
                    <a:pt x="112290" y="275577"/>
                  </a:lnTo>
                  <a:lnTo>
                    <a:pt x="145018" y="242849"/>
                  </a:lnTo>
                  <a:lnTo>
                    <a:pt x="208607" y="306438"/>
                  </a:lnTo>
                  <a:lnTo>
                    <a:pt x="338833" y="176212"/>
                  </a:lnTo>
                  <a:lnTo>
                    <a:pt x="371561" y="20895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C40D6D0A-07B2-B3C4-6A6B-0AD5A1E00256}"/>
              </a:ext>
            </a:extLst>
          </p:cNvPr>
          <p:cNvSpPr txBox="1"/>
          <p:nvPr/>
        </p:nvSpPr>
        <p:spPr>
          <a:xfrm>
            <a:off x="4401179" y="1162196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a 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strong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7D92ED20-D5CF-DF18-1E87-D8E26CBA7DCC}"/>
              </a:ext>
            </a:extLst>
          </p:cNvPr>
          <p:cNvSpPr txBox="1"/>
          <p:nvPr/>
        </p:nvSpPr>
        <p:spPr>
          <a:xfrm>
            <a:off x="4401490" y="2568670"/>
            <a:ext cx="75036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self-employed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adresses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" name="Grafik 80" descr="Leuchtturmszenerie mit einfarbiger Füllung">
            <a:extLst>
              <a:ext uri="{FF2B5EF4-FFF2-40B4-BE49-F238E27FC236}">
                <a16:creationId xmlns:a16="http://schemas.microsoft.com/office/drawing/2014/main" id="{AD5BA2F0-7EA4-A248-C6A7-2D09BB95C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3436" y="3738136"/>
            <a:ext cx="832746" cy="927019"/>
          </a:xfrm>
          <a:prstGeom prst="rect">
            <a:avLst/>
          </a:prstGeom>
        </p:spPr>
      </p:pic>
      <p:sp>
        <p:nvSpPr>
          <p:cNvPr id="82" name="Textfeld 81">
            <a:extLst>
              <a:ext uri="{FF2B5EF4-FFF2-40B4-BE49-F238E27FC236}">
                <a16:creationId xmlns:a16="http://schemas.microsoft.com/office/drawing/2014/main" id="{E609F0FB-6093-3BDA-F01B-87F23D4274AF}"/>
              </a:ext>
            </a:extLst>
          </p:cNvPr>
          <p:cNvSpPr txBox="1"/>
          <p:nvPr/>
        </p:nvSpPr>
        <p:spPr>
          <a:xfrm>
            <a:off x="4396155" y="4203490"/>
            <a:ext cx="6094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Austria apart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social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self-employed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3" name="Grafik 82" descr="Sperren mit einfarbiger Füllung">
            <a:extLst>
              <a:ext uri="{FF2B5EF4-FFF2-40B4-BE49-F238E27FC236}">
                <a16:creationId xmlns:a16="http://schemas.microsoft.com/office/drawing/2014/main" id="{CC4A1E14-2810-CABF-A484-4693C91620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7602" y="5359143"/>
            <a:ext cx="926213" cy="947922"/>
          </a:xfrm>
          <a:prstGeom prst="rect">
            <a:avLst/>
          </a:prstGeom>
        </p:spPr>
      </p:pic>
      <p:sp>
        <p:nvSpPr>
          <p:cNvPr id="84" name="Textfeld 83">
            <a:extLst>
              <a:ext uri="{FF2B5EF4-FFF2-40B4-BE49-F238E27FC236}">
                <a16:creationId xmlns:a16="http://schemas.microsoft.com/office/drawing/2014/main" id="{FCC160CE-2DDA-E64E-1E6C-3EF61597460F}"/>
              </a:ext>
            </a:extLst>
          </p:cNvPr>
          <p:cNvSpPr txBox="1"/>
          <p:nvPr/>
        </p:nvSpPr>
        <p:spPr>
          <a:xfrm>
            <a:off x="4391131" y="5789105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Council´s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strong, transparent, and supportive</a:t>
            </a:r>
            <a:r>
              <a:rPr lang="de-A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67BC87E5-FA9E-6D3F-6188-13F7EAD6D9CF}"/>
              </a:ext>
            </a:extLst>
          </p:cNvPr>
          <p:cNvSpPr txBox="1"/>
          <p:nvPr/>
        </p:nvSpPr>
        <p:spPr>
          <a:xfrm>
            <a:off x="4401179" y="834767"/>
            <a:ext cx="60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de-A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9C1A0879-6216-7481-CAD6-08B7FB24CF4A}"/>
              </a:ext>
            </a:extLst>
          </p:cNvPr>
          <p:cNvSpPr txBox="1"/>
          <p:nvPr/>
        </p:nvSpPr>
        <p:spPr>
          <a:xfrm>
            <a:off x="4401179" y="2262820"/>
            <a:ext cx="60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</a:t>
            </a:r>
            <a:r>
              <a:rPr lang="de-AT" b="1" dirty="0">
                <a:solidFill>
                  <a:srgbClr val="FFD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3C320714-D5BE-46A3-1059-70C701B4807B}"/>
              </a:ext>
            </a:extLst>
          </p:cNvPr>
          <p:cNvSpPr txBox="1"/>
          <p:nvPr/>
        </p:nvSpPr>
        <p:spPr>
          <a:xfrm>
            <a:off x="4391131" y="3895713"/>
            <a:ext cx="60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endParaRPr lang="de-A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6E7CDBD4-086B-068C-9E2C-6808B8CF1914}"/>
              </a:ext>
            </a:extLst>
          </p:cNvPr>
          <p:cNvSpPr txBox="1"/>
          <p:nvPr/>
        </p:nvSpPr>
        <p:spPr>
          <a:xfrm>
            <a:off x="4401179" y="5509918"/>
            <a:ext cx="60993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System</a:t>
            </a:r>
            <a:endParaRPr lang="de-AT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1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/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63068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F6500-C9B7-F99B-2D76-A307D8B6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0D6EA66-F9B1-644E-C057-904A6FDABE17}"/>
              </a:ext>
            </a:extLst>
          </p:cNvPr>
          <p:cNvSpPr/>
          <p:nvPr/>
        </p:nvSpPr>
        <p:spPr>
          <a:xfrm>
            <a:off x="8892205" y="6031751"/>
            <a:ext cx="3271515" cy="72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0FE3DAD-3675-4556-9F1A-7AC1BEEB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524" y="958224"/>
            <a:ext cx="11538916" cy="47920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8EF7678-2320-0C5B-1112-D3050982BBD9}"/>
              </a:ext>
            </a:extLst>
          </p:cNvPr>
          <p:cNvSpPr txBox="1"/>
          <p:nvPr/>
        </p:nvSpPr>
        <p:spPr>
          <a:xfrm>
            <a:off x="144000" y="0"/>
            <a:ext cx="10800000" cy="54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 anchorCtr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of Austrian Social Security</a:t>
            </a:r>
            <a:endParaRPr lang="de-A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r Verbinder 161">
            <a:extLst>
              <a:ext uri="{FF2B5EF4-FFF2-40B4-BE49-F238E27FC236}">
                <a16:creationId xmlns:a16="http://schemas.microsoft.com/office/drawing/2014/main" id="{5C4BFF8B-8764-199C-58E3-3543D79CE3BD}"/>
              </a:ext>
            </a:extLst>
          </p:cNvPr>
          <p:cNvCxnSpPr>
            <a:cxnSpLocks/>
          </p:cNvCxnSpPr>
          <p:nvPr/>
        </p:nvCxnSpPr>
        <p:spPr>
          <a:xfrm>
            <a:off x="79201" y="543600"/>
            <a:ext cx="11947881" cy="0"/>
          </a:xfrm>
          <a:prstGeom prst="line">
            <a:avLst/>
          </a:prstGeom>
          <a:ln>
            <a:solidFill>
              <a:srgbClr val="5CB8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126028-013F-5773-C827-43AD68F2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66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C446A8-4E49-675F-ECE4-48AF616D9364}"/>
              </a:ext>
            </a:extLst>
          </p:cNvPr>
          <p:cNvSpPr/>
          <p:nvPr/>
        </p:nvSpPr>
        <p:spPr>
          <a:xfrm>
            <a:off x="8965405" y="5570920"/>
            <a:ext cx="2961943" cy="1235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8CAE2C1-67DB-A328-FE7D-39654FFC4DD5}"/>
              </a:ext>
            </a:extLst>
          </p:cNvPr>
          <p:cNvSpPr txBox="1">
            <a:spLocks/>
          </p:cNvSpPr>
          <p:nvPr/>
        </p:nvSpPr>
        <p:spPr>
          <a:xfrm>
            <a:off x="144000" y="0"/>
            <a:ext cx="1080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 for the Self-Employed</a:t>
            </a:r>
            <a:endParaRPr lang="de-A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8A72A4E-12B3-28F0-5ADE-7427D7F2224C}"/>
              </a:ext>
            </a:extLst>
          </p:cNvPr>
          <p:cNvCxnSpPr>
            <a:cxnSpLocks/>
          </p:cNvCxnSpPr>
          <p:nvPr/>
        </p:nvCxnSpPr>
        <p:spPr>
          <a:xfrm>
            <a:off x="79200" y="543600"/>
            <a:ext cx="11930400" cy="0"/>
          </a:xfrm>
          <a:prstGeom prst="line">
            <a:avLst/>
          </a:prstGeom>
          <a:ln>
            <a:solidFill>
              <a:srgbClr val="5CB8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85BBA46-4472-9457-1C69-03107B60941F}"/>
              </a:ext>
            </a:extLst>
          </p:cNvPr>
          <p:cNvSpPr/>
          <p:nvPr/>
        </p:nvSpPr>
        <p:spPr>
          <a:xfrm>
            <a:off x="511479" y="2369507"/>
            <a:ext cx="2077232" cy="66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F2F9737-9FA6-13EE-FF16-AC631B34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5" y="1381471"/>
            <a:ext cx="4396863" cy="4222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Pfeil: Fünfeck 2">
            <a:extLst>
              <a:ext uri="{FF2B5EF4-FFF2-40B4-BE49-F238E27FC236}">
                <a16:creationId xmlns:a16="http://schemas.microsoft.com/office/drawing/2014/main" id="{693AF86F-3FE1-ED7A-2F1D-5B4A2134FA1E}"/>
              </a:ext>
            </a:extLst>
          </p:cNvPr>
          <p:cNvSpPr/>
          <p:nvPr/>
        </p:nvSpPr>
        <p:spPr>
          <a:xfrm>
            <a:off x="5243464" y="1686278"/>
            <a:ext cx="6770911" cy="660747"/>
          </a:xfrm>
          <a:prstGeom prst="homePlate">
            <a:avLst/>
          </a:prstGeom>
          <a:solidFill>
            <a:srgbClr val="D8EADA"/>
          </a:solidFill>
          <a:ln>
            <a:solidFill>
              <a:srgbClr val="B9E1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7AFB796-7B2C-C017-A775-78E55696B478}"/>
              </a:ext>
            </a:extLst>
          </p:cNvPr>
          <p:cNvSpPr txBox="1"/>
          <p:nvPr/>
        </p:nvSpPr>
        <p:spPr>
          <a:xfrm>
            <a:off x="5751369" y="1743406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One-stop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provider for all social security matters for self-employed persons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 in Austria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C298EE73-C61A-E368-57CC-13C4D4FF61DE}"/>
              </a:ext>
            </a:extLst>
          </p:cNvPr>
          <p:cNvSpPr/>
          <p:nvPr/>
        </p:nvSpPr>
        <p:spPr>
          <a:xfrm>
            <a:off x="4880404" y="1683877"/>
            <a:ext cx="704711" cy="679821"/>
          </a:xfrm>
          <a:prstGeom prst="flowChartConnector">
            <a:avLst/>
          </a:prstGeom>
          <a:solidFill>
            <a:schemeClr val="bg1"/>
          </a:solidFill>
          <a:ln>
            <a:solidFill>
              <a:srgbClr val="B9E1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F692E0C-A7D4-81DF-4897-5FB5BC941880}"/>
              </a:ext>
            </a:extLst>
          </p:cNvPr>
          <p:cNvGrpSpPr/>
          <p:nvPr/>
        </p:nvGrpSpPr>
        <p:grpSpPr>
          <a:xfrm>
            <a:off x="5016999" y="1791835"/>
            <a:ext cx="421593" cy="468487"/>
            <a:chOff x="5772796" y="3048000"/>
            <a:chExt cx="647101" cy="771482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2B0D4865-F863-630E-1CDF-158DA4E8B4FC}"/>
                </a:ext>
              </a:extLst>
            </p:cNvPr>
            <p:cNvSpPr/>
            <p:nvPr/>
          </p:nvSpPr>
          <p:spPr>
            <a:xfrm>
              <a:off x="5772796" y="3048000"/>
              <a:ext cx="647101" cy="771482"/>
            </a:xfrm>
            <a:custGeom>
              <a:avLst/>
              <a:gdLst>
                <a:gd name="csX0" fmla="*/ 614164 w 647101"/>
                <a:gd name="csY0" fmla="*/ 141361 h 771482"/>
                <a:gd name="csX1" fmla="*/ 350588 w 647101"/>
                <a:gd name="csY1" fmla="*/ 12383 h 771482"/>
                <a:gd name="csX2" fmla="*/ 300223 w 647101"/>
                <a:gd name="csY2" fmla="*/ 8673 h 771482"/>
                <a:gd name="csX3" fmla="*/ 296514 w 647101"/>
                <a:gd name="csY3" fmla="*/ 12383 h 771482"/>
                <a:gd name="csX4" fmla="*/ 32938 w 647101"/>
                <a:gd name="csY4" fmla="*/ 141361 h 771482"/>
                <a:gd name="csX5" fmla="*/ 1 w 647101"/>
                <a:gd name="csY5" fmla="*/ 177803 h 771482"/>
                <a:gd name="csX6" fmla="*/ 1 w 647101"/>
                <a:gd name="csY6" fmla="*/ 269748 h 771482"/>
                <a:gd name="csX7" fmla="*/ 303649 w 647101"/>
                <a:gd name="csY7" fmla="*/ 765639 h 771482"/>
                <a:gd name="csX8" fmla="*/ 343454 w 647101"/>
                <a:gd name="csY8" fmla="*/ 765639 h 771482"/>
                <a:gd name="csX9" fmla="*/ 647101 w 647101"/>
                <a:gd name="csY9" fmla="*/ 269748 h 771482"/>
                <a:gd name="csX10" fmla="*/ 647101 w 647101"/>
                <a:gd name="csY10" fmla="*/ 177803 h 771482"/>
                <a:gd name="csX11" fmla="*/ 614164 w 647101"/>
                <a:gd name="csY11" fmla="*/ 141361 h 771482"/>
                <a:gd name="csX12" fmla="*/ 585188 w 647101"/>
                <a:gd name="csY12" fmla="*/ 269748 h 771482"/>
                <a:gd name="csX13" fmla="*/ 331690 w 647101"/>
                <a:gd name="csY13" fmla="*/ 699097 h 771482"/>
                <a:gd name="csX14" fmla="*/ 323556 w 647101"/>
                <a:gd name="csY14" fmla="*/ 704726 h 771482"/>
                <a:gd name="csX15" fmla="*/ 315431 w 647101"/>
                <a:gd name="csY15" fmla="*/ 699097 h 771482"/>
                <a:gd name="csX16" fmla="*/ 61904 w 647101"/>
                <a:gd name="csY16" fmla="*/ 269748 h 771482"/>
                <a:gd name="csX17" fmla="*/ 61904 w 647101"/>
                <a:gd name="csY17" fmla="*/ 200682 h 771482"/>
                <a:gd name="csX18" fmla="*/ 73944 w 647101"/>
                <a:gd name="csY18" fmla="*/ 198777 h 771482"/>
                <a:gd name="csX19" fmla="*/ 313869 w 647101"/>
                <a:gd name="csY19" fmla="*/ 82572 h 771482"/>
                <a:gd name="csX20" fmla="*/ 323546 w 647101"/>
                <a:gd name="csY20" fmla="*/ 73657 h 771482"/>
                <a:gd name="csX21" fmla="*/ 333233 w 647101"/>
                <a:gd name="csY21" fmla="*/ 82572 h 771482"/>
                <a:gd name="csX22" fmla="*/ 573149 w 647101"/>
                <a:gd name="csY22" fmla="*/ 198777 h 771482"/>
                <a:gd name="csX23" fmla="*/ 585188 w 647101"/>
                <a:gd name="csY23" fmla="*/ 200682 h 7714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647101" h="771482">
                  <a:moveTo>
                    <a:pt x="614164" y="141361"/>
                  </a:moveTo>
                  <a:cubicBezTo>
                    <a:pt x="513138" y="133313"/>
                    <a:pt x="418933" y="87216"/>
                    <a:pt x="350588" y="12383"/>
                  </a:cubicBezTo>
                  <a:cubicBezTo>
                    <a:pt x="337704" y="-2549"/>
                    <a:pt x="315156" y="-4210"/>
                    <a:pt x="300223" y="8673"/>
                  </a:cubicBezTo>
                  <a:cubicBezTo>
                    <a:pt x="298897" y="9817"/>
                    <a:pt x="297658" y="11057"/>
                    <a:pt x="296514" y="12383"/>
                  </a:cubicBezTo>
                  <a:cubicBezTo>
                    <a:pt x="228169" y="87216"/>
                    <a:pt x="133964" y="133313"/>
                    <a:pt x="32938" y="141361"/>
                  </a:cubicBezTo>
                  <a:cubicBezTo>
                    <a:pt x="14166" y="143120"/>
                    <a:pt x="-141" y="158948"/>
                    <a:pt x="1" y="177803"/>
                  </a:cubicBezTo>
                  <a:lnTo>
                    <a:pt x="1" y="269748"/>
                  </a:lnTo>
                  <a:cubicBezTo>
                    <a:pt x="1" y="469640"/>
                    <a:pt x="127131" y="652491"/>
                    <a:pt x="303649" y="765639"/>
                  </a:cubicBezTo>
                  <a:cubicBezTo>
                    <a:pt x="315773" y="773430"/>
                    <a:pt x="331329" y="773430"/>
                    <a:pt x="343454" y="765639"/>
                  </a:cubicBezTo>
                  <a:cubicBezTo>
                    <a:pt x="519971" y="652463"/>
                    <a:pt x="647101" y="469640"/>
                    <a:pt x="647101" y="269748"/>
                  </a:cubicBezTo>
                  <a:lnTo>
                    <a:pt x="647101" y="177803"/>
                  </a:lnTo>
                  <a:cubicBezTo>
                    <a:pt x="647243" y="158948"/>
                    <a:pt x="632936" y="143120"/>
                    <a:pt x="614164" y="141361"/>
                  </a:cubicBezTo>
                  <a:close/>
                  <a:moveTo>
                    <a:pt x="585188" y="269748"/>
                  </a:moveTo>
                  <a:cubicBezTo>
                    <a:pt x="585188" y="428816"/>
                    <a:pt x="490424" y="589283"/>
                    <a:pt x="331690" y="699097"/>
                  </a:cubicBezTo>
                  <a:lnTo>
                    <a:pt x="323556" y="704726"/>
                  </a:lnTo>
                  <a:lnTo>
                    <a:pt x="315431" y="699097"/>
                  </a:lnTo>
                  <a:cubicBezTo>
                    <a:pt x="156687" y="589274"/>
                    <a:pt x="61904" y="428768"/>
                    <a:pt x="61904" y="269748"/>
                  </a:cubicBezTo>
                  <a:lnTo>
                    <a:pt x="61904" y="200682"/>
                  </a:lnTo>
                  <a:lnTo>
                    <a:pt x="73944" y="198777"/>
                  </a:lnTo>
                  <a:cubicBezTo>
                    <a:pt x="163642" y="184594"/>
                    <a:pt x="247129" y="144157"/>
                    <a:pt x="313869" y="82572"/>
                  </a:cubicBezTo>
                  <a:lnTo>
                    <a:pt x="323546" y="73657"/>
                  </a:lnTo>
                  <a:lnTo>
                    <a:pt x="333233" y="82572"/>
                  </a:lnTo>
                  <a:cubicBezTo>
                    <a:pt x="399970" y="144157"/>
                    <a:pt x="483454" y="184594"/>
                    <a:pt x="573149" y="198777"/>
                  </a:cubicBezTo>
                  <a:lnTo>
                    <a:pt x="585188" y="20068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8CF5FC0A-E723-FADB-F405-70528E99F200}"/>
                </a:ext>
              </a:extLst>
            </p:cNvPr>
            <p:cNvSpPr/>
            <p:nvPr/>
          </p:nvSpPr>
          <p:spPr>
            <a:xfrm>
              <a:off x="5863275" y="3160280"/>
              <a:ext cx="466134" cy="557612"/>
            </a:xfrm>
            <a:custGeom>
              <a:avLst/>
              <a:gdLst>
                <a:gd name="csX0" fmla="*/ 233067 w 466134"/>
                <a:gd name="csY0" fmla="*/ 0 h 557612"/>
                <a:gd name="csX1" fmla="*/ 0 w 466134"/>
                <a:gd name="csY1" fmla="*/ 112624 h 557612"/>
                <a:gd name="csX2" fmla="*/ 0 w 466134"/>
                <a:gd name="csY2" fmla="*/ 157467 h 557612"/>
                <a:gd name="csX3" fmla="*/ 233077 w 466134"/>
                <a:gd name="csY3" fmla="*/ 557613 h 557612"/>
                <a:gd name="csX4" fmla="*/ 466134 w 466134"/>
                <a:gd name="csY4" fmla="*/ 157467 h 557612"/>
                <a:gd name="csX5" fmla="*/ 466134 w 466134"/>
                <a:gd name="csY5" fmla="*/ 112624 h 557612"/>
                <a:gd name="csX6" fmla="*/ 233067 w 466134"/>
                <a:gd name="csY6" fmla="*/ 0 h 557612"/>
                <a:gd name="csX7" fmla="*/ 208607 w 466134"/>
                <a:gd name="csY7" fmla="*/ 371904 h 557612"/>
                <a:gd name="csX8" fmla="*/ 112290 w 466134"/>
                <a:gd name="csY8" fmla="*/ 275577 h 557612"/>
                <a:gd name="csX9" fmla="*/ 145018 w 466134"/>
                <a:gd name="csY9" fmla="*/ 242849 h 557612"/>
                <a:gd name="csX10" fmla="*/ 208607 w 466134"/>
                <a:gd name="csY10" fmla="*/ 306438 h 557612"/>
                <a:gd name="csX11" fmla="*/ 338833 w 466134"/>
                <a:gd name="csY11" fmla="*/ 176212 h 557612"/>
                <a:gd name="csX12" fmla="*/ 371561 w 466134"/>
                <a:gd name="csY12" fmla="*/ 208950 h 5576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466134" h="557612">
                  <a:moveTo>
                    <a:pt x="233067" y="0"/>
                  </a:moveTo>
                  <a:cubicBezTo>
                    <a:pt x="166934" y="57839"/>
                    <a:pt x="86412" y="96749"/>
                    <a:pt x="0" y="112624"/>
                  </a:cubicBezTo>
                  <a:lnTo>
                    <a:pt x="0" y="157467"/>
                  </a:lnTo>
                  <a:cubicBezTo>
                    <a:pt x="0" y="304410"/>
                    <a:pt x="86935" y="453342"/>
                    <a:pt x="233077" y="557613"/>
                  </a:cubicBezTo>
                  <a:cubicBezTo>
                    <a:pt x="379200" y="453361"/>
                    <a:pt x="466134" y="304419"/>
                    <a:pt x="466134" y="157467"/>
                  </a:cubicBezTo>
                  <a:lnTo>
                    <a:pt x="466134" y="112624"/>
                  </a:lnTo>
                  <a:cubicBezTo>
                    <a:pt x="379723" y="96749"/>
                    <a:pt x="299200" y="57839"/>
                    <a:pt x="233067" y="0"/>
                  </a:cubicBezTo>
                  <a:close/>
                  <a:moveTo>
                    <a:pt x="208607" y="371904"/>
                  </a:moveTo>
                  <a:lnTo>
                    <a:pt x="112290" y="275577"/>
                  </a:lnTo>
                  <a:lnTo>
                    <a:pt x="145018" y="242849"/>
                  </a:lnTo>
                  <a:lnTo>
                    <a:pt x="208607" y="306438"/>
                  </a:lnTo>
                  <a:lnTo>
                    <a:pt x="338833" y="176212"/>
                  </a:lnTo>
                  <a:lnTo>
                    <a:pt x="371561" y="20895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43" name="Pfeil: Fünfeck 42">
            <a:extLst>
              <a:ext uri="{FF2B5EF4-FFF2-40B4-BE49-F238E27FC236}">
                <a16:creationId xmlns:a16="http://schemas.microsoft.com/office/drawing/2014/main" id="{4B16ECF6-659D-1B94-21A3-FA0D7C313788}"/>
              </a:ext>
            </a:extLst>
          </p:cNvPr>
          <p:cNvSpPr/>
          <p:nvPr/>
        </p:nvSpPr>
        <p:spPr>
          <a:xfrm>
            <a:off x="5255744" y="3078442"/>
            <a:ext cx="6770911" cy="660747"/>
          </a:xfrm>
          <a:prstGeom prst="homePlate">
            <a:avLst/>
          </a:prstGeom>
          <a:solidFill>
            <a:srgbClr val="D8EADA"/>
          </a:solidFill>
          <a:ln>
            <a:solidFill>
              <a:srgbClr val="B9E1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4BCD6AD-B149-3879-5F66-64AC830322DF}"/>
              </a:ext>
            </a:extLst>
          </p:cNvPr>
          <p:cNvSpPr txBox="1"/>
          <p:nvPr/>
        </p:nvSpPr>
        <p:spPr>
          <a:xfrm>
            <a:off x="5751369" y="3089089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around 13.2 billion € annually for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million insured persons </a:t>
            </a:r>
            <a:b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co-insured dependents)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lussdiagramm: Verbinder 44">
            <a:extLst>
              <a:ext uri="{FF2B5EF4-FFF2-40B4-BE49-F238E27FC236}">
                <a16:creationId xmlns:a16="http://schemas.microsoft.com/office/drawing/2014/main" id="{4D7FD983-87C1-3222-C0BA-FE5D06192911}"/>
              </a:ext>
            </a:extLst>
          </p:cNvPr>
          <p:cNvSpPr/>
          <p:nvPr/>
        </p:nvSpPr>
        <p:spPr>
          <a:xfrm>
            <a:off x="4880404" y="3089089"/>
            <a:ext cx="704711" cy="679821"/>
          </a:xfrm>
          <a:prstGeom prst="flowChartConnector">
            <a:avLst/>
          </a:prstGeom>
          <a:solidFill>
            <a:schemeClr val="bg1"/>
          </a:solidFill>
          <a:ln>
            <a:solidFill>
              <a:srgbClr val="B9E1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6" name="Grafik 45" descr="Bonbon mit einfarbiger Füllung">
            <a:extLst>
              <a:ext uri="{FF2B5EF4-FFF2-40B4-BE49-F238E27FC236}">
                <a16:creationId xmlns:a16="http://schemas.microsoft.com/office/drawing/2014/main" id="{E9B75DFB-D9FD-45AE-C06B-420C3F8E0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0038" y="3116025"/>
            <a:ext cx="574028" cy="574028"/>
          </a:xfrm>
          <a:prstGeom prst="rect">
            <a:avLst/>
          </a:prstGeom>
        </p:spPr>
      </p:pic>
      <p:sp>
        <p:nvSpPr>
          <p:cNvPr id="56" name="Pfeil: Fünfeck 55">
            <a:extLst>
              <a:ext uri="{FF2B5EF4-FFF2-40B4-BE49-F238E27FC236}">
                <a16:creationId xmlns:a16="http://schemas.microsoft.com/office/drawing/2014/main" id="{07A22A99-0737-FC4D-DB84-5292C3EC3EF4}"/>
              </a:ext>
            </a:extLst>
          </p:cNvPr>
          <p:cNvSpPr/>
          <p:nvPr/>
        </p:nvSpPr>
        <p:spPr>
          <a:xfrm>
            <a:off x="5156436" y="4413108"/>
            <a:ext cx="6770912" cy="660747"/>
          </a:xfrm>
          <a:prstGeom prst="homePlate">
            <a:avLst/>
          </a:prstGeom>
          <a:solidFill>
            <a:srgbClr val="D8EADA"/>
          </a:solidFill>
          <a:ln>
            <a:solidFill>
              <a:srgbClr val="B9E1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Flussdiagramm: Verbinder 56">
            <a:extLst>
              <a:ext uri="{FF2B5EF4-FFF2-40B4-BE49-F238E27FC236}">
                <a16:creationId xmlns:a16="http://schemas.microsoft.com/office/drawing/2014/main" id="{959D35F2-BD5A-C564-5A10-B7427C5A00AE}"/>
              </a:ext>
            </a:extLst>
          </p:cNvPr>
          <p:cNvSpPr/>
          <p:nvPr/>
        </p:nvSpPr>
        <p:spPr>
          <a:xfrm>
            <a:off x="4950038" y="4396744"/>
            <a:ext cx="704711" cy="679819"/>
          </a:xfrm>
          <a:prstGeom prst="flowChartConnector">
            <a:avLst/>
          </a:prstGeom>
          <a:solidFill>
            <a:schemeClr val="bg1"/>
          </a:solidFill>
          <a:ln>
            <a:solidFill>
              <a:srgbClr val="B9E1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8EAF8C5A-75D4-F39E-A387-A4CA1F7A0C4B}"/>
              </a:ext>
            </a:extLst>
          </p:cNvPr>
          <p:cNvSpPr txBox="1"/>
          <p:nvPr/>
        </p:nvSpPr>
        <p:spPr>
          <a:xfrm>
            <a:off x="5751369" y="4589592"/>
            <a:ext cx="690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as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self-governing body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Grafik 58" descr="Management mit einfarbiger Füllung">
            <a:extLst>
              <a:ext uri="{FF2B5EF4-FFF2-40B4-BE49-F238E27FC236}">
                <a16:creationId xmlns:a16="http://schemas.microsoft.com/office/drawing/2014/main" id="{338744AD-463B-B45E-8E03-0E6BB3EAC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6999" y="4453933"/>
            <a:ext cx="565443" cy="565443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3607D9-763C-9211-9CC6-73C87890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15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A6A01F2-77C3-A4F5-6FC9-867F728EB4F3}"/>
              </a:ext>
            </a:extLst>
          </p:cNvPr>
          <p:cNvSpPr/>
          <p:nvPr/>
        </p:nvSpPr>
        <p:spPr>
          <a:xfrm>
            <a:off x="8806250" y="6170999"/>
            <a:ext cx="2973861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DAA45DA9-5622-0A68-573A-5CFEB854E5DF}"/>
              </a:ext>
            </a:extLst>
          </p:cNvPr>
          <p:cNvSpPr/>
          <p:nvPr/>
        </p:nvSpPr>
        <p:spPr>
          <a:xfrm>
            <a:off x="1610498" y="1248032"/>
            <a:ext cx="8971007" cy="4160109"/>
          </a:xfrm>
          <a:prstGeom prst="roundRect">
            <a:avLst/>
          </a:prstGeom>
          <a:solidFill>
            <a:srgbClr val="CAE8D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DED62360-2A89-3ADE-70A2-05EFF30B9F27}"/>
              </a:ext>
            </a:extLst>
          </p:cNvPr>
          <p:cNvSpPr/>
          <p:nvPr/>
        </p:nvSpPr>
        <p:spPr>
          <a:xfrm>
            <a:off x="9474325" y="435231"/>
            <a:ext cx="1856511" cy="162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6525D00E-D835-DB65-13F9-9D2CBC382434}"/>
              </a:ext>
            </a:extLst>
          </p:cNvPr>
          <p:cNvSpPr/>
          <p:nvPr/>
        </p:nvSpPr>
        <p:spPr>
          <a:xfrm>
            <a:off x="857767" y="435600"/>
            <a:ext cx="1856511" cy="162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365069-0C14-7E2C-3A24-F209BD20128C}"/>
              </a:ext>
            </a:extLst>
          </p:cNvPr>
          <p:cNvSpPr txBox="1"/>
          <p:nvPr/>
        </p:nvSpPr>
        <p:spPr>
          <a:xfrm>
            <a:off x="9402619" y="-908158"/>
            <a:ext cx="2789381" cy="329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799" dirty="0">
                <a:solidFill>
                  <a:srgbClr val="CAE8D3"/>
                </a:solidFill>
              </a:rPr>
              <a:t>„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52D3D5-7F6C-FCB4-484E-1FF6A5520AF1}"/>
              </a:ext>
            </a:extLst>
          </p:cNvPr>
          <p:cNvSpPr txBox="1"/>
          <p:nvPr/>
        </p:nvSpPr>
        <p:spPr>
          <a:xfrm rot="10800000">
            <a:off x="1476631" y="793714"/>
            <a:ext cx="1296102" cy="329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799" dirty="0">
                <a:solidFill>
                  <a:srgbClr val="CAE8D3"/>
                </a:solidFill>
              </a:rPr>
              <a:t>„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D1C1322-4722-7EDA-550F-3DF8FA6EC7FB}"/>
              </a:ext>
            </a:extLst>
          </p:cNvPr>
          <p:cNvSpPr txBox="1"/>
          <p:nvPr/>
        </p:nvSpPr>
        <p:spPr>
          <a:xfrm>
            <a:off x="2225963" y="2267332"/>
            <a:ext cx="7897092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i="1" dirty="0">
                <a:latin typeface="Arial"/>
                <a:cs typeface="Arial"/>
              </a:rPr>
              <a:t>The gradual introduction of health, accident, and pension insurance for self-employed persons can be regarded as one of the</a:t>
            </a:r>
            <a:r>
              <a:rPr lang="en-GB" sz="2000" b="1" i="1" dirty="0">
                <a:solidFill>
                  <a:srgbClr val="5DB97C"/>
                </a:solidFill>
                <a:latin typeface="Arial"/>
                <a:cs typeface="Arial"/>
              </a:rPr>
              <a:t> </a:t>
            </a:r>
            <a:r>
              <a:rPr lang="en-GB" sz="2000" i="1" dirty="0">
                <a:solidFill>
                  <a:srgbClr val="5DB97C"/>
                </a:solidFill>
                <a:latin typeface="Arial"/>
                <a:cs typeface="Arial"/>
              </a:rPr>
              <a:t>major achievements </a:t>
            </a:r>
            <a:r>
              <a:rPr lang="en-GB" sz="2000" i="1" dirty="0">
                <a:latin typeface="Arial"/>
                <a:cs typeface="Arial"/>
              </a:rPr>
              <a:t>of the Austrian social welfare system in the 20th century. … Mandatory social security </a:t>
            </a:r>
            <a:r>
              <a:rPr lang="en-GB" sz="2000" i="1" dirty="0">
                <a:solidFill>
                  <a:srgbClr val="5DB97C"/>
                </a:solidFill>
                <a:latin typeface="Arial"/>
                <a:cs typeface="Arial"/>
              </a:rPr>
              <a:t>did not remain a privilege of employees</a:t>
            </a:r>
            <a:r>
              <a:rPr lang="en-GB" sz="2000" i="1" dirty="0">
                <a:latin typeface="Arial"/>
                <a:cs typeface="Arial"/>
              </a:rPr>
              <a:t>.</a:t>
            </a:r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/>
                <a:cs typeface="Arial"/>
              </a:rPr>
              <a:t>Mag. Magdalena </a:t>
            </a:r>
            <a:r>
              <a:rPr lang="en-GB" sz="1400" dirty="0" err="1">
                <a:latin typeface="Arial"/>
                <a:cs typeface="Arial"/>
              </a:rPr>
              <a:t>Irnstötter</a:t>
            </a:r>
            <a:r>
              <a:rPr lang="en-GB" sz="1400" dirty="0">
                <a:latin typeface="Arial"/>
                <a:cs typeface="Arial"/>
              </a:rPr>
              <a:t>, MA (SVS) and Dr. Christina </a:t>
            </a:r>
            <a:r>
              <a:rPr lang="en-GB" sz="1400" dirty="0" err="1">
                <a:latin typeface="Arial"/>
                <a:cs typeface="Arial"/>
              </a:rPr>
              <a:t>Schnittler</a:t>
            </a:r>
            <a:r>
              <a:rPr lang="en-GB" sz="1400" dirty="0">
                <a:latin typeface="Arial"/>
                <a:cs typeface="Arial"/>
              </a:rPr>
              <a:t> (University of Vienna) </a:t>
            </a:r>
          </a:p>
          <a:p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0C16B0-5D1A-8212-D713-0A528846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61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CF010-A574-47CE-4DED-A763F5993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1A395C0-683F-0F96-5C85-553D73EE35BB}"/>
              </a:ext>
            </a:extLst>
          </p:cNvPr>
          <p:cNvSpPr/>
          <p:nvPr/>
        </p:nvSpPr>
        <p:spPr>
          <a:xfrm>
            <a:off x="9282776" y="2132617"/>
            <a:ext cx="3162203" cy="15141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endParaRPr lang="de-AT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D5E3D90-EF21-C4BF-9571-B3D04C515D44}"/>
              </a:ext>
            </a:extLst>
          </p:cNvPr>
          <p:cNvSpPr/>
          <p:nvPr/>
        </p:nvSpPr>
        <p:spPr>
          <a:xfrm>
            <a:off x="9424792" y="4766644"/>
            <a:ext cx="3162203" cy="15141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endParaRPr lang="de-AT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5548EDB-82DB-09CE-55F4-7C4EA191611B}"/>
              </a:ext>
            </a:extLst>
          </p:cNvPr>
          <p:cNvSpPr/>
          <p:nvPr/>
        </p:nvSpPr>
        <p:spPr>
          <a:xfrm>
            <a:off x="411892" y="5560542"/>
            <a:ext cx="2743200" cy="1160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EC7E32E-6461-5EBA-0CEE-B19A88C8A06C}"/>
              </a:ext>
            </a:extLst>
          </p:cNvPr>
          <p:cNvSpPr/>
          <p:nvPr/>
        </p:nvSpPr>
        <p:spPr>
          <a:xfrm>
            <a:off x="8768542" y="6170999"/>
            <a:ext cx="2973861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62" name="Gerader Verbinder 161">
            <a:extLst>
              <a:ext uri="{FF2B5EF4-FFF2-40B4-BE49-F238E27FC236}">
                <a16:creationId xmlns:a16="http://schemas.microsoft.com/office/drawing/2014/main" id="{3B6416D5-247E-F75C-E253-DB770A9265D7}"/>
              </a:ext>
            </a:extLst>
          </p:cNvPr>
          <p:cNvCxnSpPr>
            <a:cxnSpLocks/>
          </p:cNvCxnSpPr>
          <p:nvPr/>
        </p:nvCxnSpPr>
        <p:spPr>
          <a:xfrm>
            <a:off x="62043" y="680642"/>
            <a:ext cx="11947881" cy="0"/>
          </a:xfrm>
          <a:prstGeom prst="line">
            <a:avLst/>
          </a:prstGeom>
          <a:ln>
            <a:solidFill>
              <a:srgbClr val="5CB8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feld 162">
            <a:extLst>
              <a:ext uri="{FF2B5EF4-FFF2-40B4-BE49-F238E27FC236}">
                <a16:creationId xmlns:a16="http://schemas.microsoft.com/office/drawing/2014/main" id="{6B2A9D4B-5894-7F23-6D9B-E0DDA9AEEE33}"/>
              </a:ext>
            </a:extLst>
          </p:cNvPr>
          <p:cNvSpPr txBox="1"/>
          <p:nvPr/>
        </p:nvSpPr>
        <p:spPr>
          <a:xfrm>
            <a:off x="172774" y="43160"/>
            <a:ext cx="1080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 anchorCtr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Self-Employed Persons – special social insurance systems</a:t>
            </a:r>
            <a:endParaRPr lang="de-A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2DAFCCF-9BEE-34E7-C86C-4DC7ADC747EB}"/>
              </a:ext>
            </a:extLst>
          </p:cNvPr>
          <p:cNvGrpSpPr/>
          <p:nvPr/>
        </p:nvGrpSpPr>
        <p:grpSpPr>
          <a:xfrm>
            <a:off x="-2146772" y="1278651"/>
            <a:ext cx="11275158" cy="5074910"/>
            <a:chOff x="-1656087" y="1194605"/>
            <a:chExt cx="10681729" cy="4976389"/>
          </a:xfrm>
        </p:grpSpPr>
        <p:sp>
          <p:nvSpPr>
            <p:cNvPr id="161" name="Pfeil: Fünfeck 160">
              <a:extLst>
                <a:ext uri="{FF2B5EF4-FFF2-40B4-BE49-F238E27FC236}">
                  <a16:creationId xmlns:a16="http://schemas.microsoft.com/office/drawing/2014/main" id="{D81CDC8E-A3D1-DBF8-0989-4F38C2CA25E6}"/>
                </a:ext>
              </a:extLst>
            </p:cNvPr>
            <p:cNvSpPr/>
            <p:nvPr/>
          </p:nvSpPr>
          <p:spPr>
            <a:xfrm>
              <a:off x="1828669" y="5222977"/>
              <a:ext cx="7004000" cy="778945"/>
            </a:xfrm>
            <a:prstGeom prst="homePlate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0" name="Pfeil: Fünfeck 159">
              <a:extLst>
                <a:ext uri="{FF2B5EF4-FFF2-40B4-BE49-F238E27FC236}">
                  <a16:creationId xmlns:a16="http://schemas.microsoft.com/office/drawing/2014/main" id="{0AC85AAE-CA19-F1B4-545B-A032A494E2B5}"/>
                </a:ext>
              </a:extLst>
            </p:cNvPr>
            <p:cNvSpPr/>
            <p:nvPr/>
          </p:nvSpPr>
          <p:spPr>
            <a:xfrm>
              <a:off x="2036225" y="3790057"/>
              <a:ext cx="6989417" cy="778945"/>
            </a:xfrm>
            <a:prstGeom prst="homePlate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9" name="Pfeil: Fünfeck 158">
              <a:extLst>
                <a:ext uri="{FF2B5EF4-FFF2-40B4-BE49-F238E27FC236}">
                  <a16:creationId xmlns:a16="http://schemas.microsoft.com/office/drawing/2014/main" id="{6227940D-2767-251B-C9A4-CD4831839259}"/>
                </a:ext>
              </a:extLst>
            </p:cNvPr>
            <p:cNvSpPr/>
            <p:nvPr/>
          </p:nvSpPr>
          <p:spPr>
            <a:xfrm>
              <a:off x="1946873" y="2524597"/>
              <a:ext cx="6989417" cy="778945"/>
            </a:xfrm>
            <a:prstGeom prst="homePlate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5" name="Pfeil: Fünfeck 154">
              <a:extLst>
                <a:ext uri="{FF2B5EF4-FFF2-40B4-BE49-F238E27FC236}">
                  <a16:creationId xmlns:a16="http://schemas.microsoft.com/office/drawing/2014/main" id="{C044B639-8246-783B-A571-D9C03E3569B1}"/>
                </a:ext>
              </a:extLst>
            </p:cNvPr>
            <p:cNvSpPr/>
            <p:nvPr/>
          </p:nvSpPr>
          <p:spPr>
            <a:xfrm>
              <a:off x="1998256" y="1318909"/>
              <a:ext cx="7027385" cy="778945"/>
            </a:xfrm>
            <a:prstGeom prst="homePlate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3" name="Flussdiagramm: Verbinder 152">
              <a:extLst>
                <a:ext uri="{FF2B5EF4-FFF2-40B4-BE49-F238E27FC236}">
                  <a16:creationId xmlns:a16="http://schemas.microsoft.com/office/drawing/2014/main" id="{EC1C50DD-DA76-B8BC-769B-951208757CC0}"/>
                </a:ext>
              </a:extLst>
            </p:cNvPr>
            <p:cNvSpPr/>
            <p:nvPr/>
          </p:nvSpPr>
          <p:spPr>
            <a:xfrm rot="10800000">
              <a:off x="1238351" y="4821546"/>
              <a:ext cx="1389559" cy="1321388"/>
            </a:xfrm>
            <a:prstGeom prst="flowChartConnector">
              <a:avLst/>
            </a:prstGeom>
            <a:solidFill>
              <a:srgbClr val="9BD1AC"/>
            </a:solidFill>
            <a:ln>
              <a:solidFill>
                <a:srgbClr val="C2C2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1" name="Flussdiagramm: Verbinder 150">
              <a:extLst>
                <a:ext uri="{FF2B5EF4-FFF2-40B4-BE49-F238E27FC236}">
                  <a16:creationId xmlns:a16="http://schemas.microsoft.com/office/drawing/2014/main" id="{EB30660D-A0C4-D0E7-7758-730056E1BFCE}"/>
                </a:ext>
              </a:extLst>
            </p:cNvPr>
            <p:cNvSpPr/>
            <p:nvPr/>
          </p:nvSpPr>
          <p:spPr>
            <a:xfrm rot="6116402">
              <a:off x="1834016" y="3643685"/>
              <a:ext cx="1389560" cy="1321388"/>
            </a:xfrm>
            <a:prstGeom prst="flowChartConnector">
              <a:avLst/>
            </a:prstGeom>
            <a:solidFill>
              <a:srgbClr val="9BD1AC"/>
            </a:solidFill>
            <a:ln>
              <a:solidFill>
                <a:srgbClr val="C2C2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9" name="Flussdiagramm: Verbinder 148">
              <a:extLst>
                <a:ext uri="{FF2B5EF4-FFF2-40B4-BE49-F238E27FC236}">
                  <a16:creationId xmlns:a16="http://schemas.microsoft.com/office/drawing/2014/main" id="{5E513D97-5055-8F1D-1DF7-2CBFBDDF8E94}"/>
                </a:ext>
              </a:extLst>
            </p:cNvPr>
            <p:cNvSpPr/>
            <p:nvPr/>
          </p:nvSpPr>
          <p:spPr>
            <a:xfrm rot="3553385">
              <a:off x="1834016" y="2313090"/>
              <a:ext cx="1389560" cy="1321388"/>
            </a:xfrm>
            <a:prstGeom prst="flowChartConnector">
              <a:avLst/>
            </a:prstGeom>
            <a:solidFill>
              <a:srgbClr val="9BD1AC"/>
            </a:solidFill>
            <a:ln>
              <a:solidFill>
                <a:srgbClr val="C2C2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9" name="Flussdiagramm: Verbinder 78">
              <a:extLst>
                <a:ext uri="{FF2B5EF4-FFF2-40B4-BE49-F238E27FC236}">
                  <a16:creationId xmlns:a16="http://schemas.microsoft.com/office/drawing/2014/main" id="{8FE539F6-E6A4-24BA-CAF2-08F563070F62}"/>
                </a:ext>
              </a:extLst>
            </p:cNvPr>
            <p:cNvSpPr/>
            <p:nvPr/>
          </p:nvSpPr>
          <p:spPr>
            <a:xfrm>
              <a:off x="1067923" y="1194605"/>
              <a:ext cx="1389559" cy="1321388"/>
            </a:xfrm>
            <a:prstGeom prst="flowChartConnector">
              <a:avLst/>
            </a:prstGeom>
            <a:solidFill>
              <a:srgbClr val="9BD1AC"/>
            </a:solidFill>
            <a:ln>
              <a:solidFill>
                <a:srgbClr val="C2C2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7" name="Halbbogen 86">
              <a:extLst>
                <a:ext uri="{FF2B5EF4-FFF2-40B4-BE49-F238E27FC236}">
                  <a16:creationId xmlns:a16="http://schemas.microsoft.com/office/drawing/2014/main" id="{210B8ADE-FE9D-0B94-34EB-1FA630936903}"/>
                </a:ext>
              </a:extLst>
            </p:cNvPr>
            <p:cNvSpPr/>
            <p:nvPr/>
          </p:nvSpPr>
          <p:spPr>
            <a:xfrm rot="5400000">
              <a:off x="-2148898" y="1700941"/>
              <a:ext cx="4962864" cy="3977242"/>
            </a:xfrm>
            <a:prstGeom prst="blockArc">
              <a:avLst>
                <a:gd name="adj1" fmla="val 10764971"/>
                <a:gd name="adj2" fmla="val 7287"/>
                <a:gd name="adj3" fmla="val 4999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C5C5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116" name="Flussdiagramm: Verbinder 115">
              <a:extLst>
                <a:ext uri="{FF2B5EF4-FFF2-40B4-BE49-F238E27FC236}">
                  <a16:creationId xmlns:a16="http://schemas.microsoft.com/office/drawing/2014/main" id="{67A85104-CFC3-A41F-42D2-7BEBC0930FD5}"/>
                </a:ext>
              </a:extLst>
            </p:cNvPr>
            <p:cNvSpPr/>
            <p:nvPr/>
          </p:nvSpPr>
          <p:spPr>
            <a:xfrm>
              <a:off x="1332991" y="1481487"/>
              <a:ext cx="811326" cy="73714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0" name="Flussdiagramm: Verbinder 149">
              <a:extLst>
                <a:ext uri="{FF2B5EF4-FFF2-40B4-BE49-F238E27FC236}">
                  <a16:creationId xmlns:a16="http://schemas.microsoft.com/office/drawing/2014/main" id="{F17BB0BD-36A5-F565-A7AC-284AAAE36E49}"/>
                </a:ext>
              </a:extLst>
            </p:cNvPr>
            <p:cNvSpPr/>
            <p:nvPr/>
          </p:nvSpPr>
          <p:spPr>
            <a:xfrm>
              <a:off x="2064350" y="2627941"/>
              <a:ext cx="811326" cy="73714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2" name="Flussdiagramm: Verbinder 151">
              <a:extLst>
                <a:ext uri="{FF2B5EF4-FFF2-40B4-BE49-F238E27FC236}">
                  <a16:creationId xmlns:a16="http://schemas.microsoft.com/office/drawing/2014/main" id="{D28A10E0-8589-60D4-1551-579432FC916A}"/>
                </a:ext>
              </a:extLst>
            </p:cNvPr>
            <p:cNvSpPr/>
            <p:nvPr/>
          </p:nvSpPr>
          <p:spPr>
            <a:xfrm>
              <a:off x="2027985" y="3943392"/>
              <a:ext cx="811326" cy="73714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4" name="Flussdiagramm: Verbinder 153">
              <a:extLst>
                <a:ext uri="{FF2B5EF4-FFF2-40B4-BE49-F238E27FC236}">
                  <a16:creationId xmlns:a16="http://schemas.microsoft.com/office/drawing/2014/main" id="{7F9E559C-B5C8-6734-0AF9-0972CF1A21C3}"/>
                </a:ext>
              </a:extLst>
            </p:cNvPr>
            <p:cNvSpPr/>
            <p:nvPr/>
          </p:nvSpPr>
          <p:spPr>
            <a:xfrm>
              <a:off x="1559872" y="5035342"/>
              <a:ext cx="811326" cy="73714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4" name="Textfeld 163">
              <a:extLst>
                <a:ext uri="{FF2B5EF4-FFF2-40B4-BE49-F238E27FC236}">
                  <a16:creationId xmlns:a16="http://schemas.microsoft.com/office/drawing/2014/main" id="{4B030BAE-22DB-B205-20B8-EDD201FAAD37}"/>
                </a:ext>
              </a:extLst>
            </p:cNvPr>
            <p:cNvSpPr txBox="1"/>
            <p:nvPr/>
          </p:nvSpPr>
          <p:spPr>
            <a:xfrm>
              <a:off x="3133804" y="1441008"/>
              <a:ext cx="5634232" cy="633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Trade professional (member of the Chamber of Commerce)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Textfeld 164">
              <a:extLst>
                <a:ext uri="{FF2B5EF4-FFF2-40B4-BE49-F238E27FC236}">
                  <a16:creationId xmlns:a16="http://schemas.microsoft.com/office/drawing/2014/main" id="{662BB521-B601-3CBC-14A7-D52B83010FD3}"/>
                </a:ext>
              </a:extLst>
            </p:cNvPr>
            <p:cNvSpPr txBox="1"/>
            <p:nvPr/>
          </p:nvSpPr>
          <p:spPr>
            <a:xfrm>
              <a:off x="3314067" y="2698891"/>
              <a:ext cx="5634232" cy="36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Farmers (agriculture and forestry)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Textfeld 165">
              <a:extLst>
                <a:ext uri="{FF2B5EF4-FFF2-40B4-BE49-F238E27FC236}">
                  <a16:creationId xmlns:a16="http://schemas.microsoft.com/office/drawing/2014/main" id="{5074F8CE-4EEC-413A-B001-E2EF6F8357AB}"/>
                </a:ext>
              </a:extLst>
            </p:cNvPr>
            <p:cNvSpPr txBox="1"/>
            <p:nvPr/>
          </p:nvSpPr>
          <p:spPr>
            <a:xfrm>
              <a:off x="3353442" y="3937384"/>
              <a:ext cx="5634232" cy="36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self-employed persons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Textfeld 166">
              <a:extLst>
                <a:ext uri="{FF2B5EF4-FFF2-40B4-BE49-F238E27FC236}">
                  <a16:creationId xmlns:a16="http://schemas.microsoft.com/office/drawing/2014/main" id="{0E73ABC1-1E0E-DAB8-8B05-D944B54CCD1F}"/>
                </a:ext>
              </a:extLst>
            </p:cNvPr>
            <p:cNvSpPr txBox="1"/>
            <p:nvPr/>
          </p:nvSpPr>
          <p:spPr>
            <a:xfrm>
              <a:off x="3133804" y="5154774"/>
              <a:ext cx="5634232" cy="90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Liberal professions (Members of a Chamber of liberal professions </a:t>
              </a:r>
              <a:b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independent protection schemes)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9" name="Grafik 168" descr="Bauer mit einfarbiger Füllung">
              <a:extLst>
                <a:ext uri="{FF2B5EF4-FFF2-40B4-BE49-F238E27FC236}">
                  <a16:creationId xmlns:a16="http://schemas.microsoft.com/office/drawing/2014/main" id="{1DE8E4C9-BB9F-ECFD-31ED-AABF62CA6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59833" y="2663843"/>
              <a:ext cx="642833" cy="642833"/>
            </a:xfrm>
            <a:prstGeom prst="rect">
              <a:avLst/>
            </a:prstGeom>
          </p:spPr>
        </p:pic>
        <p:pic>
          <p:nvPicPr>
            <p:cNvPr id="171" name="Grafik 170" descr="Künstlerin mit einfarbiger Füllung">
              <a:extLst>
                <a:ext uri="{FF2B5EF4-FFF2-40B4-BE49-F238E27FC236}">
                  <a16:creationId xmlns:a16="http://schemas.microsoft.com/office/drawing/2014/main" id="{7409817B-D1DC-818E-9387-7428B3A0A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7487" y="4084429"/>
              <a:ext cx="452557" cy="522790"/>
            </a:xfrm>
            <a:prstGeom prst="rect">
              <a:avLst/>
            </a:prstGeom>
          </p:spPr>
        </p:pic>
        <p:pic>
          <p:nvPicPr>
            <p:cNvPr id="173" name="Grafik 172" descr="Arzt mit einfarbiger Füllung">
              <a:extLst>
                <a:ext uri="{FF2B5EF4-FFF2-40B4-BE49-F238E27FC236}">
                  <a16:creationId xmlns:a16="http://schemas.microsoft.com/office/drawing/2014/main" id="{02AFAA5E-9069-D452-53F3-C96DC2520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68887" y="5200898"/>
              <a:ext cx="430143" cy="418110"/>
            </a:xfrm>
            <a:prstGeom prst="rect">
              <a:avLst/>
            </a:prstGeom>
          </p:spPr>
        </p:pic>
        <p:pic>
          <p:nvPicPr>
            <p:cNvPr id="175" name="Grafik 174" descr="Büromitarbeiter mit einfarbiger Füllung">
              <a:extLst>
                <a:ext uri="{FF2B5EF4-FFF2-40B4-BE49-F238E27FC236}">
                  <a16:creationId xmlns:a16="http://schemas.microsoft.com/office/drawing/2014/main" id="{921C1B24-1B86-20D9-32DE-BC2B424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95211" y="1719654"/>
              <a:ext cx="329783" cy="327513"/>
            </a:xfrm>
            <a:prstGeom prst="rect">
              <a:avLst/>
            </a:prstGeom>
          </p:spPr>
        </p:pic>
      </p:grpSp>
      <p:sp>
        <p:nvSpPr>
          <p:cNvPr id="177" name="Textfeld 176">
            <a:extLst>
              <a:ext uri="{FF2B5EF4-FFF2-40B4-BE49-F238E27FC236}">
                <a16:creationId xmlns:a16="http://schemas.microsoft.com/office/drawing/2014/main" id="{9CDAE843-3E50-97F4-B0A6-F95078E84388}"/>
              </a:ext>
            </a:extLst>
          </p:cNvPr>
          <p:cNvSpPr txBox="1"/>
          <p:nvPr/>
        </p:nvSpPr>
        <p:spPr>
          <a:xfrm>
            <a:off x="9309062" y="2315680"/>
            <a:ext cx="2515766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99.9 % </a:t>
            </a:r>
            <a:r>
              <a:rPr lang="de-DE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SG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Austrian </a:t>
            </a:r>
            <a:b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population is covered </a:t>
            </a:r>
            <a:b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by mandatory health </a:t>
            </a:r>
            <a:b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insurance </a:t>
            </a:r>
            <a:endParaRPr lang="de-AT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Graphic 2" descr="Elektriker mit einfarbiger Füllung">
            <a:extLst>
              <a:ext uri="{FF2B5EF4-FFF2-40B4-BE49-F238E27FC236}">
                <a16:creationId xmlns:a16="http://schemas.microsoft.com/office/drawing/2014/main" id="{A07D4906-C247-E4A1-86DC-F9F20C08D9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22386" y="1508394"/>
            <a:ext cx="374651" cy="342901"/>
          </a:xfrm>
          <a:prstGeom prst="rect">
            <a:avLst/>
          </a:prstGeom>
        </p:spPr>
      </p:pic>
      <p:pic>
        <p:nvPicPr>
          <p:cNvPr id="7" name="Grafik 6" descr="Küchenchefin mit einfarbiger Füllung">
            <a:extLst>
              <a:ext uri="{FF2B5EF4-FFF2-40B4-BE49-F238E27FC236}">
                <a16:creationId xmlns:a16="http://schemas.microsoft.com/office/drawing/2014/main" id="{D137EF15-7B1F-CAB7-9711-E1A9B77A20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99319" y="1838017"/>
            <a:ext cx="350460" cy="386165"/>
          </a:xfrm>
          <a:prstGeom prst="rect">
            <a:avLst/>
          </a:prstGeom>
        </p:spPr>
      </p:pic>
      <p:pic>
        <p:nvPicPr>
          <p:cNvPr id="8" name="Grafik 7" descr="Radfahren mit einfarbiger Füllung">
            <a:extLst>
              <a:ext uri="{FF2B5EF4-FFF2-40B4-BE49-F238E27FC236}">
                <a16:creationId xmlns:a16="http://schemas.microsoft.com/office/drawing/2014/main" id="{041928AA-2CBA-7926-C5FD-4E332B7601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97047" y="4111952"/>
            <a:ext cx="512467" cy="504095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149FA5C-5612-459D-5BE5-1DDEE1F2D1AF}"/>
              </a:ext>
            </a:extLst>
          </p:cNvPr>
          <p:cNvGrpSpPr/>
          <p:nvPr/>
        </p:nvGrpSpPr>
        <p:grpSpPr>
          <a:xfrm>
            <a:off x="11005894" y="3054344"/>
            <a:ext cx="360" cy="360"/>
            <a:chOff x="11005894" y="305434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FF417B4-48EC-5787-043E-AE8FBBC79879}"/>
                    </a:ext>
                  </a:extLst>
                </p14:cNvPr>
                <p14:cNvContentPartPr/>
                <p14:nvPr/>
              </p14:nvContentPartPr>
              <p14:xfrm>
                <a:off x="11005894" y="3054344"/>
                <a:ext cx="360" cy="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FF417B4-48EC-5787-043E-AE8FBBC7987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87894" y="30363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027C1BD-8626-C33B-FE6A-B6651D3AB419}"/>
                    </a:ext>
                  </a:extLst>
                </p14:cNvPr>
                <p14:cNvContentPartPr/>
                <p14:nvPr/>
              </p14:nvContentPartPr>
              <p14:xfrm>
                <a:off x="11005894" y="3054344"/>
                <a:ext cx="360" cy="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027C1BD-8626-C33B-FE6A-B6651D3AB41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87894" y="30363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B41B8F0-DAA2-AEE9-9AAD-308B834C3B57}"/>
              </a:ext>
            </a:extLst>
          </p:cNvPr>
          <p:cNvGrpSpPr/>
          <p:nvPr/>
        </p:nvGrpSpPr>
        <p:grpSpPr>
          <a:xfrm>
            <a:off x="10972774" y="2961824"/>
            <a:ext cx="360" cy="360"/>
            <a:chOff x="10972774" y="296182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785CF7C-0C54-409C-A04F-E5779784C694}"/>
                    </a:ext>
                  </a:extLst>
                </p14:cNvPr>
                <p14:cNvContentPartPr/>
                <p14:nvPr/>
              </p14:nvContentPartPr>
              <p14:xfrm>
                <a:off x="10972774" y="2961824"/>
                <a:ext cx="360" cy="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785CF7C-0C54-409C-A04F-E5779784C69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54774" y="29438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5D3B1D4-F322-E7AE-94B0-B3A2E43C6DE7}"/>
                    </a:ext>
                  </a:extLst>
                </p14:cNvPr>
                <p14:cNvContentPartPr/>
                <p14:nvPr/>
              </p14:nvContentPartPr>
              <p14:xfrm>
                <a:off x="10972774" y="2961824"/>
                <a:ext cx="360" cy="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5D3B1D4-F322-E7AE-94B0-B3A2E43C6DE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54774" y="29438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A63EFE9-997A-A232-EE0F-A2759A6663E1}"/>
                    </a:ext>
                  </a:extLst>
                </p14:cNvPr>
                <p14:cNvContentPartPr/>
                <p14:nvPr/>
              </p14:nvContentPartPr>
              <p14:xfrm>
                <a:off x="10972774" y="2961824"/>
                <a:ext cx="360" cy="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A63EFE9-997A-A232-EE0F-A2759A6663E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54774" y="29438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A2B2C35-89AB-1133-0699-4ED506C391C7}"/>
                  </a:ext>
                </a:extLst>
              </p14:cNvPr>
              <p14:cNvContentPartPr/>
              <p14:nvPr/>
            </p14:nvContentPartPr>
            <p14:xfrm>
              <a:off x="10780534" y="2881904"/>
              <a:ext cx="360" cy="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A2B2C35-89AB-1133-0699-4ED506C391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62534" y="286390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340E950-8D5D-537C-DA61-7C507F29CF03}"/>
                  </a:ext>
                </a:extLst>
              </p14:cNvPr>
              <p14:cNvContentPartPr/>
              <p14:nvPr/>
            </p14:nvContentPartPr>
            <p14:xfrm>
              <a:off x="10780534" y="2881904"/>
              <a:ext cx="360" cy="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340E950-8D5D-537C-DA61-7C507F29CF0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62534" y="286390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62AC938-887A-5EEC-2F4C-3C3261FDAC3E}"/>
                  </a:ext>
                </a:extLst>
              </p14:cNvPr>
              <p14:cNvContentPartPr/>
              <p14:nvPr/>
            </p14:nvContentPartPr>
            <p14:xfrm>
              <a:off x="10780534" y="2881904"/>
              <a:ext cx="36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62AC938-887A-5EEC-2F4C-3C3261FDAC3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62534" y="286390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CF2DAE6-8987-389D-0221-7265B8EAA10E}"/>
                  </a:ext>
                </a:extLst>
              </p14:cNvPr>
              <p14:cNvContentPartPr/>
              <p14:nvPr/>
            </p14:nvContentPartPr>
            <p14:xfrm>
              <a:off x="10747414" y="3021224"/>
              <a:ext cx="360" cy="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CF2DAE6-8987-389D-0221-7265B8EAA10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29414" y="300322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5309A09-3660-04AE-A03C-12EA75977AB7}"/>
                  </a:ext>
                </a:extLst>
              </p14:cNvPr>
              <p14:cNvContentPartPr/>
              <p14:nvPr/>
            </p14:nvContentPartPr>
            <p14:xfrm>
              <a:off x="10747414" y="3021224"/>
              <a:ext cx="360" cy="3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5309A09-3660-04AE-A03C-12EA75977AB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29414" y="300322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2C4B238-289C-4F9F-624F-2C033396722A}"/>
                  </a:ext>
                </a:extLst>
              </p14:cNvPr>
              <p14:cNvContentPartPr/>
              <p14:nvPr/>
            </p14:nvContentPartPr>
            <p14:xfrm>
              <a:off x="10747414" y="3021224"/>
              <a:ext cx="360" cy="3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2C4B238-289C-4F9F-624F-2C03339672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29414" y="300322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B705C22-9D82-0719-811E-3A0F7D045F29}"/>
                  </a:ext>
                </a:extLst>
              </p14:cNvPr>
              <p14:cNvContentPartPr/>
              <p14:nvPr/>
            </p14:nvContentPartPr>
            <p14:xfrm>
              <a:off x="10747414" y="3021224"/>
              <a:ext cx="360" cy="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B705C22-9D82-0719-811E-3A0F7D045F2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29414" y="3003224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Grafik 41" descr="Büroklammer Silhouette">
            <a:extLst>
              <a:ext uri="{FF2B5EF4-FFF2-40B4-BE49-F238E27FC236}">
                <a16:creationId xmlns:a16="http://schemas.microsoft.com/office/drawing/2014/main" id="{2554B82A-9B4F-12D5-3D1B-1739E8455A76}"/>
              </a:ext>
            </a:extLst>
          </p:cNvPr>
          <p:cNvSpPr/>
          <p:nvPr/>
        </p:nvSpPr>
        <p:spPr>
          <a:xfrm rot="1883822">
            <a:off x="11718683" y="3838699"/>
            <a:ext cx="212290" cy="456386"/>
          </a:xfrm>
          <a:custGeom>
            <a:avLst/>
            <a:gdLst>
              <a:gd name="csX0" fmla="*/ 105520 w 212290"/>
              <a:gd name="csY0" fmla="*/ 456386 h 456386"/>
              <a:gd name="csX1" fmla="*/ 106769 w 212290"/>
              <a:gd name="csY1" fmla="*/ 456386 h 456386"/>
              <a:gd name="csX2" fmla="*/ 212289 w 212290"/>
              <a:gd name="csY2" fmla="*/ 359974 h 456386"/>
              <a:gd name="csX3" fmla="*/ 212289 w 212290"/>
              <a:gd name="csY3" fmla="*/ 239602 h 456386"/>
              <a:gd name="csX4" fmla="*/ 199802 w 212290"/>
              <a:gd name="csY4" fmla="*/ 239602 h 456386"/>
              <a:gd name="csX5" fmla="*/ 199802 w 212290"/>
              <a:gd name="csY5" fmla="*/ 359974 h 456386"/>
              <a:gd name="csX6" fmla="*/ 106769 w 212290"/>
              <a:gd name="csY6" fmla="*/ 444976 h 456386"/>
              <a:gd name="csX7" fmla="*/ 105520 w 212290"/>
              <a:gd name="csY7" fmla="*/ 444976 h 456386"/>
              <a:gd name="csX8" fmla="*/ 12487 w 212290"/>
              <a:gd name="csY8" fmla="*/ 359974 h 456386"/>
              <a:gd name="csX9" fmla="*/ 12487 w 212290"/>
              <a:gd name="csY9" fmla="*/ 67887 h 456386"/>
              <a:gd name="csX10" fmla="*/ 74301 w 212290"/>
              <a:gd name="csY10" fmla="*/ 11409 h 456386"/>
              <a:gd name="csX11" fmla="*/ 75549 w 212290"/>
              <a:gd name="csY11" fmla="*/ 11409 h 456386"/>
              <a:gd name="csX12" fmla="*/ 137364 w 212290"/>
              <a:gd name="csY12" fmla="*/ 67887 h 456386"/>
              <a:gd name="csX13" fmla="*/ 137364 w 212290"/>
              <a:gd name="csY13" fmla="*/ 337155 h 456386"/>
              <a:gd name="csX14" fmla="*/ 106769 w 212290"/>
              <a:gd name="csY14" fmla="*/ 365108 h 456386"/>
              <a:gd name="csX15" fmla="*/ 105520 w 212290"/>
              <a:gd name="csY15" fmla="*/ 365108 h 456386"/>
              <a:gd name="csX16" fmla="*/ 74925 w 212290"/>
              <a:gd name="csY16" fmla="*/ 337155 h 456386"/>
              <a:gd name="csX17" fmla="*/ 74925 w 212290"/>
              <a:gd name="csY17" fmla="*/ 199668 h 456386"/>
              <a:gd name="csX18" fmla="*/ 62438 w 212290"/>
              <a:gd name="csY18" fmla="*/ 199668 h 456386"/>
              <a:gd name="csX19" fmla="*/ 62438 w 212290"/>
              <a:gd name="csY19" fmla="*/ 337155 h 456386"/>
              <a:gd name="csX20" fmla="*/ 105520 w 212290"/>
              <a:gd name="csY20" fmla="*/ 376518 h 456386"/>
              <a:gd name="csX21" fmla="*/ 106769 w 212290"/>
              <a:gd name="csY21" fmla="*/ 376518 h 456386"/>
              <a:gd name="csX22" fmla="*/ 149851 w 212290"/>
              <a:gd name="csY22" fmla="*/ 337155 h 456386"/>
              <a:gd name="csX23" fmla="*/ 149851 w 212290"/>
              <a:gd name="csY23" fmla="*/ 67887 h 456386"/>
              <a:gd name="csX24" fmla="*/ 75549 w 212290"/>
              <a:gd name="csY24" fmla="*/ 0 h 456386"/>
              <a:gd name="csX25" fmla="*/ 74301 w 212290"/>
              <a:gd name="csY25" fmla="*/ 0 h 456386"/>
              <a:gd name="csX26" fmla="*/ 0 w 212290"/>
              <a:gd name="csY26" fmla="*/ 67887 h 456386"/>
              <a:gd name="csX27" fmla="*/ 0 w 212290"/>
              <a:gd name="csY27" fmla="*/ 359974 h 456386"/>
              <a:gd name="csX28" fmla="*/ 105520 w 212290"/>
              <a:gd name="csY28" fmla="*/ 456386 h 4563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212290" h="456386" fill="none" extrusionOk="0">
                <a:moveTo>
                  <a:pt x="105520" y="456386"/>
                </a:moveTo>
                <a:cubicBezTo>
                  <a:pt x="105895" y="456406"/>
                  <a:pt x="106233" y="456398"/>
                  <a:pt x="106769" y="456386"/>
                </a:cubicBezTo>
                <a:cubicBezTo>
                  <a:pt x="161173" y="464259"/>
                  <a:pt x="212786" y="421002"/>
                  <a:pt x="212289" y="359974"/>
                </a:cubicBezTo>
                <a:cubicBezTo>
                  <a:pt x="208665" y="319449"/>
                  <a:pt x="209512" y="274394"/>
                  <a:pt x="212289" y="239602"/>
                </a:cubicBezTo>
                <a:cubicBezTo>
                  <a:pt x="208855" y="240214"/>
                  <a:pt x="204208" y="239682"/>
                  <a:pt x="199802" y="239602"/>
                </a:cubicBezTo>
                <a:cubicBezTo>
                  <a:pt x="201964" y="288426"/>
                  <a:pt x="198424" y="332161"/>
                  <a:pt x="199802" y="359974"/>
                </a:cubicBezTo>
                <a:cubicBezTo>
                  <a:pt x="188597" y="411999"/>
                  <a:pt x="148424" y="451331"/>
                  <a:pt x="106769" y="444976"/>
                </a:cubicBezTo>
                <a:cubicBezTo>
                  <a:pt x="106259" y="444946"/>
                  <a:pt x="105912" y="445029"/>
                  <a:pt x="105520" y="444976"/>
                </a:cubicBezTo>
                <a:cubicBezTo>
                  <a:pt x="63949" y="451274"/>
                  <a:pt x="15846" y="403208"/>
                  <a:pt x="12487" y="359974"/>
                </a:cubicBezTo>
                <a:cubicBezTo>
                  <a:pt x="13979" y="250718"/>
                  <a:pt x="14057" y="152774"/>
                  <a:pt x="12487" y="67887"/>
                </a:cubicBezTo>
                <a:cubicBezTo>
                  <a:pt x="8337" y="37760"/>
                  <a:pt x="38805" y="10629"/>
                  <a:pt x="74301" y="11409"/>
                </a:cubicBezTo>
                <a:cubicBezTo>
                  <a:pt x="74923" y="11412"/>
                  <a:pt x="75004" y="11396"/>
                  <a:pt x="75549" y="11409"/>
                </a:cubicBezTo>
                <a:cubicBezTo>
                  <a:pt x="110153" y="8888"/>
                  <a:pt x="140150" y="35874"/>
                  <a:pt x="137364" y="67887"/>
                </a:cubicBezTo>
                <a:cubicBezTo>
                  <a:pt x="133792" y="164088"/>
                  <a:pt x="132819" y="257635"/>
                  <a:pt x="137364" y="337155"/>
                </a:cubicBezTo>
                <a:cubicBezTo>
                  <a:pt x="139743" y="355625"/>
                  <a:pt x="121645" y="362295"/>
                  <a:pt x="106769" y="365108"/>
                </a:cubicBezTo>
                <a:cubicBezTo>
                  <a:pt x="106400" y="365102"/>
                  <a:pt x="105969" y="365066"/>
                  <a:pt x="105520" y="365108"/>
                </a:cubicBezTo>
                <a:cubicBezTo>
                  <a:pt x="86872" y="363402"/>
                  <a:pt x="75798" y="352685"/>
                  <a:pt x="74925" y="337155"/>
                </a:cubicBezTo>
                <a:cubicBezTo>
                  <a:pt x="70760" y="302207"/>
                  <a:pt x="71550" y="238280"/>
                  <a:pt x="74925" y="199668"/>
                </a:cubicBezTo>
                <a:cubicBezTo>
                  <a:pt x="70574" y="199059"/>
                  <a:pt x="67545" y="199929"/>
                  <a:pt x="62438" y="199668"/>
                </a:cubicBezTo>
                <a:cubicBezTo>
                  <a:pt x="60384" y="240426"/>
                  <a:pt x="59531" y="298701"/>
                  <a:pt x="62438" y="337155"/>
                </a:cubicBezTo>
                <a:cubicBezTo>
                  <a:pt x="64755" y="357768"/>
                  <a:pt x="82900" y="376298"/>
                  <a:pt x="105520" y="376518"/>
                </a:cubicBezTo>
                <a:cubicBezTo>
                  <a:pt x="105903" y="376485"/>
                  <a:pt x="106275" y="376517"/>
                  <a:pt x="106769" y="376518"/>
                </a:cubicBezTo>
                <a:cubicBezTo>
                  <a:pt x="133731" y="374468"/>
                  <a:pt x="151888" y="362809"/>
                  <a:pt x="149851" y="337155"/>
                </a:cubicBezTo>
                <a:cubicBezTo>
                  <a:pt x="147398" y="227621"/>
                  <a:pt x="152506" y="170947"/>
                  <a:pt x="149851" y="67887"/>
                </a:cubicBezTo>
                <a:cubicBezTo>
                  <a:pt x="155967" y="32716"/>
                  <a:pt x="114699" y="-7628"/>
                  <a:pt x="75549" y="0"/>
                </a:cubicBezTo>
                <a:cubicBezTo>
                  <a:pt x="75001" y="-25"/>
                  <a:pt x="74860" y="19"/>
                  <a:pt x="74301" y="0"/>
                </a:cubicBezTo>
                <a:cubicBezTo>
                  <a:pt x="35836" y="-3877"/>
                  <a:pt x="971" y="22727"/>
                  <a:pt x="0" y="67887"/>
                </a:cubicBezTo>
                <a:cubicBezTo>
                  <a:pt x="-8346" y="169628"/>
                  <a:pt x="-42" y="274663"/>
                  <a:pt x="0" y="359974"/>
                </a:cubicBezTo>
                <a:cubicBezTo>
                  <a:pt x="5081" y="419322"/>
                  <a:pt x="57420" y="464484"/>
                  <a:pt x="105520" y="456386"/>
                </a:cubicBezTo>
                <a:close/>
              </a:path>
              <a:path w="212290" h="456386" stroke="0" extrusionOk="0">
                <a:moveTo>
                  <a:pt x="105520" y="456386"/>
                </a:moveTo>
                <a:cubicBezTo>
                  <a:pt x="105995" y="456434"/>
                  <a:pt x="106414" y="456401"/>
                  <a:pt x="106769" y="456386"/>
                </a:cubicBezTo>
                <a:cubicBezTo>
                  <a:pt x="160836" y="446980"/>
                  <a:pt x="206528" y="409574"/>
                  <a:pt x="212289" y="359974"/>
                </a:cubicBezTo>
                <a:cubicBezTo>
                  <a:pt x="216192" y="332548"/>
                  <a:pt x="211635" y="298391"/>
                  <a:pt x="212289" y="239602"/>
                </a:cubicBezTo>
                <a:cubicBezTo>
                  <a:pt x="208828" y="239624"/>
                  <a:pt x="202843" y="239096"/>
                  <a:pt x="199802" y="239602"/>
                </a:cubicBezTo>
                <a:cubicBezTo>
                  <a:pt x="204132" y="292534"/>
                  <a:pt x="193917" y="327321"/>
                  <a:pt x="199802" y="359974"/>
                </a:cubicBezTo>
                <a:cubicBezTo>
                  <a:pt x="206233" y="414188"/>
                  <a:pt x="148427" y="447701"/>
                  <a:pt x="106769" y="444976"/>
                </a:cubicBezTo>
                <a:cubicBezTo>
                  <a:pt x="106205" y="445001"/>
                  <a:pt x="106138" y="445035"/>
                  <a:pt x="105520" y="444976"/>
                </a:cubicBezTo>
                <a:cubicBezTo>
                  <a:pt x="56551" y="447116"/>
                  <a:pt x="3347" y="406520"/>
                  <a:pt x="12487" y="359974"/>
                </a:cubicBezTo>
                <a:cubicBezTo>
                  <a:pt x="399" y="295733"/>
                  <a:pt x="7714" y="160600"/>
                  <a:pt x="12487" y="67887"/>
                </a:cubicBezTo>
                <a:cubicBezTo>
                  <a:pt x="6282" y="40806"/>
                  <a:pt x="39049" y="11130"/>
                  <a:pt x="74301" y="11409"/>
                </a:cubicBezTo>
                <a:cubicBezTo>
                  <a:pt x="74567" y="11456"/>
                  <a:pt x="74985" y="11376"/>
                  <a:pt x="75549" y="11409"/>
                </a:cubicBezTo>
                <a:cubicBezTo>
                  <a:pt x="111276" y="12036"/>
                  <a:pt x="138994" y="36052"/>
                  <a:pt x="137364" y="67887"/>
                </a:cubicBezTo>
                <a:cubicBezTo>
                  <a:pt x="145394" y="147583"/>
                  <a:pt x="138677" y="253361"/>
                  <a:pt x="137364" y="337155"/>
                </a:cubicBezTo>
                <a:cubicBezTo>
                  <a:pt x="139088" y="351898"/>
                  <a:pt x="123484" y="364638"/>
                  <a:pt x="106769" y="365108"/>
                </a:cubicBezTo>
                <a:cubicBezTo>
                  <a:pt x="106148" y="365085"/>
                  <a:pt x="106099" y="365094"/>
                  <a:pt x="105520" y="365108"/>
                </a:cubicBezTo>
                <a:cubicBezTo>
                  <a:pt x="89737" y="366235"/>
                  <a:pt x="74447" y="350817"/>
                  <a:pt x="74925" y="337155"/>
                </a:cubicBezTo>
                <a:cubicBezTo>
                  <a:pt x="77153" y="271005"/>
                  <a:pt x="76856" y="255704"/>
                  <a:pt x="74925" y="199668"/>
                </a:cubicBezTo>
                <a:cubicBezTo>
                  <a:pt x="71061" y="199852"/>
                  <a:pt x="65976" y="199111"/>
                  <a:pt x="62438" y="199668"/>
                </a:cubicBezTo>
                <a:cubicBezTo>
                  <a:pt x="56023" y="241313"/>
                  <a:pt x="64988" y="285192"/>
                  <a:pt x="62438" y="337155"/>
                </a:cubicBezTo>
                <a:cubicBezTo>
                  <a:pt x="59365" y="357787"/>
                  <a:pt x="80932" y="376890"/>
                  <a:pt x="105520" y="376518"/>
                </a:cubicBezTo>
                <a:cubicBezTo>
                  <a:pt x="105863" y="376461"/>
                  <a:pt x="106288" y="376491"/>
                  <a:pt x="106769" y="376518"/>
                </a:cubicBezTo>
                <a:cubicBezTo>
                  <a:pt x="129895" y="380518"/>
                  <a:pt x="151981" y="359600"/>
                  <a:pt x="149851" y="337155"/>
                </a:cubicBezTo>
                <a:cubicBezTo>
                  <a:pt x="140461" y="265126"/>
                  <a:pt x="159776" y="185963"/>
                  <a:pt x="149851" y="67887"/>
                </a:cubicBezTo>
                <a:cubicBezTo>
                  <a:pt x="142342" y="25055"/>
                  <a:pt x="109364" y="-2847"/>
                  <a:pt x="75549" y="0"/>
                </a:cubicBezTo>
                <a:cubicBezTo>
                  <a:pt x="75183" y="-37"/>
                  <a:pt x="74909" y="49"/>
                  <a:pt x="74301" y="0"/>
                </a:cubicBezTo>
                <a:cubicBezTo>
                  <a:pt x="37160" y="-5220"/>
                  <a:pt x="-3619" y="28730"/>
                  <a:pt x="0" y="67887"/>
                </a:cubicBezTo>
                <a:cubicBezTo>
                  <a:pt x="-10710" y="180479"/>
                  <a:pt x="9516" y="254893"/>
                  <a:pt x="0" y="359974"/>
                </a:cubicBezTo>
                <a:cubicBezTo>
                  <a:pt x="-1527" y="413181"/>
                  <a:pt x="43032" y="458831"/>
                  <a:pt x="105520" y="4563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>
            <a:solidFill>
              <a:schemeClr val="tx2">
                <a:lumMod val="75000"/>
              </a:schemeClr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3972693569">
                  <a:custGeom>
                    <a:avLst/>
                    <a:gdLst>
                      <a:gd name="connsiteX0" fmla="*/ 160973 w 323850"/>
                      <a:gd name="connsiteY0" fmla="*/ 762000 h 762000"/>
                      <a:gd name="connsiteX1" fmla="*/ 162877 w 323850"/>
                      <a:gd name="connsiteY1" fmla="*/ 762000 h 762000"/>
                      <a:gd name="connsiteX2" fmla="*/ 323850 w 323850"/>
                      <a:gd name="connsiteY2" fmla="*/ 601028 h 762000"/>
                      <a:gd name="connsiteX3" fmla="*/ 323850 w 323850"/>
                      <a:gd name="connsiteY3" fmla="*/ 400050 h 762000"/>
                      <a:gd name="connsiteX4" fmla="*/ 304800 w 323850"/>
                      <a:gd name="connsiteY4" fmla="*/ 400050 h 762000"/>
                      <a:gd name="connsiteX5" fmla="*/ 304800 w 323850"/>
                      <a:gd name="connsiteY5" fmla="*/ 601028 h 762000"/>
                      <a:gd name="connsiteX6" fmla="*/ 162877 w 323850"/>
                      <a:gd name="connsiteY6" fmla="*/ 742950 h 762000"/>
                      <a:gd name="connsiteX7" fmla="*/ 160973 w 323850"/>
                      <a:gd name="connsiteY7" fmla="*/ 742950 h 762000"/>
                      <a:gd name="connsiteX8" fmla="*/ 19050 w 323850"/>
                      <a:gd name="connsiteY8" fmla="*/ 601028 h 762000"/>
                      <a:gd name="connsiteX9" fmla="*/ 19050 w 323850"/>
                      <a:gd name="connsiteY9" fmla="*/ 113348 h 762000"/>
                      <a:gd name="connsiteX10" fmla="*/ 113348 w 323850"/>
                      <a:gd name="connsiteY10" fmla="*/ 19050 h 762000"/>
                      <a:gd name="connsiteX11" fmla="*/ 115252 w 323850"/>
                      <a:gd name="connsiteY11" fmla="*/ 19050 h 762000"/>
                      <a:gd name="connsiteX12" fmla="*/ 209550 w 323850"/>
                      <a:gd name="connsiteY12" fmla="*/ 113348 h 762000"/>
                      <a:gd name="connsiteX13" fmla="*/ 209550 w 323850"/>
                      <a:gd name="connsiteY13" fmla="*/ 562928 h 762000"/>
                      <a:gd name="connsiteX14" fmla="*/ 162877 w 323850"/>
                      <a:gd name="connsiteY14" fmla="*/ 609600 h 762000"/>
                      <a:gd name="connsiteX15" fmla="*/ 160973 w 323850"/>
                      <a:gd name="connsiteY15" fmla="*/ 609600 h 762000"/>
                      <a:gd name="connsiteX16" fmla="*/ 114300 w 323850"/>
                      <a:gd name="connsiteY16" fmla="*/ 562928 h 762000"/>
                      <a:gd name="connsiteX17" fmla="*/ 114300 w 323850"/>
                      <a:gd name="connsiteY17" fmla="*/ 333375 h 762000"/>
                      <a:gd name="connsiteX18" fmla="*/ 95250 w 323850"/>
                      <a:gd name="connsiteY18" fmla="*/ 333375 h 762000"/>
                      <a:gd name="connsiteX19" fmla="*/ 95250 w 323850"/>
                      <a:gd name="connsiteY19" fmla="*/ 562928 h 762000"/>
                      <a:gd name="connsiteX20" fmla="*/ 160973 w 323850"/>
                      <a:gd name="connsiteY20" fmla="*/ 628650 h 762000"/>
                      <a:gd name="connsiteX21" fmla="*/ 162877 w 323850"/>
                      <a:gd name="connsiteY21" fmla="*/ 628650 h 762000"/>
                      <a:gd name="connsiteX22" fmla="*/ 228600 w 323850"/>
                      <a:gd name="connsiteY22" fmla="*/ 562928 h 762000"/>
                      <a:gd name="connsiteX23" fmla="*/ 228600 w 323850"/>
                      <a:gd name="connsiteY23" fmla="*/ 113348 h 762000"/>
                      <a:gd name="connsiteX24" fmla="*/ 115252 w 323850"/>
                      <a:gd name="connsiteY24" fmla="*/ 0 h 762000"/>
                      <a:gd name="connsiteX25" fmla="*/ 113348 w 323850"/>
                      <a:gd name="connsiteY25" fmla="*/ 0 h 762000"/>
                      <a:gd name="connsiteX26" fmla="*/ 0 w 323850"/>
                      <a:gd name="connsiteY26" fmla="*/ 113348 h 762000"/>
                      <a:gd name="connsiteX27" fmla="*/ 0 w 323850"/>
                      <a:gd name="connsiteY27" fmla="*/ 601028 h 762000"/>
                      <a:gd name="connsiteX28" fmla="*/ 160973 w 323850"/>
                      <a:gd name="connsiteY28" fmla="*/ 76200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23850" h="762000">
                        <a:moveTo>
                          <a:pt x="160973" y="762000"/>
                        </a:moveTo>
                        <a:lnTo>
                          <a:pt x="162877" y="762000"/>
                        </a:lnTo>
                        <a:cubicBezTo>
                          <a:pt x="251739" y="761900"/>
                          <a:pt x="323750" y="689889"/>
                          <a:pt x="323850" y="601028"/>
                        </a:cubicBezTo>
                        <a:lnTo>
                          <a:pt x="323850" y="400050"/>
                        </a:lnTo>
                        <a:lnTo>
                          <a:pt x="304800" y="400050"/>
                        </a:lnTo>
                        <a:lnTo>
                          <a:pt x="304800" y="601028"/>
                        </a:lnTo>
                        <a:cubicBezTo>
                          <a:pt x="304710" y="679373"/>
                          <a:pt x="241223" y="742861"/>
                          <a:pt x="162877" y="742950"/>
                        </a:cubicBezTo>
                        <a:lnTo>
                          <a:pt x="160973" y="742950"/>
                        </a:lnTo>
                        <a:cubicBezTo>
                          <a:pt x="82627" y="742861"/>
                          <a:pt x="19140" y="679373"/>
                          <a:pt x="19050" y="601028"/>
                        </a:cubicBezTo>
                        <a:lnTo>
                          <a:pt x="19050" y="113348"/>
                        </a:lnTo>
                        <a:cubicBezTo>
                          <a:pt x="19108" y="61292"/>
                          <a:pt x="61292" y="19108"/>
                          <a:pt x="113348" y="19050"/>
                        </a:cubicBezTo>
                        <a:lnTo>
                          <a:pt x="115252" y="19050"/>
                        </a:lnTo>
                        <a:cubicBezTo>
                          <a:pt x="167308" y="19108"/>
                          <a:pt x="209492" y="61292"/>
                          <a:pt x="209550" y="113348"/>
                        </a:cubicBezTo>
                        <a:lnTo>
                          <a:pt x="209550" y="562928"/>
                        </a:lnTo>
                        <a:cubicBezTo>
                          <a:pt x="209523" y="588694"/>
                          <a:pt x="188644" y="609573"/>
                          <a:pt x="162877" y="609600"/>
                        </a:cubicBezTo>
                        <a:lnTo>
                          <a:pt x="160973" y="609600"/>
                        </a:lnTo>
                        <a:cubicBezTo>
                          <a:pt x="135207" y="609573"/>
                          <a:pt x="114327" y="588694"/>
                          <a:pt x="114300" y="562928"/>
                        </a:cubicBezTo>
                        <a:lnTo>
                          <a:pt x="114300" y="333375"/>
                        </a:lnTo>
                        <a:lnTo>
                          <a:pt x="95250" y="333375"/>
                        </a:lnTo>
                        <a:lnTo>
                          <a:pt x="95250" y="562928"/>
                        </a:lnTo>
                        <a:cubicBezTo>
                          <a:pt x="95287" y="599210"/>
                          <a:pt x="124690" y="628613"/>
                          <a:pt x="160973" y="628650"/>
                        </a:cubicBezTo>
                        <a:lnTo>
                          <a:pt x="162877" y="628650"/>
                        </a:lnTo>
                        <a:cubicBezTo>
                          <a:pt x="199160" y="628613"/>
                          <a:pt x="228563" y="599210"/>
                          <a:pt x="228600" y="562928"/>
                        </a:cubicBezTo>
                        <a:lnTo>
                          <a:pt x="228600" y="113348"/>
                        </a:lnTo>
                        <a:cubicBezTo>
                          <a:pt x="228531" y="50776"/>
                          <a:pt x="177824" y="68"/>
                          <a:pt x="115252" y="0"/>
                        </a:cubicBezTo>
                        <a:lnTo>
                          <a:pt x="113348" y="0"/>
                        </a:lnTo>
                        <a:cubicBezTo>
                          <a:pt x="50776" y="68"/>
                          <a:pt x="69" y="50776"/>
                          <a:pt x="0" y="113348"/>
                        </a:cubicBezTo>
                        <a:lnTo>
                          <a:pt x="0" y="601028"/>
                        </a:lnTo>
                        <a:cubicBezTo>
                          <a:pt x="100" y="689889"/>
                          <a:pt x="72111" y="761900"/>
                          <a:pt x="160973" y="76200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D07A5C0-6893-CACB-2613-8550D71AE97F}"/>
              </a:ext>
            </a:extLst>
          </p:cNvPr>
          <p:cNvSpPr/>
          <p:nvPr/>
        </p:nvSpPr>
        <p:spPr>
          <a:xfrm>
            <a:off x="10593469" y="3373844"/>
            <a:ext cx="1440350" cy="1481020"/>
          </a:xfrm>
          <a:prstGeom prst="ellipse">
            <a:avLst/>
          </a:prstGeom>
          <a:solidFill>
            <a:srgbClr val="F7CD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B5C45183-BECC-81D3-E639-0A11162F63E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817930" y="3577563"/>
            <a:ext cx="1128161" cy="112816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60E2ECB-1824-D33A-5EF9-8E4EFBAC98A6}"/>
              </a:ext>
            </a:extLst>
          </p:cNvPr>
          <p:cNvSpPr/>
          <p:nvPr/>
        </p:nvSpPr>
        <p:spPr>
          <a:xfrm>
            <a:off x="9458690" y="4877982"/>
            <a:ext cx="2777051" cy="92952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GB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</a:t>
            </a: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insurance is complemented by voluntary options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6C5F156-2356-B66B-4A80-A7AE8A0C36A5}"/>
              </a:ext>
            </a:extLst>
          </p:cNvPr>
          <p:cNvSpPr/>
          <p:nvPr/>
        </p:nvSpPr>
        <p:spPr>
          <a:xfrm>
            <a:off x="10555703" y="903495"/>
            <a:ext cx="1440350" cy="1481020"/>
          </a:xfrm>
          <a:prstGeom prst="ellipse">
            <a:avLst/>
          </a:prstGeom>
          <a:solidFill>
            <a:srgbClr val="F7CD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6120873C-4FD9-CF79-7C7E-21DD4E4D3C3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782969" y="1083268"/>
            <a:ext cx="1128161" cy="1128161"/>
          </a:xfrm>
          <a:prstGeom prst="rect">
            <a:avLst/>
          </a:prstGeom>
        </p:spPr>
      </p:pic>
      <p:pic>
        <p:nvPicPr>
          <p:cNvPr id="26" name="Graphic 3" descr="Büromitarbeiterin mit einfarbiger Füllung">
            <a:extLst>
              <a:ext uri="{FF2B5EF4-FFF2-40B4-BE49-F238E27FC236}">
                <a16:creationId xmlns:a16="http://schemas.microsoft.com/office/drawing/2014/main" id="{1F8D9A0F-65A0-1805-6E90-073123FFBBD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279318" y="5249411"/>
            <a:ext cx="427567" cy="480483"/>
          </a:xfrm>
          <a:prstGeom prst="rect">
            <a:avLst/>
          </a:prstGeom>
        </p:spPr>
      </p:pic>
      <p:pic>
        <p:nvPicPr>
          <p:cNvPr id="1026" name="Picture 2" descr="KODEX Sozialversicherung 2026, Band I">
            <a:extLst>
              <a:ext uri="{FF2B5EF4-FFF2-40B4-BE49-F238E27FC236}">
                <a16:creationId xmlns:a16="http://schemas.microsoft.com/office/drawing/2014/main" id="{DF651946-2889-6A5C-08D0-A47612D1D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" y="2031099"/>
            <a:ext cx="1092871" cy="16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DEX Sozialversicherung 2026, Band II">
            <a:extLst>
              <a:ext uri="{FF2B5EF4-FFF2-40B4-BE49-F238E27FC236}">
                <a16:creationId xmlns:a16="http://schemas.microsoft.com/office/drawing/2014/main" id="{2A103B62-A149-3190-4CFD-13E083BC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" y="2809268"/>
            <a:ext cx="1112775" cy="16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DEX Sozialversicherung 2025, Band III">
            <a:extLst>
              <a:ext uri="{FF2B5EF4-FFF2-40B4-BE49-F238E27FC236}">
                <a16:creationId xmlns:a16="http://schemas.microsoft.com/office/drawing/2014/main" id="{DAB02773-19FE-4741-BDC8-7CFE9DEE1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" y="3826009"/>
            <a:ext cx="1212550" cy="18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75B74E1A-9145-8341-D8D9-D1FD81F6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9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923F4-AE45-44CD-85EC-029DAC345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629C5A4-44F7-804B-C773-CEC06CAC0319}"/>
              </a:ext>
            </a:extLst>
          </p:cNvPr>
          <p:cNvSpPr/>
          <p:nvPr/>
        </p:nvSpPr>
        <p:spPr>
          <a:xfrm>
            <a:off x="8806250" y="6170999"/>
            <a:ext cx="2973861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18BAC6B-3F37-B4BE-731D-9EC1493D44F2}"/>
              </a:ext>
            </a:extLst>
          </p:cNvPr>
          <p:cNvSpPr/>
          <p:nvPr/>
        </p:nvSpPr>
        <p:spPr>
          <a:xfrm>
            <a:off x="1610498" y="1248032"/>
            <a:ext cx="8971007" cy="4160109"/>
          </a:xfrm>
          <a:prstGeom prst="roundRect">
            <a:avLst/>
          </a:prstGeom>
          <a:solidFill>
            <a:srgbClr val="CAE8D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DE3866F6-2734-B57E-A185-C09ACB10A6C6}"/>
              </a:ext>
            </a:extLst>
          </p:cNvPr>
          <p:cNvSpPr/>
          <p:nvPr/>
        </p:nvSpPr>
        <p:spPr>
          <a:xfrm>
            <a:off x="662823" y="444467"/>
            <a:ext cx="1856511" cy="162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D8271293-D7C8-E7BD-267F-2915D8FCE92D}"/>
              </a:ext>
            </a:extLst>
          </p:cNvPr>
          <p:cNvSpPr/>
          <p:nvPr/>
        </p:nvSpPr>
        <p:spPr>
          <a:xfrm>
            <a:off x="9754178" y="446400"/>
            <a:ext cx="1856511" cy="162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469EF13-435D-E378-2BE5-1EB74F5D7DB7}"/>
              </a:ext>
            </a:extLst>
          </p:cNvPr>
          <p:cNvSpPr txBox="1"/>
          <p:nvPr/>
        </p:nvSpPr>
        <p:spPr>
          <a:xfrm>
            <a:off x="9678315" y="-942709"/>
            <a:ext cx="2789381" cy="329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799" dirty="0">
                <a:solidFill>
                  <a:srgbClr val="CAE8D3"/>
                </a:solidFill>
              </a:rPr>
              <a:t>„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8B36CD8-0879-39F4-643D-27FB2B602E93}"/>
              </a:ext>
            </a:extLst>
          </p:cNvPr>
          <p:cNvSpPr txBox="1"/>
          <p:nvPr/>
        </p:nvSpPr>
        <p:spPr>
          <a:xfrm rot="10800000">
            <a:off x="-164422" y="799232"/>
            <a:ext cx="2789381" cy="329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799" dirty="0">
                <a:solidFill>
                  <a:srgbClr val="CAE8D3"/>
                </a:solidFill>
              </a:rPr>
              <a:t>„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B631625-0122-8234-8B59-D94D4B400293}"/>
              </a:ext>
            </a:extLst>
          </p:cNvPr>
          <p:cNvSpPr txBox="1"/>
          <p:nvPr/>
        </p:nvSpPr>
        <p:spPr>
          <a:xfrm>
            <a:off x="2684411" y="2758381"/>
            <a:ext cx="789709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i="1" dirty="0">
                <a:latin typeface="Arial"/>
                <a:cs typeface="Arial"/>
              </a:rPr>
              <a:t>A single institution acting as a multi-branch provider for all self-employed persons </a:t>
            </a:r>
            <a:r>
              <a:rPr lang="en-GB" sz="2000" i="1" dirty="0">
                <a:solidFill>
                  <a:srgbClr val="5DB97C"/>
                </a:solidFill>
                <a:latin typeface="Arial"/>
                <a:cs typeface="Arial"/>
              </a:rPr>
              <a:t>exists in this form only in Austria</a:t>
            </a:r>
            <a:r>
              <a:rPr lang="en-GB" sz="2000" i="1" dirty="0">
                <a:latin typeface="Arial"/>
                <a:cs typeface="Arial"/>
              </a:rPr>
              <a:t>.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/>
                <a:cs typeface="Arial"/>
              </a:rPr>
              <a:t>  </a:t>
            </a:r>
            <a:r>
              <a:rPr lang="en-GB" sz="1400" dirty="0">
                <a:latin typeface="Arial"/>
                <a:cs typeface="Arial"/>
              </a:rPr>
              <a:t>Univ.-Prof. Mag. Dr. Elisabeth Brameshuber (University of Vienna) on the advantages of   </a:t>
            </a:r>
          </a:p>
          <a:p>
            <a:r>
              <a:rPr lang="en-GB" sz="1400" dirty="0">
                <a:latin typeface="Arial"/>
                <a:cs typeface="Arial"/>
              </a:rPr>
              <a:t>                                                    Austria’s social insurance system for the self-employed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BB1026-AB2E-0E79-FFD5-36F1B740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18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7177D73-7D77-B66B-FC73-E4F0364B2396}"/>
              </a:ext>
            </a:extLst>
          </p:cNvPr>
          <p:cNvSpPr/>
          <p:nvPr/>
        </p:nvSpPr>
        <p:spPr>
          <a:xfrm>
            <a:off x="162252" y="5756101"/>
            <a:ext cx="3421577" cy="1056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BBADB54-653F-A5CB-05B2-EDC188C4A265}"/>
              </a:ext>
            </a:extLst>
          </p:cNvPr>
          <p:cNvSpPr/>
          <p:nvPr/>
        </p:nvSpPr>
        <p:spPr>
          <a:xfrm>
            <a:off x="8262763" y="6285628"/>
            <a:ext cx="3709279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83A626-AE1B-7921-E560-9186941D1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79" y="4707610"/>
            <a:ext cx="1145128" cy="2093525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7A7749B-4111-77B0-F96B-3CE92A74FD70}"/>
              </a:ext>
            </a:extLst>
          </p:cNvPr>
          <p:cNvGrpSpPr/>
          <p:nvPr/>
        </p:nvGrpSpPr>
        <p:grpSpPr>
          <a:xfrm>
            <a:off x="8974999" y="-94004"/>
            <a:ext cx="2988472" cy="3176672"/>
            <a:chOff x="8761932" y="82305"/>
            <a:chExt cx="2988472" cy="3176672"/>
          </a:xfrm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DEC9C394-4774-4B9F-1958-9C781274D4D8}"/>
                </a:ext>
              </a:extLst>
            </p:cNvPr>
            <p:cNvSpPr/>
            <p:nvPr/>
          </p:nvSpPr>
          <p:spPr>
            <a:xfrm>
              <a:off x="9876877" y="1454001"/>
              <a:ext cx="1568981" cy="1568981"/>
            </a:xfrm>
            <a:custGeom>
              <a:avLst/>
              <a:gdLst>
                <a:gd name="csX0" fmla="*/ 1113669 w 1568981"/>
                <a:gd name="csY0" fmla="*/ 250156 h 1568981"/>
                <a:gd name="csX1" fmla="*/ 1235711 w 1568981"/>
                <a:gd name="csY1" fmla="*/ 147745 h 1568981"/>
                <a:gd name="csX2" fmla="*/ 1333209 w 1568981"/>
                <a:gd name="csY2" fmla="*/ 229555 h 1568981"/>
                <a:gd name="csX3" fmla="*/ 1253546 w 1568981"/>
                <a:gd name="csY3" fmla="*/ 367526 h 1568981"/>
                <a:gd name="csX4" fmla="*/ 1380120 w 1568981"/>
                <a:gd name="csY4" fmla="*/ 586758 h 1568981"/>
                <a:gd name="csX5" fmla="*/ 1539438 w 1568981"/>
                <a:gd name="csY5" fmla="*/ 586754 h 1568981"/>
                <a:gd name="csX6" fmla="*/ 1561538 w 1568981"/>
                <a:gd name="csY6" fmla="*/ 712095 h 1568981"/>
                <a:gd name="csX7" fmla="*/ 1411827 w 1568981"/>
                <a:gd name="csY7" fmla="*/ 766580 h 1568981"/>
                <a:gd name="csX8" fmla="*/ 1367868 w 1568981"/>
                <a:gd name="csY8" fmla="*/ 1015882 h 1568981"/>
                <a:gd name="csX9" fmla="*/ 1489916 w 1568981"/>
                <a:gd name="csY9" fmla="*/ 1118287 h 1568981"/>
                <a:gd name="csX10" fmla="*/ 1426279 w 1568981"/>
                <a:gd name="csY10" fmla="*/ 1228509 h 1568981"/>
                <a:gd name="csX11" fmla="*/ 1276571 w 1568981"/>
                <a:gd name="csY11" fmla="*/ 1174015 h 1568981"/>
                <a:gd name="csX12" fmla="*/ 1082649 w 1568981"/>
                <a:gd name="csY12" fmla="*/ 1336735 h 1568981"/>
                <a:gd name="csX13" fmla="*/ 1110318 w 1568981"/>
                <a:gd name="csY13" fmla="*/ 1493632 h 1568981"/>
                <a:gd name="csX14" fmla="*/ 990720 w 1568981"/>
                <a:gd name="csY14" fmla="*/ 1537162 h 1568981"/>
                <a:gd name="csX15" fmla="*/ 911064 w 1568981"/>
                <a:gd name="csY15" fmla="*/ 1399187 h 1568981"/>
                <a:gd name="csX16" fmla="*/ 657917 w 1568981"/>
                <a:gd name="csY16" fmla="*/ 1399187 h 1568981"/>
                <a:gd name="csX17" fmla="*/ 578261 w 1568981"/>
                <a:gd name="csY17" fmla="*/ 1537162 h 1568981"/>
                <a:gd name="csX18" fmla="*/ 458663 w 1568981"/>
                <a:gd name="csY18" fmla="*/ 1493632 h 1568981"/>
                <a:gd name="csX19" fmla="*/ 486333 w 1568981"/>
                <a:gd name="csY19" fmla="*/ 1336735 h 1568981"/>
                <a:gd name="csX20" fmla="*/ 292411 w 1568981"/>
                <a:gd name="csY20" fmla="*/ 1174015 h 1568981"/>
                <a:gd name="csX21" fmla="*/ 142702 w 1568981"/>
                <a:gd name="csY21" fmla="*/ 1228509 h 1568981"/>
                <a:gd name="csX22" fmla="*/ 79065 w 1568981"/>
                <a:gd name="csY22" fmla="*/ 1118287 h 1568981"/>
                <a:gd name="csX23" fmla="*/ 201112 w 1568981"/>
                <a:gd name="csY23" fmla="*/ 1015882 h 1568981"/>
                <a:gd name="csX24" fmla="*/ 157153 w 1568981"/>
                <a:gd name="csY24" fmla="*/ 766580 h 1568981"/>
                <a:gd name="csX25" fmla="*/ 7443 w 1568981"/>
                <a:gd name="csY25" fmla="*/ 712095 h 1568981"/>
                <a:gd name="csX26" fmla="*/ 29543 w 1568981"/>
                <a:gd name="csY26" fmla="*/ 586754 h 1568981"/>
                <a:gd name="csX27" fmla="*/ 188861 w 1568981"/>
                <a:gd name="csY27" fmla="*/ 586759 h 1568981"/>
                <a:gd name="csX28" fmla="*/ 315435 w 1568981"/>
                <a:gd name="csY28" fmla="*/ 367527 h 1568981"/>
                <a:gd name="csX29" fmla="*/ 235772 w 1568981"/>
                <a:gd name="csY29" fmla="*/ 229555 h 1568981"/>
                <a:gd name="csX30" fmla="*/ 333270 w 1568981"/>
                <a:gd name="csY30" fmla="*/ 147745 h 1568981"/>
                <a:gd name="csX31" fmla="*/ 455312 w 1568981"/>
                <a:gd name="csY31" fmla="*/ 250156 h 1568981"/>
                <a:gd name="csX32" fmla="*/ 693193 w 1568981"/>
                <a:gd name="csY32" fmla="*/ 163574 h 1568981"/>
                <a:gd name="csX33" fmla="*/ 720854 w 1568981"/>
                <a:gd name="csY33" fmla="*/ 6676 h 1568981"/>
                <a:gd name="csX34" fmla="*/ 848127 w 1568981"/>
                <a:gd name="csY34" fmla="*/ 6676 h 1568981"/>
                <a:gd name="csX35" fmla="*/ 875788 w 1568981"/>
                <a:gd name="csY35" fmla="*/ 163574 h 1568981"/>
                <a:gd name="csX36" fmla="*/ 1113669 w 1568981"/>
                <a:gd name="csY36" fmla="*/ 250155 h 1568981"/>
                <a:gd name="csX37" fmla="*/ 1113669 w 1568981"/>
                <a:gd name="csY37" fmla="*/ 250156 h 15689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1568981" h="1568981">
                  <a:moveTo>
                    <a:pt x="1113669" y="250156"/>
                  </a:moveTo>
                  <a:lnTo>
                    <a:pt x="1235711" y="147745"/>
                  </a:lnTo>
                  <a:lnTo>
                    <a:pt x="1333209" y="229555"/>
                  </a:lnTo>
                  <a:lnTo>
                    <a:pt x="1253546" y="367526"/>
                  </a:lnTo>
                  <a:cubicBezTo>
                    <a:pt x="1310191" y="431247"/>
                    <a:pt x="1353258" y="505842"/>
                    <a:pt x="1380120" y="586758"/>
                  </a:cubicBezTo>
                  <a:lnTo>
                    <a:pt x="1539438" y="586754"/>
                  </a:lnTo>
                  <a:lnTo>
                    <a:pt x="1561538" y="712095"/>
                  </a:lnTo>
                  <a:lnTo>
                    <a:pt x="1411827" y="766580"/>
                  </a:lnTo>
                  <a:cubicBezTo>
                    <a:pt x="1414260" y="851804"/>
                    <a:pt x="1399303" y="936630"/>
                    <a:pt x="1367868" y="1015882"/>
                  </a:cubicBezTo>
                  <a:lnTo>
                    <a:pt x="1489916" y="1118287"/>
                  </a:lnTo>
                  <a:lnTo>
                    <a:pt x="1426279" y="1228509"/>
                  </a:lnTo>
                  <a:lnTo>
                    <a:pt x="1276571" y="1174015"/>
                  </a:lnTo>
                  <a:cubicBezTo>
                    <a:pt x="1223654" y="1240864"/>
                    <a:pt x="1157671" y="1296230"/>
                    <a:pt x="1082649" y="1336735"/>
                  </a:cubicBezTo>
                  <a:lnTo>
                    <a:pt x="1110318" y="1493632"/>
                  </a:lnTo>
                  <a:lnTo>
                    <a:pt x="990720" y="1537162"/>
                  </a:lnTo>
                  <a:lnTo>
                    <a:pt x="911064" y="1399187"/>
                  </a:lnTo>
                  <a:cubicBezTo>
                    <a:pt x="827558" y="1416382"/>
                    <a:pt x="741423" y="1416382"/>
                    <a:pt x="657917" y="1399187"/>
                  </a:cubicBezTo>
                  <a:lnTo>
                    <a:pt x="578261" y="1537162"/>
                  </a:lnTo>
                  <a:lnTo>
                    <a:pt x="458663" y="1493632"/>
                  </a:lnTo>
                  <a:lnTo>
                    <a:pt x="486333" y="1336735"/>
                  </a:lnTo>
                  <a:cubicBezTo>
                    <a:pt x="411311" y="1296230"/>
                    <a:pt x="345328" y="1240864"/>
                    <a:pt x="292411" y="1174015"/>
                  </a:cubicBezTo>
                  <a:lnTo>
                    <a:pt x="142702" y="1228509"/>
                  </a:lnTo>
                  <a:lnTo>
                    <a:pt x="79065" y="1118287"/>
                  </a:lnTo>
                  <a:lnTo>
                    <a:pt x="201112" y="1015882"/>
                  </a:lnTo>
                  <a:cubicBezTo>
                    <a:pt x="169677" y="936630"/>
                    <a:pt x="154720" y="851804"/>
                    <a:pt x="157153" y="766580"/>
                  </a:cubicBezTo>
                  <a:lnTo>
                    <a:pt x="7443" y="712095"/>
                  </a:lnTo>
                  <a:lnTo>
                    <a:pt x="29543" y="586754"/>
                  </a:lnTo>
                  <a:lnTo>
                    <a:pt x="188861" y="586759"/>
                  </a:lnTo>
                  <a:cubicBezTo>
                    <a:pt x="215723" y="505843"/>
                    <a:pt x="258790" y="431248"/>
                    <a:pt x="315435" y="367527"/>
                  </a:cubicBezTo>
                  <a:lnTo>
                    <a:pt x="235772" y="229555"/>
                  </a:lnTo>
                  <a:lnTo>
                    <a:pt x="333270" y="147745"/>
                  </a:lnTo>
                  <a:lnTo>
                    <a:pt x="455312" y="250156"/>
                  </a:lnTo>
                  <a:cubicBezTo>
                    <a:pt x="527901" y="205437"/>
                    <a:pt x="608841" y="175977"/>
                    <a:pt x="693193" y="163574"/>
                  </a:cubicBezTo>
                  <a:lnTo>
                    <a:pt x="720854" y="6676"/>
                  </a:lnTo>
                  <a:lnTo>
                    <a:pt x="848127" y="6676"/>
                  </a:lnTo>
                  <a:lnTo>
                    <a:pt x="875788" y="163574"/>
                  </a:lnTo>
                  <a:cubicBezTo>
                    <a:pt x="960140" y="175977"/>
                    <a:pt x="1041079" y="205437"/>
                    <a:pt x="1113669" y="250155"/>
                  </a:cubicBezTo>
                  <a:lnTo>
                    <a:pt x="1113669" y="250156"/>
                  </a:lnTo>
                  <a:close/>
                </a:path>
              </a:pathLst>
            </a:custGeom>
            <a:solidFill>
              <a:srgbClr val="29795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9405" tIns="381496" rIns="329405" bIns="408936" numCol="1" spcCol="1270" anchor="ctr" anchorCtr="0">
              <a:noAutofit/>
            </a:bodyPr>
            <a:lstStyle/>
            <a:p>
              <a:pPr algn="ctr" defTabSz="488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>
                  <a:latin typeface="Arial" panose="020B0604020202020204" pitchFamily="34" charset="0"/>
                  <a:cs typeface="Arial" panose="020B0604020202020204" pitchFamily="34" charset="0"/>
                </a:rPr>
                <a:t>Mental Health</a:t>
              </a: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A7CFB4BF-83AC-1F59-D6C8-D8AB55574CDA}"/>
                </a:ext>
              </a:extLst>
            </p:cNvPr>
            <p:cNvSpPr/>
            <p:nvPr/>
          </p:nvSpPr>
          <p:spPr>
            <a:xfrm>
              <a:off x="8964015" y="1108663"/>
              <a:ext cx="1141077" cy="1141077"/>
            </a:xfrm>
            <a:custGeom>
              <a:avLst/>
              <a:gdLst>
                <a:gd name="csX0" fmla="*/ 853807 w 1141077"/>
                <a:gd name="csY0" fmla="*/ 289006 h 1141077"/>
                <a:gd name="csX1" fmla="*/ 1022155 w 1141077"/>
                <a:gd name="csY1" fmla="*/ 238269 h 1141077"/>
                <a:gd name="csX2" fmla="*/ 1084100 w 1141077"/>
                <a:gd name="csY2" fmla="*/ 345562 h 1141077"/>
                <a:gd name="csX3" fmla="*/ 955987 w 1141077"/>
                <a:gd name="csY3" fmla="*/ 465987 h 1141077"/>
                <a:gd name="csX4" fmla="*/ 955987 w 1141077"/>
                <a:gd name="csY4" fmla="*/ 675091 h 1141077"/>
                <a:gd name="csX5" fmla="*/ 1084100 w 1141077"/>
                <a:gd name="csY5" fmla="*/ 795515 h 1141077"/>
                <a:gd name="csX6" fmla="*/ 1022155 w 1141077"/>
                <a:gd name="csY6" fmla="*/ 902808 h 1141077"/>
                <a:gd name="csX7" fmla="*/ 853807 w 1141077"/>
                <a:gd name="csY7" fmla="*/ 852071 h 1141077"/>
                <a:gd name="csX8" fmla="*/ 672718 w 1141077"/>
                <a:gd name="csY8" fmla="*/ 956623 h 1141077"/>
                <a:gd name="csX9" fmla="*/ 632484 w 1141077"/>
                <a:gd name="csY9" fmla="*/ 1127784 h 1141077"/>
                <a:gd name="csX10" fmla="*/ 508593 w 1141077"/>
                <a:gd name="csY10" fmla="*/ 1127784 h 1141077"/>
                <a:gd name="csX11" fmla="*/ 468358 w 1141077"/>
                <a:gd name="csY11" fmla="*/ 956623 h 1141077"/>
                <a:gd name="csX12" fmla="*/ 287269 w 1141077"/>
                <a:gd name="csY12" fmla="*/ 852071 h 1141077"/>
                <a:gd name="csX13" fmla="*/ 118922 w 1141077"/>
                <a:gd name="csY13" fmla="*/ 902808 h 1141077"/>
                <a:gd name="csX14" fmla="*/ 56977 w 1141077"/>
                <a:gd name="csY14" fmla="*/ 795515 h 1141077"/>
                <a:gd name="csX15" fmla="*/ 185090 w 1141077"/>
                <a:gd name="csY15" fmla="*/ 675090 h 1141077"/>
                <a:gd name="csX16" fmla="*/ 185090 w 1141077"/>
                <a:gd name="csY16" fmla="*/ 465986 h 1141077"/>
                <a:gd name="csX17" fmla="*/ 56977 w 1141077"/>
                <a:gd name="csY17" fmla="*/ 345562 h 1141077"/>
                <a:gd name="csX18" fmla="*/ 118922 w 1141077"/>
                <a:gd name="csY18" fmla="*/ 238269 h 1141077"/>
                <a:gd name="csX19" fmla="*/ 287270 w 1141077"/>
                <a:gd name="csY19" fmla="*/ 289006 h 1141077"/>
                <a:gd name="csX20" fmla="*/ 468359 w 1141077"/>
                <a:gd name="csY20" fmla="*/ 184454 h 1141077"/>
                <a:gd name="csX21" fmla="*/ 508593 w 1141077"/>
                <a:gd name="csY21" fmla="*/ 13293 h 1141077"/>
                <a:gd name="csX22" fmla="*/ 632484 w 1141077"/>
                <a:gd name="csY22" fmla="*/ 13293 h 1141077"/>
                <a:gd name="csX23" fmla="*/ 672719 w 1141077"/>
                <a:gd name="csY23" fmla="*/ 184454 h 1141077"/>
                <a:gd name="csX24" fmla="*/ 853808 w 1141077"/>
                <a:gd name="csY24" fmla="*/ 289006 h 1141077"/>
                <a:gd name="csX25" fmla="*/ 853807 w 1141077"/>
                <a:gd name="csY25" fmla="*/ 289006 h 11410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141077" h="1141077">
                  <a:moveTo>
                    <a:pt x="853807" y="289006"/>
                  </a:moveTo>
                  <a:lnTo>
                    <a:pt x="1022155" y="238269"/>
                  </a:lnTo>
                  <a:lnTo>
                    <a:pt x="1084100" y="345562"/>
                  </a:lnTo>
                  <a:lnTo>
                    <a:pt x="955987" y="465987"/>
                  </a:lnTo>
                  <a:cubicBezTo>
                    <a:pt x="974558" y="534451"/>
                    <a:pt x="974558" y="606626"/>
                    <a:pt x="955987" y="675091"/>
                  </a:cubicBezTo>
                  <a:lnTo>
                    <a:pt x="1084100" y="795515"/>
                  </a:lnTo>
                  <a:lnTo>
                    <a:pt x="1022155" y="902808"/>
                  </a:lnTo>
                  <a:lnTo>
                    <a:pt x="853807" y="852071"/>
                  </a:lnTo>
                  <a:cubicBezTo>
                    <a:pt x="803801" y="902386"/>
                    <a:pt x="741295" y="938473"/>
                    <a:pt x="672718" y="956623"/>
                  </a:cubicBezTo>
                  <a:lnTo>
                    <a:pt x="632484" y="1127784"/>
                  </a:lnTo>
                  <a:lnTo>
                    <a:pt x="508593" y="1127784"/>
                  </a:lnTo>
                  <a:lnTo>
                    <a:pt x="468358" y="956623"/>
                  </a:lnTo>
                  <a:cubicBezTo>
                    <a:pt x="399781" y="938474"/>
                    <a:pt x="337275" y="902386"/>
                    <a:pt x="287269" y="852071"/>
                  </a:cubicBezTo>
                  <a:lnTo>
                    <a:pt x="118922" y="902808"/>
                  </a:lnTo>
                  <a:lnTo>
                    <a:pt x="56977" y="795515"/>
                  </a:lnTo>
                  <a:lnTo>
                    <a:pt x="185090" y="675090"/>
                  </a:lnTo>
                  <a:cubicBezTo>
                    <a:pt x="166519" y="606626"/>
                    <a:pt x="166519" y="534451"/>
                    <a:pt x="185090" y="465986"/>
                  </a:cubicBezTo>
                  <a:lnTo>
                    <a:pt x="56977" y="345562"/>
                  </a:lnTo>
                  <a:lnTo>
                    <a:pt x="118922" y="238269"/>
                  </a:lnTo>
                  <a:lnTo>
                    <a:pt x="287270" y="289006"/>
                  </a:lnTo>
                  <a:cubicBezTo>
                    <a:pt x="337276" y="238691"/>
                    <a:pt x="399782" y="202604"/>
                    <a:pt x="468359" y="184454"/>
                  </a:cubicBezTo>
                  <a:lnTo>
                    <a:pt x="508593" y="13293"/>
                  </a:lnTo>
                  <a:lnTo>
                    <a:pt x="632484" y="13293"/>
                  </a:lnTo>
                  <a:lnTo>
                    <a:pt x="672719" y="184454"/>
                  </a:lnTo>
                  <a:cubicBezTo>
                    <a:pt x="741296" y="202603"/>
                    <a:pt x="803802" y="238691"/>
                    <a:pt x="853808" y="289006"/>
                  </a:cubicBezTo>
                  <a:lnTo>
                    <a:pt x="853807" y="289006"/>
                  </a:lnTo>
                  <a:close/>
                </a:path>
              </a:pathLst>
            </a:custGeom>
            <a:solidFill>
              <a:srgbClr val="5656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6076075"/>
                <a:satOff val="-413"/>
                <a:lumOff val="9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1240" tIns="302976" rIns="301240" bIns="302976" numCol="1" spcCol="1270" anchor="ctr" anchorCtr="0">
              <a:noAutofit/>
            </a:bodyPr>
            <a:lstStyle/>
            <a:p>
              <a:pPr algn="ctr" defTabSz="488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>
                  <a:latin typeface="Arial" panose="020B0604020202020204" pitchFamily="34" charset="0"/>
                  <a:cs typeface="Arial" panose="020B0604020202020204" pitchFamily="34" charset="0"/>
                </a:rPr>
                <a:t>Nutrition</a:t>
              </a: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92857797-7C6A-19C8-29DF-163EAE92050E}"/>
                </a:ext>
              </a:extLst>
            </p:cNvPr>
            <p:cNvSpPr/>
            <p:nvPr/>
          </p:nvSpPr>
          <p:spPr>
            <a:xfrm>
              <a:off x="9477500" y="195800"/>
              <a:ext cx="1369293" cy="1369293"/>
            </a:xfrm>
            <a:custGeom>
              <a:avLst/>
              <a:gdLst>
                <a:gd name="csX0" fmla="*/ 836557 w 1118023"/>
                <a:gd name="csY0" fmla="*/ 283167 h 1118023"/>
                <a:gd name="csX1" fmla="*/ 1001504 w 1118023"/>
                <a:gd name="csY1" fmla="*/ 233455 h 1118023"/>
                <a:gd name="csX2" fmla="*/ 1062198 w 1118023"/>
                <a:gd name="csY2" fmla="*/ 338580 h 1118023"/>
                <a:gd name="csX3" fmla="*/ 936673 w 1118023"/>
                <a:gd name="csY3" fmla="*/ 456572 h 1118023"/>
                <a:gd name="csX4" fmla="*/ 936673 w 1118023"/>
                <a:gd name="csY4" fmla="*/ 661451 h 1118023"/>
                <a:gd name="csX5" fmla="*/ 1062198 w 1118023"/>
                <a:gd name="csY5" fmla="*/ 779443 h 1118023"/>
                <a:gd name="csX6" fmla="*/ 1001504 w 1118023"/>
                <a:gd name="csY6" fmla="*/ 884568 h 1118023"/>
                <a:gd name="csX7" fmla="*/ 836557 w 1118023"/>
                <a:gd name="csY7" fmla="*/ 834856 h 1118023"/>
                <a:gd name="csX8" fmla="*/ 659127 w 1118023"/>
                <a:gd name="csY8" fmla="*/ 937295 h 1118023"/>
                <a:gd name="csX9" fmla="*/ 619706 w 1118023"/>
                <a:gd name="csY9" fmla="*/ 1104999 h 1118023"/>
                <a:gd name="csX10" fmla="*/ 498317 w 1118023"/>
                <a:gd name="csY10" fmla="*/ 1104999 h 1118023"/>
                <a:gd name="csX11" fmla="*/ 458896 w 1118023"/>
                <a:gd name="csY11" fmla="*/ 937296 h 1118023"/>
                <a:gd name="csX12" fmla="*/ 281466 w 1118023"/>
                <a:gd name="csY12" fmla="*/ 834857 h 1118023"/>
                <a:gd name="csX13" fmla="*/ 116519 w 1118023"/>
                <a:gd name="csY13" fmla="*/ 884568 h 1118023"/>
                <a:gd name="csX14" fmla="*/ 55825 w 1118023"/>
                <a:gd name="csY14" fmla="*/ 779443 h 1118023"/>
                <a:gd name="csX15" fmla="*/ 181350 w 1118023"/>
                <a:gd name="csY15" fmla="*/ 661451 h 1118023"/>
                <a:gd name="csX16" fmla="*/ 181350 w 1118023"/>
                <a:gd name="csY16" fmla="*/ 456572 h 1118023"/>
                <a:gd name="csX17" fmla="*/ 55825 w 1118023"/>
                <a:gd name="csY17" fmla="*/ 338580 h 1118023"/>
                <a:gd name="csX18" fmla="*/ 116519 w 1118023"/>
                <a:gd name="csY18" fmla="*/ 233455 h 1118023"/>
                <a:gd name="csX19" fmla="*/ 281466 w 1118023"/>
                <a:gd name="csY19" fmla="*/ 283167 h 1118023"/>
                <a:gd name="csX20" fmla="*/ 458896 w 1118023"/>
                <a:gd name="csY20" fmla="*/ 180728 h 1118023"/>
                <a:gd name="csX21" fmla="*/ 498317 w 1118023"/>
                <a:gd name="csY21" fmla="*/ 13024 h 1118023"/>
                <a:gd name="csX22" fmla="*/ 619706 w 1118023"/>
                <a:gd name="csY22" fmla="*/ 13024 h 1118023"/>
                <a:gd name="csX23" fmla="*/ 659127 w 1118023"/>
                <a:gd name="csY23" fmla="*/ 180727 h 1118023"/>
                <a:gd name="csX24" fmla="*/ 836557 w 1118023"/>
                <a:gd name="csY24" fmla="*/ 283166 h 1118023"/>
                <a:gd name="csX25" fmla="*/ 836557 w 1118023"/>
                <a:gd name="csY25" fmla="*/ 283167 h 11180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118023" h="1118023">
                  <a:moveTo>
                    <a:pt x="719612" y="282808"/>
                  </a:moveTo>
                  <a:lnTo>
                    <a:pt x="839196" y="208744"/>
                  </a:lnTo>
                  <a:lnTo>
                    <a:pt x="909280" y="278827"/>
                  </a:lnTo>
                  <a:lnTo>
                    <a:pt x="835216" y="398411"/>
                  </a:lnTo>
                  <a:cubicBezTo>
                    <a:pt x="863742" y="447471"/>
                    <a:pt x="878686" y="503244"/>
                    <a:pt x="878512" y="559994"/>
                  </a:cubicBezTo>
                  <a:lnTo>
                    <a:pt x="1002445" y="626525"/>
                  </a:lnTo>
                  <a:lnTo>
                    <a:pt x="976792" y="722260"/>
                  </a:lnTo>
                  <a:lnTo>
                    <a:pt x="836198" y="717911"/>
                  </a:lnTo>
                  <a:cubicBezTo>
                    <a:pt x="807973" y="767145"/>
                    <a:pt x="767145" y="807974"/>
                    <a:pt x="717911" y="836197"/>
                  </a:cubicBezTo>
                  <a:lnTo>
                    <a:pt x="722260" y="976792"/>
                  </a:lnTo>
                  <a:lnTo>
                    <a:pt x="626524" y="1002445"/>
                  </a:lnTo>
                  <a:lnTo>
                    <a:pt x="559994" y="878512"/>
                  </a:lnTo>
                  <a:cubicBezTo>
                    <a:pt x="503243" y="878686"/>
                    <a:pt x="447471" y="863742"/>
                    <a:pt x="398411" y="835216"/>
                  </a:cubicBezTo>
                  <a:lnTo>
                    <a:pt x="278827" y="909279"/>
                  </a:lnTo>
                  <a:lnTo>
                    <a:pt x="208743" y="839196"/>
                  </a:lnTo>
                  <a:lnTo>
                    <a:pt x="282807" y="719612"/>
                  </a:lnTo>
                  <a:cubicBezTo>
                    <a:pt x="254281" y="670552"/>
                    <a:pt x="239337" y="614779"/>
                    <a:pt x="239511" y="558029"/>
                  </a:cubicBezTo>
                  <a:lnTo>
                    <a:pt x="115578" y="491498"/>
                  </a:lnTo>
                  <a:lnTo>
                    <a:pt x="141231" y="395763"/>
                  </a:lnTo>
                  <a:lnTo>
                    <a:pt x="281825" y="400112"/>
                  </a:lnTo>
                  <a:cubicBezTo>
                    <a:pt x="310050" y="350878"/>
                    <a:pt x="350878" y="310049"/>
                    <a:pt x="400112" y="281826"/>
                  </a:cubicBezTo>
                  <a:lnTo>
                    <a:pt x="395763" y="141231"/>
                  </a:lnTo>
                  <a:lnTo>
                    <a:pt x="491499" y="115578"/>
                  </a:lnTo>
                  <a:lnTo>
                    <a:pt x="558029" y="239511"/>
                  </a:lnTo>
                  <a:cubicBezTo>
                    <a:pt x="614780" y="239337"/>
                    <a:pt x="670552" y="254281"/>
                    <a:pt x="719612" y="282807"/>
                  </a:cubicBezTo>
                  <a:lnTo>
                    <a:pt x="719612" y="282808"/>
                  </a:lnTo>
                  <a:close/>
                </a:path>
              </a:pathLst>
            </a:custGeom>
            <a:solidFill>
              <a:srgbClr val="5CB77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12152150"/>
                <a:satOff val="-826"/>
                <a:lumOff val="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4820" tIns="384821" rIns="384821" bIns="384820" numCol="1" spcCol="1270" anchor="ctr" anchorCtr="0">
              <a:noAutofit/>
            </a:bodyPr>
            <a:lstStyle/>
            <a:p>
              <a:pPr algn="ctr" defTabSz="488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>
                  <a:latin typeface="Arial" panose="020B0604020202020204" pitchFamily="34" charset="0"/>
                  <a:cs typeface="Arial" panose="020B0604020202020204" pitchFamily="34" charset="0"/>
                </a:rPr>
                <a:t>Exercise</a:t>
              </a:r>
            </a:p>
          </p:txBody>
        </p:sp>
        <p:sp>
          <p:nvSpPr>
            <p:cNvPr id="41" name="Pfeil: gebogen 40">
              <a:extLst>
                <a:ext uri="{FF2B5EF4-FFF2-40B4-BE49-F238E27FC236}">
                  <a16:creationId xmlns:a16="http://schemas.microsoft.com/office/drawing/2014/main" id="{FCD3C037-5780-12BE-CEAD-EEACC01C7F1F}"/>
                </a:ext>
              </a:extLst>
            </p:cNvPr>
            <p:cNvSpPr/>
            <p:nvPr/>
          </p:nvSpPr>
          <p:spPr>
            <a:xfrm>
              <a:off x="9742108" y="1250681"/>
              <a:ext cx="2008296" cy="2008296"/>
            </a:xfrm>
            <a:prstGeom prst="circularArrow">
              <a:avLst>
                <a:gd name="adj1" fmla="val 4687"/>
                <a:gd name="adj2" fmla="val 299029"/>
                <a:gd name="adj3" fmla="val 2472332"/>
                <a:gd name="adj4" fmla="val 15959157"/>
                <a:gd name="adj5" fmla="val 5469"/>
              </a:avLst>
            </a:prstGeom>
            <a:solidFill>
              <a:srgbClr val="29795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42" name="Form 41">
              <a:extLst>
                <a:ext uri="{FF2B5EF4-FFF2-40B4-BE49-F238E27FC236}">
                  <a16:creationId xmlns:a16="http://schemas.microsoft.com/office/drawing/2014/main" id="{4FDBF089-A0AB-5069-F8F0-20F3AD281177}"/>
                </a:ext>
              </a:extLst>
            </p:cNvPr>
            <p:cNvSpPr/>
            <p:nvPr/>
          </p:nvSpPr>
          <p:spPr>
            <a:xfrm>
              <a:off x="8761932" y="861943"/>
              <a:ext cx="1459152" cy="1459152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5656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6076075"/>
                <a:satOff val="-413"/>
                <a:lumOff val="98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43" name="Pfeil: gebogen 42">
              <a:extLst>
                <a:ext uri="{FF2B5EF4-FFF2-40B4-BE49-F238E27FC236}">
                  <a16:creationId xmlns:a16="http://schemas.microsoft.com/office/drawing/2014/main" id="{BA17E6C8-F220-3229-C1E4-83E4A96C502C}"/>
                </a:ext>
              </a:extLst>
            </p:cNvPr>
            <p:cNvSpPr/>
            <p:nvPr/>
          </p:nvSpPr>
          <p:spPr>
            <a:xfrm>
              <a:off x="9344524" y="82305"/>
              <a:ext cx="1573260" cy="157326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rgbClr val="5CB77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12152150"/>
                <a:satOff val="-826"/>
                <a:lumOff val="1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</p:grpSp>
      <p:sp>
        <p:nvSpPr>
          <p:cNvPr id="26" name="Pfeil nach rechts 4">
            <a:extLst>
              <a:ext uri="{FF2B5EF4-FFF2-40B4-BE49-F238E27FC236}">
                <a16:creationId xmlns:a16="http://schemas.microsoft.com/office/drawing/2014/main" id="{29A17A7E-5BEB-D4B7-A423-4DC721674A1C}"/>
              </a:ext>
            </a:extLst>
          </p:cNvPr>
          <p:cNvSpPr>
            <a:spLocks/>
          </p:cNvSpPr>
          <p:nvPr/>
        </p:nvSpPr>
        <p:spPr>
          <a:xfrm>
            <a:off x="1492840" y="2735415"/>
            <a:ext cx="8892617" cy="2109403"/>
          </a:xfrm>
          <a:prstGeom prst="rightArrow">
            <a:avLst/>
          </a:prstGeom>
          <a:solidFill>
            <a:schemeClr val="bg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14377">
              <a:defRPr/>
            </a:pPr>
            <a:endParaRPr lang="en-GB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</a:endParaRPr>
          </a:p>
        </p:txBody>
      </p:sp>
      <p:sp>
        <p:nvSpPr>
          <p:cNvPr id="27" name="Freihandform 15">
            <a:extLst>
              <a:ext uri="{FF2B5EF4-FFF2-40B4-BE49-F238E27FC236}">
                <a16:creationId xmlns:a16="http://schemas.microsoft.com/office/drawing/2014/main" id="{70EA5F76-05F7-81D4-857E-6158FD627822}"/>
              </a:ext>
            </a:extLst>
          </p:cNvPr>
          <p:cNvSpPr>
            <a:spLocks/>
          </p:cNvSpPr>
          <p:nvPr/>
        </p:nvSpPr>
        <p:spPr>
          <a:xfrm>
            <a:off x="1494663" y="3248163"/>
            <a:ext cx="1336360" cy="843760"/>
          </a:xfrm>
          <a:custGeom>
            <a:avLst/>
            <a:gdLst>
              <a:gd name="connsiteX0" fmla="*/ 0 w 1527644"/>
              <a:gd name="connsiteY0" fmla="*/ 168055 h 1008310"/>
              <a:gd name="connsiteX1" fmla="*/ 168055 w 1527644"/>
              <a:gd name="connsiteY1" fmla="*/ 0 h 1008310"/>
              <a:gd name="connsiteX2" fmla="*/ 1359589 w 1527644"/>
              <a:gd name="connsiteY2" fmla="*/ 0 h 1008310"/>
              <a:gd name="connsiteX3" fmla="*/ 1527644 w 1527644"/>
              <a:gd name="connsiteY3" fmla="*/ 168055 h 1008310"/>
              <a:gd name="connsiteX4" fmla="*/ 1527644 w 1527644"/>
              <a:gd name="connsiteY4" fmla="*/ 840255 h 1008310"/>
              <a:gd name="connsiteX5" fmla="*/ 1359589 w 1527644"/>
              <a:gd name="connsiteY5" fmla="*/ 1008310 h 1008310"/>
              <a:gd name="connsiteX6" fmla="*/ 168055 w 1527644"/>
              <a:gd name="connsiteY6" fmla="*/ 1008310 h 1008310"/>
              <a:gd name="connsiteX7" fmla="*/ 0 w 1527644"/>
              <a:gd name="connsiteY7" fmla="*/ 840255 h 1008310"/>
              <a:gd name="connsiteX8" fmla="*/ 0 w 1527644"/>
              <a:gd name="connsiteY8" fmla="*/ 168055 h 10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7644" h="1008310">
                <a:moveTo>
                  <a:pt x="0" y="168055"/>
                </a:moveTo>
                <a:cubicBezTo>
                  <a:pt x="0" y="75241"/>
                  <a:pt x="75241" y="0"/>
                  <a:pt x="168055" y="0"/>
                </a:cubicBezTo>
                <a:lnTo>
                  <a:pt x="1359589" y="0"/>
                </a:lnTo>
                <a:cubicBezTo>
                  <a:pt x="1452403" y="0"/>
                  <a:pt x="1527644" y="75241"/>
                  <a:pt x="1527644" y="168055"/>
                </a:cubicBezTo>
                <a:lnTo>
                  <a:pt x="1527644" y="840255"/>
                </a:lnTo>
                <a:cubicBezTo>
                  <a:pt x="1527644" y="933069"/>
                  <a:pt x="1452403" y="1008310"/>
                  <a:pt x="1359589" y="1008310"/>
                </a:cubicBezTo>
                <a:lnTo>
                  <a:pt x="168055" y="1008310"/>
                </a:lnTo>
                <a:cubicBezTo>
                  <a:pt x="75241" y="1008310"/>
                  <a:pt x="0" y="933069"/>
                  <a:pt x="0" y="840255"/>
                </a:cubicBezTo>
                <a:lnTo>
                  <a:pt x="0" y="168055"/>
                </a:lnTo>
                <a:close/>
              </a:path>
            </a:pathLst>
          </a:custGeom>
          <a:solidFill>
            <a:srgbClr val="9BD1A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183" tIns="110183" rIns="110183" bIns="11018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Euro for Health</a:t>
            </a:r>
            <a:endParaRPr lang="en-GB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ihandform 16">
            <a:extLst>
              <a:ext uri="{FF2B5EF4-FFF2-40B4-BE49-F238E27FC236}">
                <a16:creationId xmlns:a16="http://schemas.microsoft.com/office/drawing/2014/main" id="{0629E158-4B56-9A00-7F39-39723AD5BC20}"/>
              </a:ext>
            </a:extLst>
          </p:cNvPr>
          <p:cNvSpPr>
            <a:spLocks/>
          </p:cNvSpPr>
          <p:nvPr/>
        </p:nvSpPr>
        <p:spPr>
          <a:xfrm>
            <a:off x="3005143" y="3248163"/>
            <a:ext cx="1164528" cy="843760"/>
          </a:xfrm>
          <a:custGeom>
            <a:avLst/>
            <a:gdLst>
              <a:gd name="connsiteX0" fmla="*/ 0 w 1194247"/>
              <a:gd name="connsiteY0" fmla="*/ 168055 h 1008310"/>
              <a:gd name="connsiteX1" fmla="*/ 168055 w 1194247"/>
              <a:gd name="connsiteY1" fmla="*/ 0 h 1008310"/>
              <a:gd name="connsiteX2" fmla="*/ 1026192 w 1194247"/>
              <a:gd name="connsiteY2" fmla="*/ 0 h 1008310"/>
              <a:gd name="connsiteX3" fmla="*/ 1194247 w 1194247"/>
              <a:gd name="connsiteY3" fmla="*/ 168055 h 1008310"/>
              <a:gd name="connsiteX4" fmla="*/ 1194247 w 1194247"/>
              <a:gd name="connsiteY4" fmla="*/ 840255 h 1008310"/>
              <a:gd name="connsiteX5" fmla="*/ 1026192 w 1194247"/>
              <a:gd name="connsiteY5" fmla="*/ 1008310 h 1008310"/>
              <a:gd name="connsiteX6" fmla="*/ 168055 w 1194247"/>
              <a:gd name="connsiteY6" fmla="*/ 1008310 h 1008310"/>
              <a:gd name="connsiteX7" fmla="*/ 0 w 1194247"/>
              <a:gd name="connsiteY7" fmla="*/ 840255 h 1008310"/>
              <a:gd name="connsiteX8" fmla="*/ 0 w 1194247"/>
              <a:gd name="connsiteY8" fmla="*/ 168055 h 10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247" h="1008310">
                <a:moveTo>
                  <a:pt x="0" y="168055"/>
                </a:moveTo>
                <a:cubicBezTo>
                  <a:pt x="0" y="75241"/>
                  <a:pt x="75241" y="0"/>
                  <a:pt x="168055" y="0"/>
                </a:cubicBezTo>
                <a:lnTo>
                  <a:pt x="1026192" y="0"/>
                </a:lnTo>
                <a:cubicBezTo>
                  <a:pt x="1119006" y="0"/>
                  <a:pt x="1194247" y="75241"/>
                  <a:pt x="1194247" y="168055"/>
                </a:cubicBezTo>
                <a:lnTo>
                  <a:pt x="1194247" y="840255"/>
                </a:lnTo>
                <a:cubicBezTo>
                  <a:pt x="1194247" y="933069"/>
                  <a:pt x="1119006" y="1008310"/>
                  <a:pt x="1026192" y="1008310"/>
                </a:cubicBezTo>
                <a:lnTo>
                  <a:pt x="168055" y="1008310"/>
                </a:lnTo>
                <a:cubicBezTo>
                  <a:pt x="75241" y="1008310"/>
                  <a:pt x="0" y="933069"/>
                  <a:pt x="0" y="840255"/>
                </a:cubicBezTo>
                <a:lnTo>
                  <a:pt x="0" y="168055"/>
                </a:lnTo>
                <a:close/>
              </a:path>
            </a:pathLst>
          </a:custGeom>
          <a:solidFill>
            <a:srgbClr val="5656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183" tIns="110183" rIns="110183" bIns="11018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Webinars/ Lectures</a:t>
            </a:r>
            <a:endParaRPr lang="en-GB" sz="9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ihandform 17">
            <a:extLst>
              <a:ext uri="{FF2B5EF4-FFF2-40B4-BE49-F238E27FC236}">
                <a16:creationId xmlns:a16="http://schemas.microsoft.com/office/drawing/2014/main" id="{AD75EB04-3260-F443-DB1F-00CB25AE0494}"/>
              </a:ext>
            </a:extLst>
          </p:cNvPr>
          <p:cNvSpPr>
            <a:spLocks/>
          </p:cNvSpPr>
          <p:nvPr/>
        </p:nvSpPr>
        <p:spPr>
          <a:xfrm>
            <a:off x="4310115" y="3276723"/>
            <a:ext cx="1044709" cy="843760"/>
          </a:xfrm>
          <a:custGeom>
            <a:avLst/>
            <a:gdLst>
              <a:gd name="connsiteX0" fmla="*/ 0 w 1194247"/>
              <a:gd name="connsiteY0" fmla="*/ 168055 h 1008310"/>
              <a:gd name="connsiteX1" fmla="*/ 168055 w 1194247"/>
              <a:gd name="connsiteY1" fmla="*/ 0 h 1008310"/>
              <a:gd name="connsiteX2" fmla="*/ 1026192 w 1194247"/>
              <a:gd name="connsiteY2" fmla="*/ 0 h 1008310"/>
              <a:gd name="connsiteX3" fmla="*/ 1194247 w 1194247"/>
              <a:gd name="connsiteY3" fmla="*/ 168055 h 1008310"/>
              <a:gd name="connsiteX4" fmla="*/ 1194247 w 1194247"/>
              <a:gd name="connsiteY4" fmla="*/ 840255 h 1008310"/>
              <a:gd name="connsiteX5" fmla="*/ 1026192 w 1194247"/>
              <a:gd name="connsiteY5" fmla="*/ 1008310 h 1008310"/>
              <a:gd name="connsiteX6" fmla="*/ 168055 w 1194247"/>
              <a:gd name="connsiteY6" fmla="*/ 1008310 h 1008310"/>
              <a:gd name="connsiteX7" fmla="*/ 0 w 1194247"/>
              <a:gd name="connsiteY7" fmla="*/ 840255 h 1008310"/>
              <a:gd name="connsiteX8" fmla="*/ 0 w 1194247"/>
              <a:gd name="connsiteY8" fmla="*/ 168055 h 10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247" h="1008310">
                <a:moveTo>
                  <a:pt x="0" y="168055"/>
                </a:moveTo>
                <a:cubicBezTo>
                  <a:pt x="0" y="75241"/>
                  <a:pt x="75241" y="0"/>
                  <a:pt x="168055" y="0"/>
                </a:cubicBezTo>
                <a:lnTo>
                  <a:pt x="1026192" y="0"/>
                </a:lnTo>
                <a:cubicBezTo>
                  <a:pt x="1119006" y="0"/>
                  <a:pt x="1194247" y="75241"/>
                  <a:pt x="1194247" y="168055"/>
                </a:cubicBezTo>
                <a:lnTo>
                  <a:pt x="1194247" y="840255"/>
                </a:lnTo>
                <a:cubicBezTo>
                  <a:pt x="1194247" y="933069"/>
                  <a:pt x="1119006" y="1008310"/>
                  <a:pt x="1026192" y="1008310"/>
                </a:cubicBezTo>
                <a:lnTo>
                  <a:pt x="168055" y="1008310"/>
                </a:lnTo>
                <a:cubicBezTo>
                  <a:pt x="75241" y="1008310"/>
                  <a:pt x="0" y="933069"/>
                  <a:pt x="0" y="840255"/>
                </a:cubicBezTo>
                <a:lnTo>
                  <a:pt x="0" y="168055"/>
                </a:lnTo>
                <a:close/>
              </a:path>
            </a:pathLst>
          </a:custGeom>
          <a:solidFill>
            <a:srgbClr val="9BD1A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183" tIns="110183" rIns="110183" bIns="11018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Camps</a:t>
            </a:r>
            <a:endParaRPr lang="en-GB" sz="9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ihandform 18">
            <a:extLst>
              <a:ext uri="{FF2B5EF4-FFF2-40B4-BE49-F238E27FC236}">
                <a16:creationId xmlns:a16="http://schemas.microsoft.com/office/drawing/2014/main" id="{77D8D6ED-09A4-3FE3-8CBA-F99EE0E33565}"/>
              </a:ext>
            </a:extLst>
          </p:cNvPr>
          <p:cNvSpPr>
            <a:spLocks/>
          </p:cNvSpPr>
          <p:nvPr/>
        </p:nvSpPr>
        <p:spPr>
          <a:xfrm>
            <a:off x="5499865" y="3276723"/>
            <a:ext cx="1284345" cy="843760"/>
          </a:xfrm>
          <a:custGeom>
            <a:avLst/>
            <a:gdLst>
              <a:gd name="connsiteX0" fmla="*/ 0 w 1468183"/>
              <a:gd name="connsiteY0" fmla="*/ 168055 h 1008310"/>
              <a:gd name="connsiteX1" fmla="*/ 168055 w 1468183"/>
              <a:gd name="connsiteY1" fmla="*/ 0 h 1008310"/>
              <a:gd name="connsiteX2" fmla="*/ 1300128 w 1468183"/>
              <a:gd name="connsiteY2" fmla="*/ 0 h 1008310"/>
              <a:gd name="connsiteX3" fmla="*/ 1468183 w 1468183"/>
              <a:gd name="connsiteY3" fmla="*/ 168055 h 1008310"/>
              <a:gd name="connsiteX4" fmla="*/ 1468183 w 1468183"/>
              <a:gd name="connsiteY4" fmla="*/ 840255 h 1008310"/>
              <a:gd name="connsiteX5" fmla="*/ 1300128 w 1468183"/>
              <a:gd name="connsiteY5" fmla="*/ 1008310 h 1008310"/>
              <a:gd name="connsiteX6" fmla="*/ 168055 w 1468183"/>
              <a:gd name="connsiteY6" fmla="*/ 1008310 h 1008310"/>
              <a:gd name="connsiteX7" fmla="*/ 0 w 1468183"/>
              <a:gd name="connsiteY7" fmla="*/ 840255 h 1008310"/>
              <a:gd name="connsiteX8" fmla="*/ 0 w 1468183"/>
              <a:gd name="connsiteY8" fmla="*/ 168055 h 10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183" h="1008310">
                <a:moveTo>
                  <a:pt x="0" y="168055"/>
                </a:moveTo>
                <a:cubicBezTo>
                  <a:pt x="0" y="75241"/>
                  <a:pt x="75241" y="0"/>
                  <a:pt x="168055" y="0"/>
                </a:cubicBezTo>
                <a:lnTo>
                  <a:pt x="1300128" y="0"/>
                </a:lnTo>
                <a:cubicBezTo>
                  <a:pt x="1392942" y="0"/>
                  <a:pt x="1468183" y="75241"/>
                  <a:pt x="1468183" y="168055"/>
                </a:cubicBezTo>
                <a:lnTo>
                  <a:pt x="1468183" y="840255"/>
                </a:lnTo>
                <a:cubicBezTo>
                  <a:pt x="1468183" y="933069"/>
                  <a:pt x="1392942" y="1008310"/>
                  <a:pt x="1300128" y="1008310"/>
                </a:cubicBezTo>
                <a:lnTo>
                  <a:pt x="168055" y="1008310"/>
                </a:lnTo>
                <a:cubicBezTo>
                  <a:pt x="75241" y="1008310"/>
                  <a:pt x="0" y="933069"/>
                  <a:pt x="0" y="840255"/>
                </a:cubicBezTo>
                <a:lnTo>
                  <a:pt x="0" y="168055"/>
                </a:lnTo>
                <a:close/>
              </a:path>
            </a:pathLst>
          </a:custGeom>
          <a:solidFill>
            <a:srgbClr val="9BD1A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183" tIns="110183" rIns="110183" bIns="11018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Weeks</a:t>
            </a:r>
            <a:endParaRPr lang="en-GB" sz="9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Freihandform 19">
            <a:extLst>
              <a:ext uri="{FF2B5EF4-FFF2-40B4-BE49-F238E27FC236}">
                <a16:creationId xmlns:a16="http://schemas.microsoft.com/office/drawing/2014/main" id="{1F57E831-14E1-DB28-40D6-052028B94A88}"/>
              </a:ext>
            </a:extLst>
          </p:cNvPr>
          <p:cNvSpPr>
            <a:spLocks/>
          </p:cNvSpPr>
          <p:nvPr/>
        </p:nvSpPr>
        <p:spPr>
          <a:xfrm>
            <a:off x="6932320" y="3271211"/>
            <a:ext cx="1284345" cy="843760"/>
          </a:xfrm>
          <a:custGeom>
            <a:avLst/>
            <a:gdLst>
              <a:gd name="connsiteX0" fmla="*/ 0 w 1194247"/>
              <a:gd name="connsiteY0" fmla="*/ 168055 h 1008310"/>
              <a:gd name="connsiteX1" fmla="*/ 168055 w 1194247"/>
              <a:gd name="connsiteY1" fmla="*/ 0 h 1008310"/>
              <a:gd name="connsiteX2" fmla="*/ 1026192 w 1194247"/>
              <a:gd name="connsiteY2" fmla="*/ 0 h 1008310"/>
              <a:gd name="connsiteX3" fmla="*/ 1194247 w 1194247"/>
              <a:gd name="connsiteY3" fmla="*/ 168055 h 1008310"/>
              <a:gd name="connsiteX4" fmla="*/ 1194247 w 1194247"/>
              <a:gd name="connsiteY4" fmla="*/ 840255 h 1008310"/>
              <a:gd name="connsiteX5" fmla="*/ 1026192 w 1194247"/>
              <a:gd name="connsiteY5" fmla="*/ 1008310 h 1008310"/>
              <a:gd name="connsiteX6" fmla="*/ 168055 w 1194247"/>
              <a:gd name="connsiteY6" fmla="*/ 1008310 h 1008310"/>
              <a:gd name="connsiteX7" fmla="*/ 0 w 1194247"/>
              <a:gd name="connsiteY7" fmla="*/ 840255 h 1008310"/>
              <a:gd name="connsiteX8" fmla="*/ 0 w 1194247"/>
              <a:gd name="connsiteY8" fmla="*/ 168055 h 10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247" h="1008310">
                <a:moveTo>
                  <a:pt x="0" y="168055"/>
                </a:moveTo>
                <a:cubicBezTo>
                  <a:pt x="0" y="75241"/>
                  <a:pt x="75241" y="0"/>
                  <a:pt x="168055" y="0"/>
                </a:cubicBezTo>
                <a:lnTo>
                  <a:pt x="1026192" y="0"/>
                </a:lnTo>
                <a:cubicBezTo>
                  <a:pt x="1119006" y="0"/>
                  <a:pt x="1194247" y="75241"/>
                  <a:pt x="1194247" y="168055"/>
                </a:cubicBezTo>
                <a:lnTo>
                  <a:pt x="1194247" y="840255"/>
                </a:lnTo>
                <a:cubicBezTo>
                  <a:pt x="1194247" y="933069"/>
                  <a:pt x="1119006" y="1008310"/>
                  <a:pt x="1026192" y="1008310"/>
                </a:cubicBezTo>
                <a:lnTo>
                  <a:pt x="168055" y="1008310"/>
                </a:lnTo>
                <a:cubicBezTo>
                  <a:pt x="75241" y="1008310"/>
                  <a:pt x="0" y="933069"/>
                  <a:pt x="0" y="840255"/>
                </a:cubicBezTo>
                <a:lnTo>
                  <a:pt x="0" y="168055"/>
                </a:lnTo>
                <a:close/>
              </a:path>
            </a:pathLst>
          </a:custGeom>
          <a:solidFill>
            <a:srgbClr val="9BD1A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183" tIns="110183" rIns="110183" bIns="11018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 Camps</a:t>
            </a:r>
          </a:p>
        </p:txBody>
      </p:sp>
      <p:sp>
        <p:nvSpPr>
          <p:cNvPr id="32" name="Freihandform 20">
            <a:extLst>
              <a:ext uri="{FF2B5EF4-FFF2-40B4-BE49-F238E27FC236}">
                <a16:creationId xmlns:a16="http://schemas.microsoft.com/office/drawing/2014/main" id="{2A57BCC5-8E4E-F67B-881D-3A4E213D07E5}"/>
              </a:ext>
            </a:extLst>
          </p:cNvPr>
          <p:cNvSpPr>
            <a:spLocks/>
          </p:cNvSpPr>
          <p:nvPr/>
        </p:nvSpPr>
        <p:spPr>
          <a:xfrm>
            <a:off x="8391455" y="3265404"/>
            <a:ext cx="1044709" cy="843760"/>
          </a:xfrm>
          <a:custGeom>
            <a:avLst/>
            <a:gdLst>
              <a:gd name="connsiteX0" fmla="*/ 0 w 1194247"/>
              <a:gd name="connsiteY0" fmla="*/ 168055 h 1008310"/>
              <a:gd name="connsiteX1" fmla="*/ 168055 w 1194247"/>
              <a:gd name="connsiteY1" fmla="*/ 0 h 1008310"/>
              <a:gd name="connsiteX2" fmla="*/ 1026192 w 1194247"/>
              <a:gd name="connsiteY2" fmla="*/ 0 h 1008310"/>
              <a:gd name="connsiteX3" fmla="*/ 1194247 w 1194247"/>
              <a:gd name="connsiteY3" fmla="*/ 168055 h 1008310"/>
              <a:gd name="connsiteX4" fmla="*/ 1194247 w 1194247"/>
              <a:gd name="connsiteY4" fmla="*/ 840255 h 1008310"/>
              <a:gd name="connsiteX5" fmla="*/ 1026192 w 1194247"/>
              <a:gd name="connsiteY5" fmla="*/ 1008310 h 1008310"/>
              <a:gd name="connsiteX6" fmla="*/ 168055 w 1194247"/>
              <a:gd name="connsiteY6" fmla="*/ 1008310 h 1008310"/>
              <a:gd name="connsiteX7" fmla="*/ 0 w 1194247"/>
              <a:gd name="connsiteY7" fmla="*/ 840255 h 1008310"/>
              <a:gd name="connsiteX8" fmla="*/ 0 w 1194247"/>
              <a:gd name="connsiteY8" fmla="*/ 168055 h 10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247" h="1008310">
                <a:moveTo>
                  <a:pt x="0" y="168055"/>
                </a:moveTo>
                <a:cubicBezTo>
                  <a:pt x="0" y="75241"/>
                  <a:pt x="75241" y="0"/>
                  <a:pt x="168055" y="0"/>
                </a:cubicBezTo>
                <a:lnTo>
                  <a:pt x="1026192" y="0"/>
                </a:lnTo>
                <a:cubicBezTo>
                  <a:pt x="1119006" y="0"/>
                  <a:pt x="1194247" y="75241"/>
                  <a:pt x="1194247" y="168055"/>
                </a:cubicBezTo>
                <a:lnTo>
                  <a:pt x="1194247" y="840255"/>
                </a:lnTo>
                <a:cubicBezTo>
                  <a:pt x="1194247" y="933069"/>
                  <a:pt x="1119006" y="1008310"/>
                  <a:pt x="1026192" y="1008310"/>
                </a:cubicBezTo>
                <a:lnTo>
                  <a:pt x="168055" y="1008310"/>
                </a:lnTo>
                <a:cubicBezTo>
                  <a:pt x="75241" y="1008310"/>
                  <a:pt x="0" y="933069"/>
                  <a:pt x="0" y="840255"/>
                </a:cubicBezTo>
                <a:lnTo>
                  <a:pt x="0" y="168055"/>
                </a:lnTo>
                <a:close/>
              </a:path>
            </a:pathLst>
          </a:custGeom>
          <a:solidFill>
            <a:srgbClr val="5656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183" tIns="110183" rIns="110183" bIns="11018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in Setting</a:t>
            </a:r>
          </a:p>
        </p:txBody>
      </p:sp>
      <p:sp>
        <p:nvSpPr>
          <p:cNvPr id="33" name="Freihandform 21">
            <a:extLst>
              <a:ext uri="{FF2B5EF4-FFF2-40B4-BE49-F238E27FC236}">
                <a16:creationId xmlns:a16="http://schemas.microsoft.com/office/drawing/2014/main" id="{FB704B08-2097-D56A-2A4A-12BBBDC27AA9}"/>
              </a:ext>
            </a:extLst>
          </p:cNvPr>
          <p:cNvSpPr>
            <a:spLocks/>
          </p:cNvSpPr>
          <p:nvPr/>
        </p:nvSpPr>
        <p:spPr>
          <a:xfrm>
            <a:off x="9557591" y="3248163"/>
            <a:ext cx="1044709" cy="843760"/>
          </a:xfrm>
          <a:custGeom>
            <a:avLst/>
            <a:gdLst>
              <a:gd name="connsiteX0" fmla="*/ 0 w 1194247"/>
              <a:gd name="connsiteY0" fmla="*/ 168055 h 1008310"/>
              <a:gd name="connsiteX1" fmla="*/ 168055 w 1194247"/>
              <a:gd name="connsiteY1" fmla="*/ 0 h 1008310"/>
              <a:gd name="connsiteX2" fmla="*/ 1026192 w 1194247"/>
              <a:gd name="connsiteY2" fmla="*/ 0 h 1008310"/>
              <a:gd name="connsiteX3" fmla="*/ 1194247 w 1194247"/>
              <a:gd name="connsiteY3" fmla="*/ 168055 h 1008310"/>
              <a:gd name="connsiteX4" fmla="*/ 1194247 w 1194247"/>
              <a:gd name="connsiteY4" fmla="*/ 840255 h 1008310"/>
              <a:gd name="connsiteX5" fmla="*/ 1026192 w 1194247"/>
              <a:gd name="connsiteY5" fmla="*/ 1008310 h 1008310"/>
              <a:gd name="connsiteX6" fmla="*/ 168055 w 1194247"/>
              <a:gd name="connsiteY6" fmla="*/ 1008310 h 1008310"/>
              <a:gd name="connsiteX7" fmla="*/ 0 w 1194247"/>
              <a:gd name="connsiteY7" fmla="*/ 840255 h 1008310"/>
              <a:gd name="connsiteX8" fmla="*/ 0 w 1194247"/>
              <a:gd name="connsiteY8" fmla="*/ 168055 h 10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247" h="1008310">
                <a:moveTo>
                  <a:pt x="0" y="168055"/>
                </a:moveTo>
                <a:cubicBezTo>
                  <a:pt x="0" y="75241"/>
                  <a:pt x="75241" y="0"/>
                  <a:pt x="168055" y="0"/>
                </a:cubicBezTo>
                <a:lnTo>
                  <a:pt x="1026192" y="0"/>
                </a:lnTo>
                <a:cubicBezTo>
                  <a:pt x="1119006" y="0"/>
                  <a:pt x="1194247" y="75241"/>
                  <a:pt x="1194247" y="168055"/>
                </a:cubicBezTo>
                <a:lnTo>
                  <a:pt x="1194247" y="840255"/>
                </a:lnTo>
                <a:cubicBezTo>
                  <a:pt x="1194247" y="933069"/>
                  <a:pt x="1119006" y="1008310"/>
                  <a:pt x="1026192" y="1008310"/>
                </a:cubicBezTo>
                <a:lnTo>
                  <a:pt x="168055" y="1008310"/>
                </a:lnTo>
                <a:cubicBezTo>
                  <a:pt x="75241" y="1008310"/>
                  <a:pt x="0" y="933069"/>
                  <a:pt x="0" y="840255"/>
                </a:cubicBezTo>
                <a:lnTo>
                  <a:pt x="0" y="168055"/>
                </a:lnTo>
                <a:close/>
              </a:path>
            </a:pathLst>
          </a:custGeom>
          <a:solidFill>
            <a:srgbClr val="5656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183" tIns="110183" rIns="110183" bIns="11018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</a:t>
            </a:r>
            <a:endParaRPr lang="en-GB" sz="2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Pfeil: nach rechts 54">
            <a:extLst>
              <a:ext uri="{FF2B5EF4-FFF2-40B4-BE49-F238E27FC236}">
                <a16:creationId xmlns:a16="http://schemas.microsoft.com/office/drawing/2014/main" id="{2417903A-A5B8-A0D8-6046-3268B9FC7526}"/>
              </a:ext>
            </a:extLst>
          </p:cNvPr>
          <p:cNvSpPr/>
          <p:nvPr/>
        </p:nvSpPr>
        <p:spPr>
          <a:xfrm>
            <a:off x="1210963" y="3913383"/>
            <a:ext cx="10568784" cy="1194276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AT"/>
          </a:p>
        </p:txBody>
      </p:sp>
      <p:sp>
        <p:nvSpPr>
          <p:cNvPr id="56" name="Freihandform: Form 55">
            <a:extLst>
              <a:ext uri="{FF2B5EF4-FFF2-40B4-BE49-F238E27FC236}">
                <a16:creationId xmlns:a16="http://schemas.microsoft.com/office/drawing/2014/main" id="{B166AC61-1F62-DF5C-7C08-EDEFC2254513}"/>
              </a:ext>
            </a:extLst>
          </p:cNvPr>
          <p:cNvSpPr/>
          <p:nvPr/>
        </p:nvSpPr>
        <p:spPr>
          <a:xfrm>
            <a:off x="1508833" y="4271666"/>
            <a:ext cx="1296369" cy="477711"/>
          </a:xfrm>
          <a:custGeom>
            <a:avLst/>
            <a:gdLst>
              <a:gd name="csX0" fmla="*/ 0 w 1296369"/>
              <a:gd name="csY0" fmla="*/ 79620 h 477710"/>
              <a:gd name="csX1" fmla="*/ 79620 w 1296369"/>
              <a:gd name="csY1" fmla="*/ 0 h 477710"/>
              <a:gd name="csX2" fmla="*/ 1216749 w 1296369"/>
              <a:gd name="csY2" fmla="*/ 0 h 477710"/>
              <a:gd name="csX3" fmla="*/ 1296369 w 1296369"/>
              <a:gd name="csY3" fmla="*/ 79620 h 477710"/>
              <a:gd name="csX4" fmla="*/ 1296369 w 1296369"/>
              <a:gd name="csY4" fmla="*/ 398090 h 477710"/>
              <a:gd name="csX5" fmla="*/ 1216749 w 1296369"/>
              <a:gd name="csY5" fmla="*/ 477710 h 477710"/>
              <a:gd name="csX6" fmla="*/ 79620 w 1296369"/>
              <a:gd name="csY6" fmla="*/ 477710 h 477710"/>
              <a:gd name="csX7" fmla="*/ 0 w 1296369"/>
              <a:gd name="csY7" fmla="*/ 398090 h 477710"/>
              <a:gd name="csX8" fmla="*/ 0 w 1296369"/>
              <a:gd name="csY8" fmla="*/ 79620 h 4777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6369" h="477710">
                <a:moveTo>
                  <a:pt x="0" y="79620"/>
                </a:moveTo>
                <a:cubicBezTo>
                  <a:pt x="0" y="35647"/>
                  <a:pt x="35647" y="0"/>
                  <a:pt x="79620" y="0"/>
                </a:cubicBezTo>
                <a:lnTo>
                  <a:pt x="1216749" y="0"/>
                </a:lnTo>
                <a:cubicBezTo>
                  <a:pt x="1260722" y="0"/>
                  <a:pt x="1296369" y="35647"/>
                  <a:pt x="1296369" y="79620"/>
                </a:cubicBezTo>
                <a:lnTo>
                  <a:pt x="1296369" y="398090"/>
                </a:lnTo>
                <a:cubicBezTo>
                  <a:pt x="1296369" y="442063"/>
                  <a:pt x="1260722" y="477710"/>
                  <a:pt x="1216749" y="477710"/>
                </a:cubicBezTo>
                <a:lnTo>
                  <a:pt x="79620" y="477710"/>
                </a:lnTo>
                <a:cubicBezTo>
                  <a:pt x="35647" y="477710"/>
                  <a:pt x="0" y="442063"/>
                  <a:pt x="0" y="398090"/>
                </a:cubicBezTo>
                <a:lnTo>
                  <a:pt x="0" y="79620"/>
                </a:lnTo>
                <a:close/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851" tIns="72851" rIns="72851" bIns="72851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individually</a:t>
            </a:r>
          </a:p>
        </p:txBody>
      </p:sp>
      <p:sp>
        <p:nvSpPr>
          <p:cNvPr id="57" name="Freihandform: Form 56">
            <a:extLst>
              <a:ext uri="{FF2B5EF4-FFF2-40B4-BE49-F238E27FC236}">
                <a16:creationId xmlns:a16="http://schemas.microsoft.com/office/drawing/2014/main" id="{6B9403CD-4B8A-A40B-FF16-20904E872A70}"/>
              </a:ext>
            </a:extLst>
          </p:cNvPr>
          <p:cNvSpPr/>
          <p:nvPr/>
        </p:nvSpPr>
        <p:spPr>
          <a:xfrm>
            <a:off x="3006822" y="4263587"/>
            <a:ext cx="1162849" cy="477711"/>
          </a:xfrm>
          <a:custGeom>
            <a:avLst/>
            <a:gdLst>
              <a:gd name="csX0" fmla="*/ 0 w 1039167"/>
              <a:gd name="csY0" fmla="*/ 79620 h 477710"/>
              <a:gd name="csX1" fmla="*/ 79620 w 1039167"/>
              <a:gd name="csY1" fmla="*/ 0 h 477710"/>
              <a:gd name="csX2" fmla="*/ 959547 w 1039167"/>
              <a:gd name="csY2" fmla="*/ 0 h 477710"/>
              <a:gd name="csX3" fmla="*/ 1039167 w 1039167"/>
              <a:gd name="csY3" fmla="*/ 79620 h 477710"/>
              <a:gd name="csX4" fmla="*/ 1039167 w 1039167"/>
              <a:gd name="csY4" fmla="*/ 398090 h 477710"/>
              <a:gd name="csX5" fmla="*/ 959547 w 1039167"/>
              <a:gd name="csY5" fmla="*/ 477710 h 477710"/>
              <a:gd name="csX6" fmla="*/ 79620 w 1039167"/>
              <a:gd name="csY6" fmla="*/ 477710 h 477710"/>
              <a:gd name="csX7" fmla="*/ 0 w 1039167"/>
              <a:gd name="csY7" fmla="*/ 398090 h 477710"/>
              <a:gd name="csX8" fmla="*/ 0 w 1039167"/>
              <a:gd name="csY8" fmla="*/ 79620 h 4777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39167" h="477710">
                <a:moveTo>
                  <a:pt x="0" y="79620"/>
                </a:moveTo>
                <a:cubicBezTo>
                  <a:pt x="0" y="35647"/>
                  <a:pt x="35647" y="0"/>
                  <a:pt x="79620" y="0"/>
                </a:cubicBezTo>
                <a:lnTo>
                  <a:pt x="959547" y="0"/>
                </a:lnTo>
                <a:cubicBezTo>
                  <a:pt x="1003520" y="0"/>
                  <a:pt x="1039167" y="35647"/>
                  <a:pt x="1039167" y="79620"/>
                </a:cubicBezTo>
                <a:lnTo>
                  <a:pt x="1039167" y="398090"/>
                </a:lnTo>
                <a:cubicBezTo>
                  <a:pt x="1039167" y="442063"/>
                  <a:pt x="1003520" y="477710"/>
                  <a:pt x="959547" y="477710"/>
                </a:cubicBezTo>
                <a:lnTo>
                  <a:pt x="79620" y="477710"/>
                </a:lnTo>
                <a:cubicBezTo>
                  <a:pt x="35647" y="477710"/>
                  <a:pt x="0" y="442063"/>
                  <a:pt x="0" y="398090"/>
                </a:cubicBezTo>
                <a:lnTo>
                  <a:pt x="0" y="79620"/>
                </a:lnTo>
                <a:close/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040" tIns="69040" rIns="69040" bIns="69040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Hours</a:t>
            </a:r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85921636-BE79-2E6D-8F06-7FBEAA1ADFAB}"/>
              </a:ext>
            </a:extLst>
          </p:cNvPr>
          <p:cNvSpPr/>
          <p:nvPr/>
        </p:nvSpPr>
        <p:spPr>
          <a:xfrm>
            <a:off x="4308627" y="4263414"/>
            <a:ext cx="1042431" cy="477711"/>
          </a:xfrm>
          <a:custGeom>
            <a:avLst/>
            <a:gdLst>
              <a:gd name="csX0" fmla="*/ 0 w 1042430"/>
              <a:gd name="csY0" fmla="*/ 79620 h 477710"/>
              <a:gd name="csX1" fmla="*/ 79620 w 1042430"/>
              <a:gd name="csY1" fmla="*/ 0 h 477710"/>
              <a:gd name="csX2" fmla="*/ 962810 w 1042430"/>
              <a:gd name="csY2" fmla="*/ 0 h 477710"/>
              <a:gd name="csX3" fmla="*/ 1042430 w 1042430"/>
              <a:gd name="csY3" fmla="*/ 79620 h 477710"/>
              <a:gd name="csX4" fmla="*/ 1042430 w 1042430"/>
              <a:gd name="csY4" fmla="*/ 398090 h 477710"/>
              <a:gd name="csX5" fmla="*/ 962810 w 1042430"/>
              <a:gd name="csY5" fmla="*/ 477710 h 477710"/>
              <a:gd name="csX6" fmla="*/ 79620 w 1042430"/>
              <a:gd name="csY6" fmla="*/ 477710 h 477710"/>
              <a:gd name="csX7" fmla="*/ 0 w 1042430"/>
              <a:gd name="csY7" fmla="*/ 398090 h 477710"/>
              <a:gd name="csX8" fmla="*/ 0 w 1042430"/>
              <a:gd name="csY8" fmla="*/ 79620 h 4777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42430" h="477710">
                <a:moveTo>
                  <a:pt x="0" y="79620"/>
                </a:moveTo>
                <a:cubicBezTo>
                  <a:pt x="0" y="35647"/>
                  <a:pt x="35647" y="0"/>
                  <a:pt x="79620" y="0"/>
                </a:cubicBezTo>
                <a:lnTo>
                  <a:pt x="962810" y="0"/>
                </a:lnTo>
                <a:cubicBezTo>
                  <a:pt x="1006783" y="0"/>
                  <a:pt x="1042430" y="35647"/>
                  <a:pt x="1042430" y="79620"/>
                </a:cubicBezTo>
                <a:lnTo>
                  <a:pt x="1042430" y="398090"/>
                </a:lnTo>
                <a:cubicBezTo>
                  <a:pt x="1042430" y="442063"/>
                  <a:pt x="1006783" y="477710"/>
                  <a:pt x="962810" y="477710"/>
                </a:cubicBezTo>
                <a:lnTo>
                  <a:pt x="79620" y="477710"/>
                </a:lnTo>
                <a:cubicBezTo>
                  <a:pt x="35647" y="477710"/>
                  <a:pt x="0" y="442063"/>
                  <a:pt x="0" y="398090"/>
                </a:cubicBezTo>
                <a:lnTo>
                  <a:pt x="0" y="79620"/>
                </a:lnTo>
                <a:close/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040" tIns="69040" rIns="69040" bIns="69040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Days</a:t>
            </a:r>
          </a:p>
        </p:txBody>
      </p:sp>
      <p:sp>
        <p:nvSpPr>
          <p:cNvPr id="59" name="Freihandform: Form 58">
            <a:extLst>
              <a:ext uri="{FF2B5EF4-FFF2-40B4-BE49-F238E27FC236}">
                <a16:creationId xmlns:a16="http://schemas.microsoft.com/office/drawing/2014/main" id="{76CEAF5C-F7A4-E3BE-6150-600275FF9F2F}"/>
              </a:ext>
            </a:extLst>
          </p:cNvPr>
          <p:cNvSpPr/>
          <p:nvPr/>
        </p:nvSpPr>
        <p:spPr>
          <a:xfrm>
            <a:off x="5497893" y="4263414"/>
            <a:ext cx="1284345" cy="477711"/>
          </a:xfrm>
          <a:custGeom>
            <a:avLst/>
            <a:gdLst>
              <a:gd name="csX0" fmla="*/ 0 w 1296732"/>
              <a:gd name="csY0" fmla="*/ 79620 h 477710"/>
              <a:gd name="csX1" fmla="*/ 79620 w 1296732"/>
              <a:gd name="csY1" fmla="*/ 0 h 477710"/>
              <a:gd name="csX2" fmla="*/ 1217112 w 1296732"/>
              <a:gd name="csY2" fmla="*/ 0 h 477710"/>
              <a:gd name="csX3" fmla="*/ 1296732 w 1296732"/>
              <a:gd name="csY3" fmla="*/ 79620 h 477710"/>
              <a:gd name="csX4" fmla="*/ 1296732 w 1296732"/>
              <a:gd name="csY4" fmla="*/ 398090 h 477710"/>
              <a:gd name="csX5" fmla="*/ 1217112 w 1296732"/>
              <a:gd name="csY5" fmla="*/ 477710 h 477710"/>
              <a:gd name="csX6" fmla="*/ 79620 w 1296732"/>
              <a:gd name="csY6" fmla="*/ 477710 h 477710"/>
              <a:gd name="csX7" fmla="*/ 0 w 1296732"/>
              <a:gd name="csY7" fmla="*/ 398090 h 477710"/>
              <a:gd name="csX8" fmla="*/ 0 w 1296732"/>
              <a:gd name="csY8" fmla="*/ 79620 h 4777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6732" h="477710">
                <a:moveTo>
                  <a:pt x="0" y="79620"/>
                </a:moveTo>
                <a:cubicBezTo>
                  <a:pt x="0" y="35647"/>
                  <a:pt x="35647" y="0"/>
                  <a:pt x="79620" y="0"/>
                </a:cubicBezTo>
                <a:lnTo>
                  <a:pt x="1217112" y="0"/>
                </a:lnTo>
                <a:cubicBezTo>
                  <a:pt x="1261085" y="0"/>
                  <a:pt x="1296732" y="35647"/>
                  <a:pt x="1296732" y="79620"/>
                </a:cubicBezTo>
                <a:lnTo>
                  <a:pt x="1296732" y="398090"/>
                </a:lnTo>
                <a:cubicBezTo>
                  <a:pt x="1296732" y="442063"/>
                  <a:pt x="1261085" y="477710"/>
                  <a:pt x="1217112" y="477710"/>
                </a:cubicBezTo>
                <a:lnTo>
                  <a:pt x="79620" y="477710"/>
                </a:lnTo>
                <a:cubicBezTo>
                  <a:pt x="35647" y="477710"/>
                  <a:pt x="0" y="442063"/>
                  <a:pt x="0" y="398090"/>
                </a:cubicBezTo>
                <a:lnTo>
                  <a:pt x="0" y="79620"/>
                </a:lnTo>
                <a:close/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040" tIns="69040" rIns="69040" bIns="69040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 Days</a:t>
            </a:r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68D5D0CE-2D6E-026B-C10B-93C2A0B4DDC2}"/>
              </a:ext>
            </a:extLst>
          </p:cNvPr>
          <p:cNvSpPr/>
          <p:nvPr/>
        </p:nvSpPr>
        <p:spPr>
          <a:xfrm>
            <a:off x="6953066" y="4260094"/>
            <a:ext cx="1263599" cy="477711"/>
          </a:xfrm>
          <a:custGeom>
            <a:avLst/>
            <a:gdLst>
              <a:gd name="csX0" fmla="*/ 0 w 1034498"/>
              <a:gd name="csY0" fmla="*/ 79620 h 477710"/>
              <a:gd name="csX1" fmla="*/ 79620 w 1034498"/>
              <a:gd name="csY1" fmla="*/ 0 h 477710"/>
              <a:gd name="csX2" fmla="*/ 954878 w 1034498"/>
              <a:gd name="csY2" fmla="*/ 0 h 477710"/>
              <a:gd name="csX3" fmla="*/ 1034498 w 1034498"/>
              <a:gd name="csY3" fmla="*/ 79620 h 477710"/>
              <a:gd name="csX4" fmla="*/ 1034498 w 1034498"/>
              <a:gd name="csY4" fmla="*/ 398090 h 477710"/>
              <a:gd name="csX5" fmla="*/ 954878 w 1034498"/>
              <a:gd name="csY5" fmla="*/ 477710 h 477710"/>
              <a:gd name="csX6" fmla="*/ 79620 w 1034498"/>
              <a:gd name="csY6" fmla="*/ 477710 h 477710"/>
              <a:gd name="csX7" fmla="*/ 0 w 1034498"/>
              <a:gd name="csY7" fmla="*/ 398090 h 477710"/>
              <a:gd name="csX8" fmla="*/ 0 w 1034498"/>
              <a:gd name="csY8" fmla="*/ 79620 h 4777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34498" h="477710">
                <a:moveTo>
                  <a:pt x="0" y="79620"/>
                </a:moveTo>
                <a:cubicBezTo>
                  <a:pt x="0" y="35647"/>
                  <a:pt x="35647" y="0"/>
                  <a:pt x="79620" y="0"/>
                </a:cubicBezTo>
                <a:lnTo>
                  <a:pt x="954878" y="0"/>
                </a:lnTo>
                <a:cubicBezTo>
                  <a:pt x="998851" y="0"/>
                  <a:pt x="1034498" y="35647"/>
                  <a:pt x="1034498" y="79620"/>
                </a:cubicBezTo>
                <a:lnTo>
                  <a:pt x="1034498" y="398090"/>
                </a:lnTo>
                <a:cubicBezTo>
                  <a:pt x="1034498" y="442063"/>
                  <a:pt x="998851" y="477710"/>
                  <a:pt x="954878" y="477710"/>
                </a:cubicBezTo>
                <a:lnTo>
                  <a:pt x="79620" y="477710"/>
                </a:lnTo>
                <a:cubicBezTo>
                  <a:pt x="35647" y="477710"/>
                  <a:pt x="0" y="442063"/>
                  <a:pt x="0" y="398090"/>
                </a:cubicBezTo>
                <a:lnTo>
                  <a:pt x="0" y="79620"/>
                </a:lnTo>
                <a:close/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040" tIns="69040" rIns="69040" bIns="69040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Days</a:t>
            </a:r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F72CA8DA-C5A4-B526-8454-01F3C0C8FA43}"/>
              </a:ext>
            </a:extLst>
          </p:cNvPr>
          <p:cNvSpPr/>
          <p:nvPr/>
        </p:nvSpPr>
        <p:spPr>
          <a:xfrm>
            <a:off x="8424537" y="4256819"/>
            <a:ext cx="1037689" cy="477711"/>
          </a:xfrm>
          <a:custGeom>
            <a:avLst/>
            <a:gdLst>
              <a:gd name="csX0" fmla="*/ 0 w 993826"/>
              <a:gd name="csY0" fmla="*/ 79620 h 477710"/>
              <a:gd name="csX1" fmla="*/ 79620 w 993826"/>
              <a:gd name="csY1" fmla="*/ 0 h 477710"/>
              <a:gd name="csX2" fmla="*/ 914206 w 993826"/>
              <a:gd name="csY2" fmla="*/ 0 h 477710"/>
              <a:gd name="csX3" fmla="*/ 993826 w 993826"/>
              <a:gd name="csY3" fmla="*/ 79620 h 477710"/>
              <a:gd name="csX4" fmla="*/ 993826 w 993826"/>
              <a:gd name="csY4" fmla="*/ 398090 h 477710"/>
              <a:gd name="csX5" fmla="*/ 914206 w 993826"/>
              <a:gd name="csY5" fmla="*/ 477710 h 477710"/>
              <a:gd name="csX6" fmla="*/ 79620 w 993826"/>
              <a:gd name="csY6" fmla="*/ 477710 h 477710"/>
              <a:gd name="csX7" fmla="*/ 0 w 993826"/>
              <a:gd name="csY7" fmla="*/ 398090 h 477710"/>
              <a:gd name="csX8" fmla="*/ 0 w 993826"/>
              <a:gd name="csY8" fmla="*/ 79620 h 4777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93826" h="477710">
                <a:moveTo>
                  <a:pt x="0" y="79620"/>
                </a:moveTo>
                <a:cubicBezTo>
                  <a:pt x="0" y="35647"/>
                  <a:pt x="35647" y="0"/>
                  <a:pt x="79620" y="0"/>
                </a:cubicBezTo>
                <a:lnTo>
                  <a:pt x="914206" y="0"/>
                </a:lnTo>
                <a:cubicBezTo>
                  <a:pt x="958179" y="0"/>
                  <a:pt x="993826" y="35647"/>
                  <a:pt x="993826" y="79620"/>
                </a:cubicBezTo>
                <a:lnTo>
                  <a:pt x="993826" y="398090"/>
                </a:lnTo>
                <a:cubicBezTo>
                  <a:pt x="993826" y="442063"/>
                  <a:pt x="958179" y="477710"/>
                  <a:pt x="914206" y="477710"/>
                </a:cubicBezTo>
                <a:lnTo>
                  <a:pt x="79620" y="477710"/>
                </a:lnTo>
                <a:cubicBezTo>
                  <a:pt x="35647" y="477710"/>
                  <a:pt x="0" y="442063"/>
                  <a:pt x="0" y="398090"/>
                </a:cubicBezTo>
                <a:lnTo>
                  <a:pt x="0" y="79620"/>
                </a:lnTo>
                <a:close/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040" tIns="69040" rIns="69040" bIns="69040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individually</a:t>
            </a:r>
            <a:endParaRPr lang="en-GB" sz="1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ihandform: Form 61">
            <a:extLst>
              <a:ext uri="{FF2B5EF4-FFF2-40B4-BE49-F238E27FC236}">
                <a16:creationId xmlns:a16="http://schemas.microsoft.com/office/drawing/2014/main" id="{270752C3-36DF-B393-B37F-3F02028E1942}"/>
              </a:ext>
            </a:extLst>
          </p:cNvPr>
          <p:cNvSpPr/>
          <p:nvPr/>
        </p:nvSpPr>
        <p:spPr>
          <a:xfrm>
            <a:off x="9584808" y="4260042"/>
            <a:ext cx="1010273" cy="477711"/>
          </a:xfrm>
          <a:custGeom>
            <a:avLst/>
            <a:gdLst>
              <a:gd name="csX0" fmla="*/ 0 w 1010273"/>
              <a:gd name="csY0" fmla="*/ 79620 h 477710"/>
              <a:gd name="csX1" fmla="*/ 79620 w 1010273"/>
              <a:gd name="csY1" fmla="*/ 0 h 477710"/>
              <a:gd name="csX2" fmla="*/ 930653 w 1010273"/>
              <a:gd name="csY2" fmla="*/ 0 h 477710"/>
              <a:gd name="csX3" fmla="*/ 1010273 w 1010273"/>
              <a:gd name="csY3" fmla="*/ 79620 h 477710"/>
              <a:gd name="csX4" fmla="*/ 1010273 w 1010273"/>
              <a:gd name="csY4" fmla="*/ 398090 h 477710"/>
              <a:gd name="csX5" fmla="*/ 930653 w 1010273"/>
              <a:gd name="csY5" fmla="*/ 477710 h 477710"/>
              <a:gd name="csX6" fmla="*/ 79620 w 1010273"/>
              <a:gd name="csY6" fmla="*/ 477710 h 477710"/>
              <a:gd name="csX7" fmla="*/ 0 w 1010273"/>
              <a:gd name="csY7" fmla="*/ 398090 h 477710"/>
              <a:gd name="csX8" fmla="*/ 0 w 1010273"/>
              <a:gd name="csY8" fmla="*/ 79620 h 4777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10273" h="477710">
                <a:moveTo>
                  <a:pt x="0" y="79620"/>
                </a:moveTo>
                <a:cubicBezTo>
                  <a:pt x="0" y="35647"/>
                  <a:pt x="35647" y="0"/>
                  <a:pt x="79620" y="0"/>
                </a:cubicBezTo>
                <a:lnTo>
                  <a:pt x="930653" y="0"/>
                </a:lnTo>
                <a:cubicBezTo>
                  <a:pt x="974626" y="0"/>
                  <a:pt x="1010273" y="35647"/>
                  <a:pt x="1010273" y="79620"/>
                </a:cubicBezTo>
                <a:lnTo>
                  <a:pt x="1010273" y="398090"/>
                </a:lnTo>
                <a:cubicBezTo>
                  <a:pt x="1010273" y="442063"/>
                  <a:pt x="974626" y="477710"/>
                  <a:pt x="930653" y="477710"/>
                </a:cubicBezTo>
                <a:lnTo>
                  <a:pt x="79620" y="477710"/>
                </a:lnTo>
                <a:cubicBezTo>
                  <a:pt x="35647" y="477710"/>
                  <a:pt x="0" y="442063"/>
                  <a:pt x="0" y="398090"/>
                </a:cubicBezTo>
                <a:lnTo>
                  <a:pt x="0" y="79620"/>
                </a:lnTo>
                <a:close/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040" tIns="69040" rIns="69040" bIns="69040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Weeks</a:t>
            </a:r>
          </a:p>
        </p:txBody>
      </p:sp>
      <p:sp>
        <p:nvSpPr>
          <p:cNvPr id="21" name="Freihandform 9">
            <a:extLst>
              <a:ext uri="{FF2B5EF4-FFF2-40B4-BE49-F238E27FC236}">
                <a16:creationId xmlns:a16="http://schemas.microsoft.com/office/drawing/2014/main" id="{EC5ED03B-359D-2511-09D1-B0B7B69AF391}"/>
              </a:ext>
            </a:extLst>
          </p:cNvPr>
          <p:cNvSpPr>
            <a:spLocks/>
          </p:cNvSpPr>
          <p:nvPr/>
        </p:nvSpPr>
        <p:spPr>
          <a:xfrm>
            <a:off x="3940405" y="1383943"/>
            <a:ext cx="1398969" cy="843760"/>
          </a:xfrm>
          <a:custGeom>
            <a:avLst/>
            <a:gdLst>
              <a:gd name="connsiteX0" fmla="*/ 0 w 1380975"/>
              <a:gd name="connsiteY0" fmla="*/ 168055 h 1008310"/>
              <a:gd name="connsiteX1" fmla="*/ 168055 w 1380975"/>
              <a:gd name="connsiteY1" fmla="*/ 0 h 1008310"/>
              <a:gd name="connsiteX2" fmla="*/ 1212920 w 1380975"/>
              <a:gd name="connsiteY2" fmla="*/ 0 h 1008310"/>
              <a:gd name="connsiteX3" fmla="*/ 1380975 w 1380975"/>
              <a:gd name="connsiteY3" fmla="*/ 168055 h 1008310"/>
              <a:gd name="connsiteX4" fmla="*/ 1380975 w 1380975"/>
              <a:gd name="connsiteY4" fmla="*/ 840255 h 1008310"/>
              <a:gd name="connsiteX5" fmla="*/ 1212920 w 1380975"/>
              <a:gd name="connsiteY5" fmla="*/ 1008310 h 1008310"/>
              <a:gd name="connsiteX6" fmla="*/ 168055 w 1380975"/>
              <a:gd name="connsiteY6" fmla="*/ 1008310 h 1008310"/>
              <a:gd name="connsiteX7" fmla="*/ 0 w 1380975"/>
              <a:gd name="connsiteY7" fmla="*/ 840255 h 1008310"/>
              <a:gd name="connsiteX8" fmla="*/ 0 w 1380975"/>
              <a:gd name="connsiteY8" fmla="*/ 168055 h 10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0975" h="1008310">
                <a:moveTo>
                  <a:pt x="0" y="168055"/>
                </a:moveTo>
                <a:cubicBezTo>
                  <a:pt x="0" y="75241"/>
                  <a:pt x="75241" y="0"/>
                  <a:pt x="168055" y="0"/>
                </a:cubicBezTo>
                <a:lnTo>
                  <a:pt x="1212920" y="0"/>
                </a:lnTo>
                <a:cubicBezTo>
                  <a:pt x="1305734" y="0"/>
                  <a:pt x="1380975" y="75241"/>
                  <a:pt x="1380975" y="168055"/>
                </a:cubicBezTo>
                <a:lnTo>
                  <a:pt x="1380975" y="840255"/>
                </a:lnTo>
                <a:cubicBezTo>
                  <a:pt x="1380975" y="933069"/>
                  <a:pt x="1305734" y="1008310"/>
                  <a:pt x="1212920" y="1008310"/>
                </a:cubicBezTo>
                <a:lnTo>
                  <a:pt x="168055" y="1008310"/>
                </a:lnTo>
                <a:cubicBezTo>
                  <a:pt x="75241" y="1008310"/>
                  <a:pt x="0" y="933069"/>
                  <a:pt x="0" y="840255"/>
                </a:cubicBezTo>
                <a:lnTo>
                  <a:pt x="0" y="168055"/>
                </a:lnTo>
                <a:close/>
              </a:path>
            </a:pathLst>
          </a:custGeom>
          <a:solidFill>
            <a:srgbClr val="9BD1A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2" tIns="106372" rIns="106372" bIns="106372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 for Self-Employment</a:t>
            </a:r>
          </a:p>
        </p:txBody>
      </p:sp>
      <p:sp>
        <p:nvSpPr>
          <p:cNvPr id="22" name="Freihandform 10">
            <a:extLst>
              <a:ext uri="{FF2B5EF4-FFF2-40B4-BE49-F238E27FC236}">
                <a16:creationId xmlns:a16="http://schemas.microsoft.com/office/drawing/2014/main" id="{81F81CD5-6256-3310-5459-8F611A07EF97}"/>
              </a:ext>
            </a:extLst>
          </p:cNvPr>
          <p:cNvSpPr>
            <a:spLocks/>
          </p:cNvSpPr>
          <p:nvPr/>
        </p:nvSpPr>
        <p:spPr>
          <a:xfrm>
            <a:off x="5407366" y="1390831"/>
            <a:ext cx="1398969" cy="843760"/>
          </a:xfrm>
          <a:custGeom>
            <a:avLst/>
            <a:gdLst>
              <a:gd name="connsiteX0" fmla="*/ 0 w 1327503"/>
              <a:gd name="connsiteY0" fmla="*/ 168055 h 1008310"/>
              <a:gd name="connsiteX1" fmla="*/ 168055 w 1327503"/>
              <a:gd name="connsiteY1" fmla="*/ 0 h 1008310"/>
              <a:gd name="connsiteX2" fmla="*/ 1159448 w 1327503"/>
              <a:gd name="connsiteY2" fmla="*/ 0 h 1008310"/>
              <a:gd name="connsiteX3" fmla="*/ 1327503 w 1327503"/>
              <a:gd name="connsiteY3" fmla="*/ 168055 h 1008310"/>
              <a:gd name="connsiteX4" fmla="*/ 1327503 w 1327503"/>
              <a:gd name="connsiteY4" fmla="*/ 840255 h 1008310"/>
              <a:gd name="connsiteX5" fmla="*/ 1159448 w 1327503"/>
              <a:gd name="connsiteY5" fmla="*/ 1008310 h 1008310"/>
              <a:gd name="connsiteX6" fmla="*/ 168055 w 1327503"/>
              <a:gd name="connsiteY6" fmla="*/ 1008310 h 1008310"/>
              <a:gd name="connsiteX7" fmla="*/ 0 w 1327503"/>
              <a:gd name="connsiteY7" fmla="*/ 840255 h 1008310"/>
              <a:gd name="connsiteX8" fmla="*/ 0 w 1327503"/>
              <a:gd name="connsiteY8" fmla="*/ 168055 h 10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503" h="1008310">
                <a:moveTo>
                  <a:pt x="0" y="168055"/>
                </a:moveTo>
                <a:cubicBezTo>
                  <a:pt x="0" y="75241"/>
                  <a:pt x="75241" y="0"/>
                  <a:pt x="168055" y="0"/>
                </a:cubicBezTo>
                <a:lnTo>
                  <a:pt x="1159448" y="0"/>
                </a:lnTo>
                <a:cubicBezTo>
                  <a:pt x="1252262" y="0"/>
                  <a:pt x="1327503" y="75241"/>
                  <a:pt x="1327503" y="168055"/>
                </a:cubicBezTo>
                <a:lnTo>
                  <a:pt x="1327503" y="840255"/>
                </a:lnTo>
                <a:cubicBezTo>
                  <a:pt x="1327503" y="933069"/>
                  <a:pt x="1252262" y="1008310"/>
                  <a:pt x="1159448" y="1008310"/>
                </a:cubicBezTo>
                <a:lnTo>
                  <a:pt x="168055" y="1008310"/>
                </a:lnTo>
                <a:cubicBezTo>
                  <a:pt x="75241" y="1008310"/>
                  <a:pt x="0" y="933069"/>
                  <a:pt x="0" y="840255"/>
                </a:cubicBezTo>
                <a:lnTo>
                  <a:pt x="0" y="168055"/>
                </a:lnTo>
                <a:close/>
              </a:path>
            </a:pathLst>
          </a:custGeom>
          <a:solidFill>
            <a:srgbClr val="9BD1A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2" tIns="106372" rIns="106372" bIns="106372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</a:t>
            </a:r>
            <a:br>
              <a:rPr lang="en-GB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Check</a:t>
            </a:r>
          </a:p>
        </p:txBody>
      </p:sp>
      <p:sp>
        <p:nvSpPr>
          <p:cNvPr id="23" name="Plus 2">
            <a:extLst>
              <a:ext uri="{FF2B5EF4-FFF2-40B4-BE49-F238E27FC236}">
                <a16:creationId xmlns:a16="http://schemas.microsoft.com/office/drawing/2014/main" id="{64C3933A-572C-630E-7F90-18817E764130}"/>
              </a:ext>
            </a:extLst>
          </p:cNvPr>
          <p:cNvSpPr>
            <a:spLocks/>
          </p:cNvSpPr>
          <p:nvPr/>
        </p:nvSpPr>
        <p:spPr>
          <a:xfrm>
            <a:off x="5170988" y="2556070"/>
            <a:ext cx="414691" cy="412399"/>
          </a:xfrm>
          <a:prstGeom prst="mathPlus">
            <a:avLst/>
          </a:prstGeom>
          <a:solidFill>
            <a:srgbClr val="9BD1A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2" tIns="106372" rIns="106372" bIns="106372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defRPr/>
            </a:pPr>
            <a:endParaRPr lang="en-GB" sz="1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ihandform 12">
            <a:extLst>
              <a:ext uri="{FF2B5EF4-FFF2-40B4-BE49-F238E27FC236}">
                <a16:creationId xmlns:a16="http://schemas.microsoft.com/office/drawing/2014/main" id="{ADDDE38C-2FB4-CF74-A79E-35C577CE4FD8}"/>
              </a:ext>
            </a:extLst>
          </p:cNvPr>
          <p:cNvSpPr>
            <a:spLocks/>
          </p:cNvSpPr>
          <p:nvPr/>
        </p:nvSpPr>
        <p:spPr>
          <a:xfrm>
            <a:off x="4068323" y="5338811"/>
            <a:ext cx="1271051" cy="843759"/>
          </a:xfrm>
          <a:custGeom>
            <a:avLst/>
            <a:gdLst>
              <a:gd name="connsiteX0" fmla="*/ 0 w 1345144"/>
              <a:gd name="connsiteY0" fmla="*/ 168055 h 1008310"/>
              <a:gd name="connsiteX1" fmla="*/ 168055 w 1345144"/>
              <a:gd name="connsiteY1" fmla="*/ 0 h 1008310"/>
              <a:gd name="connsiteX2" fmla="*/ 1177089 w 1345144"/>
              <a:gd name="connsiteY2" fmla="*/ 0 h 1008310"/>
              <a:gd name="connsiteX3" fmla="*/ 1345144 w 1345144"/>
              <a:gd name="connsiteY3" fmla="*/ 168055 h 1008310"/>
              <a:gd name="connsiteX4" fmla="*/ 1345144 w 1345144"/>
              <a:gd name="connsiteY4" fmla="*/ 840255 h 1008310"/>
              <a:gd name="connsiteX5" fmla="*/ 1177089 w 1345144"/>
              <a:gd name="connsiteY5" fmla="*/ 1008310 h 1008310"/>
              <a:gd name="connsiteX6" fmla="*/ 168055 w 1345144"/>
              <a:gd name="connsiteY6" fmla="*/ 1008310 h 1008310"/>
              <a:gd name="connsiteX7" fmla="*/ 0 w 1345144"/>
              <a:gd name="connsiteY7" fmla="*/ 840255 h 1008310"/>
              <a:gd name="connsiteX8" fmla="*/ 0 w 1345144"/>
              <a:gd name="connsiteY8" fmla="*/ 168055 h 10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5144" h="1008310">
                <a:moveTo>
                  <a:pt x="0" y="168055"/>
                </a:moveTo>
                <a:cubicBezTo>
                  <a:pt x="0" y="75241"/>
                  <a:pt x="75241" y="0"/>
                  <a:pt x="168055" y="0"/>
                </a:cubicBezTo>
                <a:lnTo>
                  <a:pt x="1177089" y="0"/>
                </a:lnTo>
                <a:cubicBezTo>
                  <a:pt x="1269903" y="0"/>
                  <a:pt x="1345144" y="75241"/>
                  <a:pt x="1345144" y="168055"/>
                </a:cubicBezTo>
                <a:lnTo>
                  <a:pt x="1345144" y="840255"/>
                </a:lnTo>
                <a:cubicBezTo>
                  <a:pt x="1345144" y="933069"/>
                  <a:pt x="1269903" y="1008310"/>
                  <a:pt x="1177089" y="1008310"/>
                </a:cubicBezTo>
                <a:lnTo>
                  <a:pt x="168055" y="1008310"/>
                </a:lnTo>
                <a:cubicBezTo>
                  <a:pt x="75241" y="1008310"/>
                  <a:pt x="0" y="933069"/>
                  <a:pt x="0" y="840255"/>
                </a:cubicBezTo>
                <a:lnTo>
                  <a:pt x="0" y="16805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2" tIns="106372" rIns="106372" bIns="106372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“Prevention Together”</a:t>
            </a:r>
          </a:p>
        </p:txBody>
      </p:sp>
      <p:sp>
        <p:nvSpPr>
          <p:cNvPr id="19" name="Freihandform 13">
            <a:extLst>
              <a:ext uri="{FF2B5EF4-FFF2-40B4-BE49-F238E27FC236}">
                <a16:creationId xmlns:a16="http://schemas.microsoft.com/office/drawing/2014/main" id="{C8A75B76-E9C6-5809-229D-441CB736499B}"/>
              </a:ext>
            </a:extLst>
          </p:cNvPr>
          <p:cNvSpPr>
            <a:spLocks/>
          </p:cNvSpPr>
          <p:nvPr/>
        </p:nvSpPr>
        <p:spPr>
          <a:xfrm>
            <a:off x="2716466" y="5361145"/>
            <a:ext cx="1317501" cy="843760"/>
          </a:xfrm>
          <a:custGeom>
            <a:avLst/>
            <a:gdLst>
              <a:gd name="connsiteX0" fmla="*/ 0 w 1327223"/>
              <a:gd name="connsiteY0" fmla="*/ 168055 h 1008310"/>
              <a:gd name="connsiteX1" fmla="*/ 168055 w 1327223"/>
              <a:gd name="connsiteY1" fmla="*/ 0 h 1008310"/>
              <a:gd name="connsiteX2" fmla="*/ 1159168 w 1327223"/>
              <a:gd name="connsiteY2" fmla="*/ 0 h 1008310"/>
              <a:gd name="connsiteX3" fmla="*/ 1327223 w 1327223"/>
              <a:gd name="connsiteY3" fmla="*/ 168055 h 1008310"/>
              <a:gd name="connsiteX4" fmla="*/ 1327223 w 1327223"/>
              <a:gd name="connsiteY4" fmla="*/ 840255 h 1008310"/>
              <a:gd name="connsiteX5" fmla="*/ 1159168 w 1327223"/>
              <a:gd name="connsiteY5" fmla="*/ 1008310 h 1008310"/>
              <a:gd name="connsiteX6" fmla="*/ 168055 w 1327223"/>
              <a:gd name="connsiteY6" fmla="*/ 1008310 h 1008310"/>
              <a:gd name="connsiteX7" fmla="*/ 0 w 1327223"/>
              <a:gd name="connsiteY7" fmla="*/ 840255 h 1008310"/>
              <a:gd name="connsiteX8" fmla="*/ 0 w 1327223"/>
              <a:gd name="connsiteY8" fmla="*/ 168055 h 10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223" h="1008310">
                <a:moveTo>
                  <a:pt x="0" y="168055"/>
                </a:moveTo>
                <a:cubicBezTo>
                  <a:pt x="0" y="75241"/>
                  <a:pt x="75241" y="0"/>
                  <a:pt x="168055" y="0"/>
                </a:cubicBezTo>
                <a:lnTo>
                  <a:pt x="1159168" y="0"/>
                </a:lnTo>
                <a:cubicBezTo>
                  <a:pt x="1251982" y="0"/>
                  <a:pt x="1327223" y="75241"/>
                  <a:pt x="1327223" y="168055"/>
                </a:cubicBezTo>
                <a:lnTo>
                  <a:pt x="1327223" y="840255"/>
                </a:lnTo>
                <a:cubicBezTo>
                  <a:pt x="1327223" y="933069"/>
                  <a:pt x="1251982" y="1008310"/>
                  <a:pt x="1159168" y="1008310"/>
                </a:cubicBezTo>
                <a:lnTo>
                  <a:pt x="168055" y="1008310"/>
                </a:lnTo>
                <a:cubicBezTo>
                  <a:pt x="75241" y="1008310"/>
                  <a:pt x="0" y="933069"/>
                  <a:pt x="0" y="840255"/>
                </a:cubicBezTo>
                <a:lnTo>
                  <a:pt x="0" y="16805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183" tIns="110183" rIns="110183" bIns="11018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“Vaccinated Healthier”</a:t>
            </a:r>
          </a:p>
        </p:txBody>
      </p:sp>
      <p:sp>
        <p:nvSpPr>
          <p:cNvPr id="20" name="Plus 14">
            <a:extLst>
              <a:ext uri="{FF2B5EF4-FFF2-40B4-BE49-F238E27FC236}">
                <a16:creationId xmlns:a16="http://schemas.microsoft.com/office/drawing/2014/main" id="{4CDB022D-5659-3E84-1E71-9D17A92B161A}"/>
              </a:ext>
            </a:extLst>
          </p:cNvPr>
          <p:cNvSpPr>
            <a:spLocks/>
          </p:cNvSpPr>
          <p:nvPr/>
        </p:nvSpPr>
        <p:spPr>
          <a:xfrm>
            <a:off x="5157521" y="4829258"/>
            <a:ext cx="414691" cy="412399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2" tIns="106372" rIns="106372" bIns="106372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defRPr/>
            </a:pPr>
            <a:endParaRPr lang="en-GB" sz="1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ihandform 13">
            <a:extLst>
              <a:ext uri="{FF2B5EF4-FFF2-40B4-BE49-F238E27FC236}">
                <a16:creationId xmlns:a16="http://schemas.microsoft.com/office/drawing/2014/main" id="{72AE9B14-A0EB-6816-18F1-38CEC88E7754}"/>
              </a:ext>
            </a:extLst>
          </p:cNvPr>
          <p:cNvSpPr>
            <a:spLocks/>
          </p:cNvSpPr>
          <p:nvPr/>
        </p:nvSpPr>
        <p:spPr>
          <a:xfrm>
            <a:off x="6745615" y="5338809"/>
            <a:ext cx="1271051" cy="843760"/>
          </a:xfrm>
          <a:custGeom>
            <a:avLst/>
            <a:gdLst>
              <a:gd name="connsiteX0" fmla="*/ 0 w 1327223"/>
              <a:gd name="connsiteY0" fmla="*/ 168055 h 1008310"/>
              <a:gd name="connsiteX1" fmla="*/ 168055 w 1327223"/>
              <a:gd name="connsiteY1" fmla="*/ 0 h 1008310"/>
              <a:gd name="connsiteX2" fmla="*/ 1159168 w 1327223"/>
              <a:gd name="connsiteY2" fmla="*/ 0 h 1008310"/>
              <a:gd name="connsiteX3" fmla="*/ 1327223 w 1327223"/>
              <a:gd name="connsiteY3" fmla="*/ 168055 h 1008310"/>
              <a:gd name="connsiteX4" fmla="*/ 1327223 w 1327223"/>
              <a:gd name="connsiteY4" fmla="*/ 840255 h 1008310"/>
              <a:gd name="connsiteX5" fmla="*/ 1159168 w 1327223"/>
              <a:gd name="connsiteY5" fmla="*/ 1008310 h 1008310"/>
              <a:gd name="connsiteX6" fmla="*/ 168055 w 1327223"/>
              <a:gd name="connsiteY6" fmla="*/ 1008310 h 1008310"/>
              <a:gd name="connsiteX7" fmla="*/ 0 w 1327223"/>
              <a:gd name="connsiteY7" fmla="*/ 840255 h 1008310"/>
              <a:gd name="connsiteX8" fmla="*/ 0 w 1327223"/>
              <a:gd name="connsiteY8" fmla="*/ 168055 h 10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223" h="1008310">
                <a:moveTo>
                  <a:pt x="0" y="168055"/>
                </a:moveTo>
                <a:cubicBezTo>
                  <a:pt x="0" y="75241"/>
                  <a:pt x="75241" y="0"/>
                  <a:pt x="168055" y="0"/>
                </a:cubicBezTo>
                <a:lnTo>
                  <a:pt x="1159168" y="0"/>
                </a:lnTo>
                <a:cubicBezTo>
                  <a:pt x="1251982" y="0"/>
                  <a:pt x="1327223" y="75241"/>
                  <a:pt x="1327223" y="168055"/>
                </a:cubicBezTo>
                <a:lnTo>
                  <a:pt x="1327223" y="840255"/>
                </a:lnTo>
                <a:cubicBezTo>
                  <a:pt x="1327223" y="933069"/>
                  <a:pt x="1251982" y="1008310"/>
                  <a:pt x="1159168" y="1008310"/>
                </a:cubicBezTo>
                <a:lnTo>
                  <a:pt x="168055" y="1008310"/>
                </a:lnTo>
                <a:cubicBezTo>
                  <a:pt x="75241" y="1008310"/>
                  <a:pt x="0" y="933069"/>
                  <a:pt x="0" y="840255"/>
                </a:cubicBezTo>
                <a:lnTo>
                  <a:pt x="0" y="16805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183" tIns="110183" rIns="110183" bIns="11018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“Together against Cancer”</a:t>
            </a:r>
          </a:p>
        </p:txBody>
      </p:sp>
      <p:sp>
        <p:nvSpPr>
          <p:cNvPr id="9" name="Freihandform 12">
            <a:extLst>
              <a:ext uri="{FF2B5EF4-FFF2-40B4-BE49-F238E27FC236}">
                <a16:creationId xmlns:a16="http://schemas.microsoft.com/office/drawing/2014/main" id="{5C05BD4A-F4D0-6727-E61B-AC52E011AAA2}"/>
              </a:ext>
            </a:extLst>
          </p:cNvPr>
          <p:cNvSpPr>
            <a:spLocks/>
          </p:cNvSpPr>
          <p:nvPr/>
        </p:nvSpPr>
        <p:spPr>
          <a:xfrm>
            <a:off x="5405853" y="5338809"/>
            <a:ext cx="1271051" cy="843760"/>
          </a:xfrm>
          <a:custGeom>
            <a:avLst/>
            <a:gdLst>
              <a:gd name="connsiteX0" fmla="*/ 0 w 1345144"/>
              <a:gd name="connsiteY0" fmla="*/ 168055 h 1008310"/>
              <a:gd name="connsiteX1" fmla="*/ 168055 w 1345144"/>
              <a:gd name="connsiteY1" fmla="*/ 0 h 1008310"/>
              <a:gd name="connsiteX2" fmla="*/ 1177089 w 1345144"/>
              <a:gd name="connsiteY2" fmla="*/ 0 h 1008310"/>
              <a:gd name="connsiteX3" fmla="*/ 1345144 w 1345144"/>
              <a:gd name="connsiteY3" fmla="*/ 168055 h 1008310"/>
              <a:gd name="connsiteX4" fmla="*/ 1345144 w 1345144"/>
              <a:gd name="connsiteY4" fmla="*/ 840255 h 1008310"/>
              <a:gd name="connsiteX5" fmla="*/ 1177089 w 1345144"/>
              <a:gd name="connsiteY5" fmla="*/ 1008310 h 1008310"/>
              <a:gd name="connsiteX6" fmla="*/ 168055 w 1345144"/>
              <a:gd name="connsiteY6" fmla="*/ 1008310 h 1008310"/>
              <a:gd name="connsiteX7" fmla="*/ 0 w 1345144"/>
              <a:gd name="connsiteY7" fmla="*/ 840255 h 1008310"/>
              <a:gd name="connsiteX8" fmla="*/ 0 w 1345144"/>
              <a:gd name="connsiteY8" fmla="*/ 168055 h 10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5144" h="1008310">
                <a:moveTo>
                  <a:pt x="0" y="168055"/>
                </a:moveTo>
                <a:cubicBezTo>
                  <a:pt x="0" y="75241"/>
                  <a:pt x="75241" y="0"/>
                  <a:pt x="168055" y="0"/>
                </a:cubicBezTo>
                <a:lnTo>
                  <a:pt x="1177089" y="0"/>
                </a:lnTo>
                <a:cubicBezTo>
                  <a:pt x="1269903" y="0"/>
                  <a:pt x="1345144" y="75241"/>
                  <a:pt x="1345144" y="168055"/>
                </a:cubicBezTo>
                <a:lnTo>
                  <a:pt x="1345144" y="840255"/>
                </a:lnTo>
                <a:cubicBezTo>
                  <a:pt x="1345144" y="933069"/>
                  <a:pt x="1269903" y="1008310"/>
                  <a:pt x="1177089" y="1008310"/>
                </a:cubicBezTo>
                <a:lnTo>
                  <a:pt x="168055" y="1008310"/>
                </a:lnTo>
                <a:cubicBezTo>
                  <a:pt x="75241" y="1008310"/>
                  <a:pt x="0" y="933069"/>
                  <a:pt x="0" y="840255"/>
                </a:cubicBezTo>
                <a:lnTo>
                  <a:pt x="0" y="16805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2" tIns="106372" rIns="106372" bIns="106372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“Smile Together”</a:t>
            </a:r>
          </a:p>
        </p:txBody>
      </p:sp>
      <p:sp>
        <p:nvSpPr>
          <p:cNvPr id="10" name="Freihandform 15">
            <a:extLst>
              <a:ext uri="{FF2B5EF4-FFF2-40B4-BE49-F238E27FC236}">
                <a16:creationId xmlns:a16="http://schemas.microsoft.com/office/drawing/2014/main" id="{017EFD43-BFC7-6F90-6337-3EA41DEA7998}"/>
              </a:ext>
            </a:extLst>
          </p:cNvPr>
          <p:cNvSpPr>
            <a:spLocks/>
          </p:cNvSpPr>
          <p:nvPr/>
        </p:nvSpPr>
        <p:spPr>
          <a:xfrm>
            <a:off x="1518489" y="2368659"/>
            <a:ext cx="1336360" cy="843760"/>
          </a:xfrm>
          <a:custGeom>
            <a:avLst/>
            <a:gdLst>
              <a:gd name="connsiteX0" fmla="*/ 0 w 1527644"/>
              <a:gd name="connsiteY0" fmla="*/ 168055 h 1008310"/>
              <a:gd name="connsiteX1" fmla="*/ 168055 w 1527644"/>
              <a:gd name="connsiteY1" fmla="*/ 0 h 1008310"/>
              <a:gd name="connsiteX2" fmla="*/ 1359589 w 1527644"/>
              <a:gd name="connsiteY2" fmla="*/ 0 h 1008310"/>
              <a:gd name="connsiteX3" fmla="*/ 1527644 w 1527644"/>
              <a:gd name="connsiteY3" fmla="*/ 168055 h 1008310"/>
              <a:gd name="connsiteX4" fmla="*/ 1527644 w 1527644"/>
              <a:gd name="connsiteY4" fmla="*/ 840255 h 1008310"/>
              <a:gd name="connsiteX5" fmla="*/ 1359589 w 1527644"/>
              <a:gd name="connsiteY5" fmla="*/ 1008310 h 1008310"/>
              <a:gd name="connsiteX6" fmla="*/ 168055 w 1527644"/>
              <a:gd name="connsiteY6" fmla="*/ 1008310 h 1008310"/>
              <a:gd name="connsiteX7" fmla="*/ 0 w 1527644"/>
              <a:gd name="connsiteY7" fmla="*/ 840255 h 1008310"/>
              <a:gd name="connsiteX8" fmla="*/ 0 w 1527644"/>
              <a:gd name="connsiteY8" fmla="*/ 168055 h 10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7644" h="1008310">
                <a:moveTo>
                  <a:pt x="0" y="168055"/>
                </a:moveTo>
                <a:cubicBezTo>
                  <a:pt x="0" y="75241"/>
                  <a:pt x="75241" y="0"/>
                  <a:pt x="168055" y="0"/>
                </a:cubicBezTo>
                <a:lnTo>
                  <a:pt x="1359589" y="0"/>
                </a:lnTo>
                <a:cubicBezTo>
                  <a:pt x="1452403" y="0"/>
                  <a:pt x="1527644" y="75241"/>
                  <a:pt x="1527644" y="168055"/>
                </a:cubicBezTo>
                <a:lnTo>
                  <a:pt x="1527644" y="840255"/>
                </a:lnTo>
                <a:cubicBezTo>
                  <a:pt x="1527644" y="933069"/>
                  <a:pt x="1452403" y="1008310"/>
                  <a:pt x="1359589" y="1008310"/>
                </a:cubicBezTo>
                <a:lnTo>
                  <a:pt x="168055" y="1008310"/>
                </a:lnTo>
                <a:cubicBezTo>
                  <a:pt x="75241" y="1008310"/>
                  <a:pt x="0" y="933069"/>
                  <a:pt x="0" y="840255"/>
                </a:cubicBezTo>
                <a:lnTo>
                  <a:pt x="0" y="168055"/>
                </a:lnTo>
                <a:close/>
              </a:path>
            </a:pathLst>
          </a:custGeom>
          <a:solidFill>
            <a:srgbClr val="9BD1A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183" tIns="110183" rIns="110183" bIns="11018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Euro for Safety</a:t>
            </a:r>
            <a:endParaRPr lang="en-GB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5516064-0299-5040-383F-540E95AF1E58}"/>
              </a:ext>
            </a:extLst>
          </p:cNvPr>
          <p:cNvSpPr txBox="1"/>
          <p:nvPr/>
        </p:nvSpPr>
        <p:spPr>
          <a:xfrm>
            <a:off x="144000" y="170668"/>
            <a:ext cx="9390904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 anchorCtr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SVS Focus on Prevention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Personal Responsibility &amp; Nudging</a:t>
            </a:r>
          </a:p>
        </p:txBody>
      </p: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20589091-D996-6984-6F30-9D84FBB28FF3}"/>
              </a:ext>
            </a:extLst>
          </p:cNvPr>
          <p:cNvGrpSpPr/>
          <p:nvPr/>
        </p:nvGrpSpPr>
        <p:grpSpPr>
          <a:xfrm rot="21096240">
            <a:off x="1167701" y="4455175"/>
            <a:ext cx="522211" cy="504991"/>
            <a:chOff x="1416828" y="5885510"/>
            <a:chExt cx="838200" cy="640080"/>
          </a:xfrm>
        </p:grpSpPr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45D92A2F-ABEA-FFE6-A3CA-E6C88CC4B65E}"/>
                </a:ext>
              </a:extLst>
            </p:cNvPr>
            <p:cNvSpPr/>
            <p:nvPr/>
          </p:nvSpPr>
          <p:spPr>
            <a:xfrm>
              <a:off x="1416828" y="6144590"/>
              <a:ext cx="838200" cy="381000"/>
            </a:xfrm>
            <a:custGeom>
              <a:avLst/>
              <a:gdLst>
                <a:gd name="csX0" fmla="*/ 781050 w 838200"/>
                <a:gd name="csY0" fmla="*/ 295275 h 381000"/>
                <a:gd name="csX1" fmla="*/ 752475 w 838200"/>
                <a:gd name="csY1" fmla="*/ 323850 h 381000"/>
                <a:gd name="csX2" fmla="*/ 95250 w 838200"/>
                <a:gd name="csY2" fmla="*/ 323850 h 381000"/>
                <a:gd name="csX3" fmla="*/ 57150 w 838200"/>
                <a:gd name="csY3" fmla="*/ 285750 h 381000"/>
                <a:gd name="csX4" fmla="*/ 57150 w 838200"/>
                <a:gd name="csY4" fmla="*/ 95250 h 381000"/>
                <a:gd name="csX5" fmla="*/ 95250 w 838200"/>
                <a:gd name="csY5" fmla="*/ 57150 h 381000"/>
                <a:gd name="csX6" fmla="*/ 752475 w 838200"/>
                <a:gd name="csY6" fmla="*/ 57150 h 381000"/>
                <a:gd name="csX7" fmla="*/ 781050 w 838200"/>
                <a:gd name="csY7" fmla="*/ 85725 h 381000"/>
                <a:gd name="csX8" fmla="*/ 781050 w 838200"/>
                <a:gd name="csY8" fmla="*/ 295275 h 381000"/>
                <a:gd name="csX9" fmla="*/ 0 w 838200"/>
                <a:gd name="csY9" fmla="*/ 0 h 381000"/>
                <a:gd name="csX10" fmla="*/ 0 w 838200"/>
                <a:gd name="csY10" fmla="*/ 381000 h 381000"/>
                <a:gd name="csX11" fmla="*/ 838200 w 838200"/>
                <a:gd name="csY11" fmla="*/ 381000 h 381000"/>
                <a:gd name="csX12" fmla="*/ 838200 w 838200"/>
                <a:gd name="csY12" fmla="*/ 0 h 381000"/>
                <a:gd name="csX13" fmla="*/ 0 w 838200"/>
                <a:gd name="csY13" fmla="*/ 0 h 381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838200" h="381000" fill="none" extrusionOk="0">
                  <a:moveTo>
                    <a:pt x="781050" y="295275"/>
                  </a:moveTo>
                  <a:cubicBezTo>
                    <a:pt x="772242" y="306525"/>
                    <a:pt x="757692" y="321686"/>
                    <a:pt x="752475" y="323850"/>
                  </a:cubicBezTo>
                  <a:cubicBezTo>
                    <a:pt x="634132" y="350273"/>
                    <a:pt x="371393" y="366311"/>
                    <a:pt x="95250" y="323850"/>
                  </a:cubicBezTo>
                  <a:cubicBezTo>
                    <a:pt x="93247" y="317626"/>
                    <a:pt x="65651" y="296067"/>
                    <a:pt x="57150" y="285750"/>
                  </a:cubicBezTo>
                  <a:cubicBezTo>
                    <a:pt x="40777" y="206251"/>
                    <a:pt x="62597" y="177670"/>
                    <a:pt x="57150" y="95250"/>
                  </a:cubicBezTo>
                  <a:cubicBezTo>
                    <a:pt x="66749" y="80836"/>
                    <a:pt x="84707" y="65705"/>
                    <a:pt x="95250" y="57150"/>
                  </a:cubicBezTo>
                  <a:cubicBezTo>
                    <a:pt x="420523" y="70860"/>
                    <a:pt x="446144" y="16652"/>
                    <a:pt x="752475" y="57150"/>
                  </a:cubicBezTo>
                  <a:cubicBezTo>
                    <a:pt x="762547" y="67838"/>
                    <a:pt x="770465" y="71485"/>
                    <a:pt x="781050" y="85725"/>
                  </a:cubicBezTo>
                  <a:cubicBezTo>
                    <a:pt x="792018" y="117281"/>
                    <a:pt x="787179" y="268960"/>
                    <a:pt x="781050" y="295275"/>
                  </a:cubicBezTo>
                  <a:close/>
                  <a:moveTo>
                    <a:pt x="0" y="0"/>
                  </a:moveTo>
                  <a:cubicBezTo>
                    <a:pt x="19817" y="83489"/>
                    <a:pt x="-25490" y="317224"/>
                    <a:pt x="0" y="381000"/>
                  </a:cubicBezTo>
                  <a:cubicBezTo>
                    <a:pt x="100424" y="449563"/>
                    <a:pt x="700147" y="409056"/>
                    <a:pt x="838200" y="381000"/>
                  </a:cubicBezTo>
                  <a:cubicBezTo>
                    <a:pt x="854702" y="288344"/>
                    <a:pt x="858620" y="165085"/>
                    <a:pt x="838200" y="0"/>
                  </a:cubicBezTo>
                  <a:cubicBezTo>
                    <a:pt x="681267" y="39107"/>
                    <a:pt x="339375" y="-58899"/>
                    <a:pt x="0" y="0"/>
                  </a:cubicBezTo>
                  <a:close/>
                </a:path>
                <a:path w="838200" h="381000" stroke="0" extrusionOk="0">
                  <a:moveTo>
                    <a:pt x="781050" y="295275"/>
                  </a:moveTo>
                  <a:cubicBezTo>
                    <a:pt x="779359" y="301829"/>
                    <a:pt x="756750" y="314622"/>
                    <a:pt x="752475" y="323850"/>
                  </a:cubicBezTo>
                  <a:cubicBezTo>
                    <a:pt x="483145" y="375420"/>
                    <a:pt x="292069" y="268162"/>
                    <a:pt x="95250" y="323850"/>
                  </a:cubicBezTo>
                  <a:cubicBezTo>
                    <a:pt x="82761" y="307386"/>
                    <a:pt x="64719" y="291943"/>
                    <a:pt x="57150" y="285750"/>
                  </a:cubicBezTo>
                  <a:cubicBezTo>
                    <a:pt x="55667" y="202411"/>
                    <a:pt x="45840" y="133707"/>
                    <a:pt x="57150" y="95250"/>
                  </a:cubicBezTo>
                  <a:cubicBezTo>
                    <a:pt x="70438" y="76990"/>
                    <a:pt x="75642" y="71154"/>
                    <a:pt x="95250" y="57150"/>
                  </a:cubicBezTo>
                  <a:cubicBezTo>
                    <a:pt x="243526" y="80327"/>
                    <a:pt x="651607" y="116096"/>
                    <a:pt x="752475" y="57150"/>
                  </a:cubicBezTo>
                  <a:cubicBezTo>
                    <a:pt x="759028" y="59918"/>
                    <a:pt x="769256" y="78470"/>
                    <a:pt x="781050" y="85725"/>
                  </a:cubicBezTo>
                  <a:cubicBezTo>
                    <a:pt x="782246" y="110523"/>
                    <a:pt x="794495" y="229611"/>
                    <a:pt x="781050" y="295275"/>
                  </a:cubicBezTo>
                  <a:close/>
                  <a:moveTo>
                    <a:pt x="0" y="0"/>
                  </a:moveTo>
                  <a:cubicBezTo>
                    <a:pt x="-15221" y="181241"/>
                    <a:pt x="18926" y="324104"/>
                    <a:pt x="0" y="381000"/>
                  </a:cubicBezTo>
                  <a:cubicBezTo>
                    <a:pt x="214237" y="395732"/>
                    <a:pt x="649756" y="431139"/>
                    <a:pt x="838200" y="381000"/>
                  </a:cubicBezTo>
                  <a:cubicBezTo>
                    <a:pt x="820884" y="305160"/>
                    <a:pt x="834577" y="131685"/>
                    <a:pt x="838200" y="0"/>
                  </a:cubicBezTo>
                  <a:cubicBezTo>
                    <a:pt x="457864" y="1406"/>
                    <a:pt x="401173" y="275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183870031">
                    <a:custGeom>
                      <a:avLst/>
                      <a:gdLst>
                        <a:gd name="csX0" fmla="*/ 781050 w 838200"/>
                        <a:gd name="csY0" fmla="*/ 295275 h 381000"/>
                        <a:gd name="csX1" fmla="*/ 752475 w 838200"/>
                        <a:gd name="csY1" fmla="*/ 323850 h 381000"/>
                        <a:gd name="csX2" fmla="*/ 95250 w 838200"/>
                        <a:gd name="csY2" fmla="*/ 323850 h 381000"/>
                        <a:gd name="csX3" fmla="*/ 57150 w 838200"/>
                        <a:gd name="csY3" fmla="*/ 285750 h 381000"/>
                        <a:gd name="csX4" fmla="*/ 57150 w 838200"/>
                        <a:gd name="csY4" fmla="*/ 95250 h 381000"/>
                        <a:gd name="csX5" fmla="*/ 95250 w 838200"/>
                        <a:gd name="csY5" fmla="*/ 57150 h 381000"/>
                        <a:gd name="csX6" fmla="*/ 752475 w 838200"/>
                        <a:gd name="csY6" fmla="*/ 57150 h 381000"/>
                        <a:gd name="csX7" fmla="*/ 781050 w 838200"/>
                        <a:gd name="csY7" fmla="*/ 85725 h 381000"/>
                        <a:gd name="csX8" fmla="*/ 781050 w 838200"/>
                        <a:gd name="csY8" fmla="*/ 295275 h 381000"/>
                        <a:gd name="csX9" fmla="*/ 0 w 838200"/>
                        <a:gd name="csY9" fmla="*/ 0 h 381000"/>
                        <a:gd name="csX10" fmla="*/ 0 w 838200"/>
                        <a:gd name="csY10" fmla="*/ 381000 h 381000"/>
                        <a:gd name="csX11" fmla="*/ 838200 w 838200"/>
                        <a:gd name="csY11" fmla="*/ 381000 h 381000"/>
                        <a:gd name="csX12" fmla="*/ 838200 w 838200"/>
                        <a:gd name="csY12" fmla="*/ 0 h 381000"/>
                        <a:gd name="csX13" fmla="*/ 0 w 838200"/>
                        <a:gd name="csY13" fmla="*/ 0 h 38100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  <a:cxn ang="0">
                          <a:pos x="csX13" y="csY13"/>
                        </a:cxn>
                      </a:cxnLst>
                      <a:rect l="l" t="t" r="r" b="b"/>
                      <a:pathLst>
                        <a:path w="838200" h="381000">
                          <a:moveTo>
                            <a:pt x="781050" y="295275"/>
                          </a:moveTo>
                          <a:lnTo>
                            <a:pt x="752475" y="323850"/>
                          </a:lnTo>
                          <a:lnTo>
                            <a:pt x="95250" y="323850"/>
                          </a:lnTo>
                          <a:lnTo>
                            <a:pt x="57150" y="285750"/>
                          </a:lnTo>
                          <a:lnTo>
                            <a:pt x="57150" y="95250"/>
                          </a:lnTo>
                          <a:lnTo>
                            <a:pt x="95250" y="57150"/>
                          </a:lnTo>
                          <a:lnTo>
                            <a:pt x="752475" y="57150"/>
                          </a:lnTo>
                          <a:lnTo>
                            <a:pt x="781050" y="85725"/>
                          </a:lnTo>
                          <a:lnTo>
                            <a:pt x="781050" y="295275"/>
                          </a:lnTo>
                          <a:close/>
                          <a:moveTo>
                            <a:pt x="0" y="0"/>
                          </a:moveTo>
                          <a:lnTo>
                            <a:pt x="0" y="381000"/>
                          </a:lnTo>
                          <a:lnTo>
                            <a:pt x="838200" y="381000"/>
                          </a:lnTo>
                          <a:lnTo>
                            <a:pt x="8382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29CC7099-86D2-177D-8E38-23C41696EF9A}"/>
                </a:ext>
              </a:extLst>
            </p:cNvPr>
            <p:cNvSpPr/>
            <p:nvPr/>
          </p:nvSpPr>
          <p:spPr>
            <a:xfrm>
              <a:off x="1759728" y="6239840"/>
              <a:ext cx="152400" cy="190500"/>
            </a:xfrm>
            <a:custGeom>
              <a:avLst/>
              <a:gdLst>
                <a:gd name="csX0" fmla="*/ 0 w 152400"/>
                <a:gd name="csY0" fmla="*/ 95250 h 190500"/>
                <a:gd name="csX1" fmla="*/ 76200 w 152400"/>
                <a:gd name="csY1" fmla="*/ 0 h 190500"/>
                <a:gd name="csX2" fmla="*/ 152400 w 152400"/>
                <a:gd name="csY2" fmla="*/ 95250 h 190500"/>
                <a:gd name="csX3" fmla="*/ 76200 w 152400"/>
                <a:gd name="csY3" fmla="*/ 190500 h 190500"/>
                <a:gd name="csX4" fmla="*/ 0 w 152400"/>
                <a:gd name="csY4" fmla="*/ 95250 h 1905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52400" h="190500" fill="none" extrusionOk="0">
                  <a:moveTo>
                    <a:pt x="0" y="95250"/>
                  </a:moveTo>
                  <a:cubicBezTo>
                    <a:pt x="4449" y="44997"/>
                    <a:pt x="32690" y="2138"/>
                    <a:pt x="76200" y="0"/>
                  </a:cubicBezTo>
                  <a:cubicBezTo>
                    <a:pt x="117510" y="2078"/>
                    <a:pt x="147378" y="39094"/>
                    <a:pt x="152400" y="95250"/>
                  </a:cubicBezTo>
                  <a:cubicBezTo>
                    <a:pt x="150162" y="144822"/>
                    <a:pt x="117178" y="186113"/>
                    <a:pt x="76200" y="190500"/>
                  </a:cubicBezTo>
                  <a:cubicBezTo>
                    <a:pt x="34021" y="192750"/>
                    <a:pt x="-1831" y="148533"/>
                    <a:pt x="0" y="95250"/>
                  </a:cubicBezTo>
                  <a:close/>
                </a:path>
                <a:path w="152400" h="190500" stroke="0" extrusionOk="0">
                  <a:moveTo>
                    <a:pt x="0" y="95250"/>
                  </a:moveTo>
                  <a:cubicBezTo>
                    <a:pt x="-2382" y="35090"/>
                    <a:pt x="35479" y="-40"/>
                    <a:pt x="76200" y="0"/>
                  </a:cubicBezTo>
                  <a:cubicBezTo>
                    <a:pt x="124563" y="-1821"/>
                    <a:pt x="157704" y="35267"/>
                    <a:pt x="152400" y="95250"/>
                  </a:cubicBezTo>
                  <a:cubicBezTo>
                    <a:pt x="145888" y="147408"/>
                    <a:pt x="122403" y="194354"/>
                    <a:pt x="76200" y="190500"/>
                  </a:cubicBezTo>
                  <a:cubicBezTo>
                    <a:pt x="30876" y="198570"/>
                    <a:pt x="-5592" y="148168"/>
                    <a:pt x="0" y="952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68757778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44259044-BDB8-DE01-6C7A-C1E339899668}"/>
                </a:ext>
              </a:extLst>
            </p:cNvPr>
            <p:cNvSpPr/>
            <p:nvPr/>
          </p:nvSpPr>
          <p:spPr>
            <a:xfrm>
              <a:off x="1569228" y="6306515"/>
              <a:ext cx="57150" cy="57150"/>
            </a:xfrm>
            <a:custGeom>
              <a:avLst/>
              <a:gdLst>
                <a:gd name="csX0" fmla="*/ 0 w 57150"/>
                <a:gd name="csY0" fmla="*/ 28575 h 57150"/>
                <a:gd name="csX1" fmla="*/ 28575 w 57150"/>
                <a:gd name="csY1" fmla="*/ 0 h 57150"/>
                <a:gd name="csX2" fmla="*/ 57150 w 57150"/>
                <a:gd name="csY2" fmla="*/ 28575 h 57150"/>
                <a:gd name="csX3" fmla="*/ 28575 w 57150"/>
                <a:gd name="csY3" fmla="*/ 57150 h 57150"/>
                <a:gd name="csX4" fmla="*/ 0 w 57150"/>
                <a:gd name="csY4" fmla="*/ 28575 h 571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57150" h="57150" fill="none" extrusionOk="0">
                  <a:moveTo>
                    <a:pt x="0" y="28575"/>
                  </a:moveTo>
                  <a:cubicBezTo>
                    <a:pt x="1854" y="10363"/>
                    <a:pt x="10693" y="642"/>
                    <a:pt x="28575" y="0"/>
                  </a:cubicBezTo>
                  <a:cubicBezTo>
                    <a:pt x="46193" y="138"/>
                    <a:pt x="56364" y="13744"/>
                    <a:pt x="57150" y="28575"/>
                  </a:cubicBezTo>
                  <a:cubicBezTo>
                    <a:pt x="57563" y="41387"/>
                    <a:pt x="43704" y="57021"/>
                    <a:pt x="28575" y="57150"/>
                  </a:cubicBezTo>
                  <a:cubicBezTo>
                    <a:pt x="10140" y="56533"/>
                    <a:pt x="-63" y="44549"/>
                    <a:pt x="0" y="28575"/>
                  </a:cubicBezTo>
                  <a:close/>
                </a:path>
                <a:path w="57150" h="57150" stroke="0" extrusionOk="0">
                  <a:moveTo>
                    <a:pt x="0" y="28575"/>
                  </a:moveTo>
                  <a:cubicBezTo>
                    <a:pt x="-1477" y="10850"/>
                    <a:pt x="12990" y="-872"/>
                    <a:pt x="28575" y="0"/>
                  </a:cubicBezTo>
                  <a:cubicBezTo>
                    <a:pt x="44938" y="-161"/>
                    <a:pt x="55446" y="13503"/>
                    <a:pt x="57150" y="28575"/>
                  </a:cubicBezTo>
                  <a:cubicBezTo>
                    <a:pt x="57047" y="43851"/>
                    <a:pt x="46590" y="57707"/>
                    <a:pt x="28575" y="57150"/>
                  </a:cubicBezTo>
                  <a:cubicBezTo>
                    <a:pt x="10079" y="56128"/>
                    <a:pt x="749" y="45473"/>
                    <a:pt x="0" y="2857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055629971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25BE22BC-879F-EC79-8AAC-438716BF180C}"/>
                </a:ext>
              </a:extLst>
            </p:cNvPr>
            <p:cNvSpPr/>
            <p:nvPr/>
          </p:nvSpPr>
          <p:spPr>
            <a:xfrm>
              <a:off x="2045478" y="6306515"/>
              <a:ext cx="57150" cy="57150"/>
            </a:xfrm>
            <a:custGeom>
              <a:avLst/>
              <a:gdLst>
                <a:gd name="csX0" fmla="*/ 0 w 57150"/>
                <a:gd name="csY0" fmla="*/ 28575 h 57150"/>
                <a:gd name="csX1" fmla="*/ 28575 w 57150"/>
                <a:gd name="csY1" fmla="*/ 0 h 57150"/>
                <a:gd name="csX2" fmla="*/ 57150 w 57150"/>
                <a:gd name="csY2" fmla="*/ 28575 h 57150"/>
                <a:gd name="csX3" fmla="*/ 28575 w 57150"/>
                <a:gd name="csY3" fmla="*/ 57150 h 57150"/>
                <a:gd name="csX4" fmla="*/ 0 w 57150"/>
                <a:gd name="csY4" fmla="*/ 28575 h 571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57150" h="57150" fill="none" extrusionOk="0">
                  <a:moveTo>
                    <a:pt x="0" y="28575"/>
                  </a:moveTo>
                  <a:cubicBezTo>
                    <a:pt x="-1295" y="10611"/>
                    <a:pt x="10653" y="-880"/>
                    <a:pt x="28575" y="0"/>
                  </a:cubicBezTo>
                  <a:cubicBezTo>
                    <a:pt x="45722" y="1261"/>
                    <a:pt x="56441" y="11989"/>
                    <a:pt x="57150" y="28575"/>
                  </a:cubicBezTo>
                  <a:cubicBezTo>
                    <a:pt x="54098" y="43691"/>
                    <a:pt x="44529" y="57254"/>
                    <a:pt x="28575" y="57150"/>
                  </a:cubicBezTo>
                  <a:cubicBezTo>
                    <a:pt x="11223" y="54723"/>
                    <a:pt x="2196" y="45983"/>
                    <a:pt x="0" y="28575"/>
                  </a:cubicBezTo>
                  <a:close/>
                </a:path>
                <a:path w="57150" h="57150" stroke="0" extrusionOk="0">
                  <a:moveTo>
                    <a:pt x="0" y="28575"/>
                  </a:moveTo>
                  <a:cubicBezTo>
                    <a:pt x="1136" y="12905"/>
                    <a:pt x="10541" y="-1891"/>
                    <a:pt x="28575" y="0"/>
                  </a:cubicBezTo>
                  <a:cubicBezTo>
                    <a:pt x="43248" y="2681"/>
                    <a:pt x="57715" y="13065"/>
                    <a:pt x="57150" y="28575"/>
                  </a:cubicBezTo>
                  <a:cubicBezTo>
                    <a:pt x="57562" y="44391"/>
                    <a:pt x="43957" y="56228"/>
                    <a:pt x="28575" y="57150"/>
                  </a:cubicBezTo>
                  <a:cubicBezTo>
                    <a:pt x="12768" y="58942"/>
                    <a:pt x="1592" y="45165"/>
                    <a:pt x="0" y="2857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252653739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21474E30-0725-9E5A-717E-15207C4BD6AB}"/>
                </a:ext>
              </a:extLst>
            </p:cNvPr>
            <p:cNvSpPr/>
            <p:nvPr/>
          </p:nvSpPr>
          <p:spPr>
            <a:xfrm>
              <a:off x="1525412" y="5885510"/>
              <a:ext cx="552450" cy="209549"/>
            </a:xfrm>
            <a:custGeom>
              <a:avLst/>
              <a:gdLst>
                <a:gd name="csX0" fmla="*/ 481013 w 552450"/>
                <a:gd name="csY0" fmla="*/ 75248 h 209549"/>
                <a:gd name="csX1" fmla="*/ 495300 w 552450"/>
                <a:gd name="csY1" fmla="*/ 111443 h 209549"/>
                <a:gd name="csX2" fmla="*/ 552450 w 552450"/>
                <a:gd name="csY2" fmla="*/ 100012 h 209549"/>
                <a:gd name="csX3" fmla="*/ 512445 w 552450"/>
                <a:gd name="csY3" fmla="*/ 0 h 209549"/>
                <a:gd name="csX4" fmla="*/ 0 w 552450"/>
                <a:gd name="csY4" fmla="*/ 209550 h 209549"/>
                <a:gd name="csX5" fmla="*/ 293370 w 552450"/>
                <a:gd name="csY5" fmla="*/ 151448 h 209549"/>
                <a:gd name="csX6" fmla="*/ 481013 w 552450"/>
                <a:gd name="csY6" fmla="*/ 75248 h 2095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552450" h="209549" fill="none" extrusionOk="0">
                  <a:moveTo>
                    <a:pt x="481013" y="75248"/>
                  </a:moveTo>
                  <a:cubicBezTo>
                    <a:pt x="486106" y="86730"/>
                    <a:pt x="489179" y="95152"/>
                    <a:pt x="495300" y="111443"/>
                  </a:cubicBezTo>
                  <a:cubicBezTo>
                    <a:pt x="521995" y="104905"/>
                    <a:pt x="541437" y="105935"/>
                    <a:pt x="552450" y="100012"/>
                  </a:cubicBezTo>
                  <a:cubicBezTo>
                    <a:pt x="548171" y="77782"/>
                    <a:pt x="537556" y="36806"/>
                    <a:pt x="512445" y="0"/>
                  </a:cubicBezTo>
                  <a:cubicBezTo>
                    <a:pt x="424652" y="9888"/>
                    <a:pt x="106142" y="155567"/>
                    <a:pt x="0" y="209550"/>
                  </a:cubicBezTo>
                  <a:cubicBezTo>
                    <a:pt x="143305" y="172453"/>
                    <a:pt x="151179" y="166779"/>
                    <a:pt x="293370" y="151448"/>
                  </a:cubicBezTo>
                  <a:cubicBezTo>
                    <a:pt x="383880" y="119078"/>
                    <a:pt x="411925" y="116520"/>
                    <a:pt x="481013" y="75248"/>
                  </a:cubicBezTo>
                  <a:close/>
                </a:path>
                <a:path w="552450" h="209549" stroke="0" extrusionOk="0">
                  <a:moveTo>
                    <a:pt x="481013" y="75248"/>
                  </a:moveTo>
                  <a:cubicBezTo>
                    <a:pt x="484556" y="88622"/>
                    <a:pt x="492818" y="97692"/>
                    <a:pt x="495300" y="111443"/>
                  </a:cubicBezTo>
                  <a:cubicBezTo>
                    <a:pt x="523899" y="106174"/>
                    <a:pt x="524145" y="100841"/>
                    <a:pt x="552450" y="100012"/>
                  </a:cubicBezTo>
                  <a:cubicBezTo>
                    <a:pt x="552166" y="85668"/>
                    <a:pt x="522756" y="22250"/>
                    <a:pt x="512445" y="0"/>
                  </a:cubicBezTo>
                  <a:cubicBezTo>
                    <a:pt x="244244" y="59204"/>
                    <a:pt x="116186" y="112603"/>
                    <a:pt x="0" y="209550"/>
                  </a:cubicBezTo>
                  <a:cubicBezTo>
                    <a:pt x="109007" y="166990"/>
                    <a:pt x="197509" y="146806"/>
                    <a:pt x="293370" y="151448"/>
                  </a:cubicBezTo>
                  <a:cubicBezTo>
                    <a:pt x="371620" y="129083"/>
                    <a:pt x="391924" y="94495"/>
                    <a:pt x="481013" y="7524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210718595">
                    <a:custGeom>
                      <a:avLst/>
                      <a:gdLst>
                        <a:gd name="csX0" fmla="*/ 481013 w 552450"/>
                        <a:gd name="csY0" fmla="*/ 75248 h 209549"/>
                        <a:gd name="csX1" fmla="*/ 495300 w 552450"/>
                        <a:gd name="csY1" fmla="*/ 111443 h 209549"/>
                        <a:gd name="csX2" fmla="*/ 552450 w 552450"/>
                        <a:gd name="csY2" fmla="*/ 100012 h 209549"/>
                        <a:gd name="csX3" fmla="*/ 512445 w 552450"/>
                        <a:gd name="csY3" fmla="*/ 0 h 209549"/>
                        <a:gd name="csX4" fmla="*/ 0 w 552450"/>
                        <a:gd name="csY4" fmla="*/ 209550 h 209549"/>
                        <a:gd name="csX5" fmla="*/ 293370 w 552450"/>
                        <a:gd name="csY5" fmla="*/ 151448 h 209549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</a:cxnLst>
                      <a:rect l="l" t="t" r="r" b="b"/>
                      <a:pathLst>
                        <a:path w="552450" h="209549">
                          <a:moveTo>
                            <a:pt x="481013" y="75248"/>
                          </a:moveTo>
                          <a:lnTo>
                            <a:pt x="495300" y="111443"/>
                          </a:lnTo>
                          <a:lnTo>
                            <a:pt x="552450" y="100012"/>
                          </a:lnTo>
                          <a:lnTo>
                            <a:pt x="512445" y="0"/>
                          </a:lnTo>
                          <a:lnTo>
                            <a:pt x="0" y="209550"/>
                          </a:lnTo>
                          <a:lnTo>
                            <a:pt x="293370" y="151448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601F228C-5169-00C7-486D-028B829484AC}"/>
                </a:ext>
              </a:extLst>
            </p:cNvPr>
            <p:cNvSpPr/>
            <p:nvPr/>
          </p:nvSpPr>
          <p:spPr>
            <a:xfrm>
              <a:off x="1664478" y="6009334"/>
              <a:ext cx="507682" cy="97155"/>
            </a:xfrm>
            <a:custGeom>
              <a:avLst/>
              <a:gdLst>
                <a:gd name="csX0" fmla="*/ 292418 w 507682"/>
                <a:gd name="csY0" fmla="*/ 97155 h 97155"/>
                <a:gd name="csX1" fmla="*/ 442913 w 507682"/>
                <a:gd name="csY1" fmla="*/ 67628 h 97155"/>
                <a:gd name="csX2" fmla="*/ 449580 w 507682"/>
                <a:gd name="csY2" fmla="*/ 97155 h 97155"/>
                <a:gd name="csX3" fmla="*/ 507683 w 507682"/>
                <a:gd name="csY3" fmla="*/ 97155 h 97155"/>
                <a:gd name="csX4" fmla="*/ 488633 w 507682"/>
                <a:gd name="csY4" fmla="*/ 0 h 97155"/>
                <a:gd name="csX5" fmla="*/ 0 w 507682"/>
                <a:gd name="csY5" fmla="*/ 97155 h 97155"/>
                <a:gd name="csX6" fmla="*/ 292418 w 507682"/>
                <a:gd name="csY6" fmla="*/ 97155 h 971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507682" h="97155" fill="none" extrusionOk="0">
                  <a:moveTo>
                    <a:pt x="292418" y="97155"/>
                  </a:moveTo>
                  <a:cubicBezTo>
                    <a:pt x="363270" y="91057"/>
                    <a:pt x="373380" y="94635"/>
                    <a:pt x="442913" y="67628"/>
                  </a:cubicBezTo>
                  <a:cubicBezTo>
                    <a:pt x="446771" y="76921"/>
                    <a:pt x="444883" y="83140"/>
                    <a:pt x="449580" y="97155"/>
                  </a:cubicBezTo>
                  <a:cubicBezTo>
                    <a:pt x="478301" y="102171"/>
                    <a:pt x="489904" y="92547"/>
                    <a:pt x="507683" y="97155"/>
                  </a:cubicBezTo>
                  <a:cubicBezTo>
                    <a:pt x="493695" y="55531"/>
                    <a:pt x="493146" y="39326"/>
                    <a:pt x="488633" y="0"/>
                  </a:cubicBezTo>
                  <a:cubicBezTo>
                    <a:pt x="432183" y="49402"/>
                    <a:pt x="230975" y="73242"/>
                    <a:pt x="0" y="97155"/>
                  </a:cubicBezTo>
                  <a:cubicBezTo>
                    <a:pt x="39448" y="115646"/>
                    <a:pt x="175535" y="89233"/>
                    <a:pt x="292418" y="97155"/>
                  </a:cubicBezTo>
                  <a:close/>
                </a:path>
                <a:path w="507682" h="97155" stroke="0" extrusionOk="0">
                  <a:moveTo>
                    <a:pt x="292418" y="97155"/>
                  </a:moveTo>
                  <a:cubicBezTo>
                    <a:pt x="310542" y="98192"/>
                    <a:pt x="405778" y="82293"/>
                    <a:pt x="442913" y="67628"/>
                  </a:cubicBezTo>
                  <a:cubicBezTo>
                    <a:pt x="443729" y="77845"/>
                    <a:pt x="447237" y="84113"/>
                    <a:pt x="449580" y="97155"/>
                  </a:cubicBezTo>
                  <a:cubicBezTo>
                    <a:pt x="474253" y="94318"/>
                    <a:pt x="484118" y="93958"/>
                    <a:pt x="507683" y="97155"/>
                  </a:cubicBezTo>
                  <a:cubicBezTo>
                    <a:pt x="495211" y="68228"/>
                    <a:pt x="490103" y="36314"/>
                    <a:pt x="488633" y="0"/>
                  </a:cubicBezTo>
                  <a:cubicBezTo>
                    <a:pt x="361932" y="31295"/>
                    <a:pt x="238189" y="47936"/>
                    <a:pt x="0" y="97155"/>
                  </a:cubicBezTo>
                  <a:cubicBezTo>
                    <a:pt x="69939" y="104211"/>
                    <a:pt x="183299" y="99023"/>
                    <a:pt x="292418" y="9715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707520573">
                    <a:custGeom>
                      <a:avLst/>
                      <a:gdLst>
                        <a:gd name="csX0" fmla="*/ 292418 w 507682"/>
                        <a:gd name="csY0" fmla="*/ 97155 h 97155"/>
                        <a:gd name="csX1" fmla="*/ 442913 w 507682"/>
                        <a:gd name="csY1" fmla="*/ 67628 h 97155"/>
                        <a:gd name="csX2" fmla="*/ 449580 w 507682"/>
                        <a:gd name="csY2" fmla="*/ 97155 h 97155"/>
                        <a:gd name="csX3" fmla="*/ 507683 w 507682"/>
                        <a:gd name="csY3" fmla="*/ 97155 h 97155"/>
                        <a:gd name="csX4" fmla="*/ 488633 w 507682"/>
                        <a:gd name="csY4" fmla="*/ 0 h 97155"/>
                        <a:gd name="csX5" fmla="*/ 0 w 507682"/>
                        <a:gd name="csY5" fmla="*/ 97155 h 97155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</a:cxnLst>
                      <a:rect l="l" t="t" r="r" b="b"/>
                      <a:pathLst>
                        <a:path w="507682" h="97155">
                          <a:moveTo>
                            <a:pt x="292418" y="97155"/>
                          </a:moveTo>
                          <a:lnTo>
                            <a:pt x="442913" y="67628"/>
                          </a:lnTo>
                          <a:lnTo>
                            <a:pt x="449580" y="97155"/>
                          </a:lnTo>
                          <a:lnTo>
                            <a:pt x="507683" y="97155"/>
                          </a:lnTo>
                          <a:lnTo>
                            <a:pt x="488633" y="0"/>
                          </a:lnTo>
                          <a:lnTo>
                            <a:pt x="0" y="97155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/>
            <a:lstStyle/>
            <a:p>
              <a:endParaRPr lang="de-AT"/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011CCDDD-0A0B-C27D-5EF4-B322F4B4DA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6291">
            <a:off x="6163568" y="5798826"/>
            <a:ext cx="593337" cy="1044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5DCEC144-DD81-B257-E17C-97222502717D}"/>
              </a:ext>
            </a:extLst>
          </p:cNvPr>
          <p:cNvCxnSpPr>
            <a:cxnSpLocks/>
          </p:cNvCxnSpPr>
          <p:nvPr/>
        </p:nvCxnSpPr>
        <p:spPr>
          <a:xfrm>
            <a:off x="79200" y="543600"/>
            <a:ext cx="9322728" cy="0"/>
          </a:xfrm>
          <a:prstGeom prst="line">
            <a:avLst/>
          </a:prstGeom>
          <a:ln>
            <a:solidFill>
              <a:srgbClr val="5CB8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0414D6-3D50-DEE9-B4B3-A7CDA227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26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0FDC5-A116-41BB-D39B-CF623436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C07B7B7-0CBA-FFAB-6778-AF58EABE65E9}"/>
              </a:ext>
            </a:extLst>
          </p:cNvPr>
          <p:cNvSpPr/>
          <p:nvPr/>
        </p:nvSpPr>
        <p:spPr>
          <a:xfrm>
            <a:off x="8806250" y="6170999"/>
            <a:ext cx="2973861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2FDB20B-B2A3-5391-5462-772875B79D68}"/>
              </a:ext>
            </a:extLst>
          </p:cNvPr>
          <p:cNvSpPr/>
          <p:nvPr/>
        </p:nvSpPr>
        <p:spPr>
          <a:xfrm>
            <a:off x="1610498" y="1248032"/>
            <a:ext cx="8971007" cy="4160109"/>
          </a:xfrm>
          <a:prstGeom prst="roundRect">
            <a:avLst/>
          </a:prstGeom>
          <a:solidFill>
            <a:srgbClr val="CAE8D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D9371F9C-A28F-D68F-48AF-DA1F3D43F20A}"/>
              </a:ext>
            </a:extLst>
          </p:cNvPr>
          <p:cNvSpPr/>
          <p:nvPr/>
        </p:nvSpPr>
        <p:spPr>
          <a:xfrm>
            <a:off x="9474325" y="435231"/>
            <a:ext cx="1856511" cy="162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EA716E0-561B-0924-A2E0-0B721C62306B}"/>
              </a:ext>
            </a:extLst>
          </p:cNvPr>
          <p:cNvSpPr/>
          <p:nvPr/>
        </p:nvSpPr>
        <p:spPr>
          <a:xfrm>
            <a:off x="896487" y="460642"/>
            <a:ext cx="1856511" cy="162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BCA3FE-4067-175A-654A-73B744154277}"/>
              </a:ext>
            </a:extLst>
          </p:cNvPr>
          <p:cNvSpPr txBox="1"/>
          <p:nvPr/>
        </p:nvSpPr>
        <p:spPr>
          <a:xfrm>
            <a:off x="9435611" y="-850352"/>
            <a:ext cx="2789381" cy="329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799" dirty="0">
                <a:solidFill>
                  <a:srgbClr val="CAE8D3"/>
                </a:solidFill>
              </a:rPr>
              <a:t>„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0F2D8AC-D245-D893-AE1C-3BD3FE622BED}"/>
              </a:ext>
            </a:extLst>
          </p:cNvPr>
          <p:cNvSpPr txBox="1"/>
          <p:nvPr/>
        </p:nvSpPr>
        <p:spPr>
          <a:xfrm rot="10800000">
            <a:off x="47997" y="817706"/>
            <a:ext cx="2789381" cy="329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799" dirty="0">
                <a:solidFill>
                  <a:srgbClr val="CAE8D3"/>
                </a:solidFill>
              </a:rPr>
              <a:t>„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9A5900-D918-FDA5-E3BF-51EC03C19D24}"/>
              </a:ext>
            </a:extLst>
          </p:cNvPr>
          <p:cNvSpPr txBox="1"/>
          <p:nvPr/>
        </p:nvSpPr>
        <p:spPr>
          <a:xfrm>
            <a:off x="2684411" y="2758379"/>
            <a:ext cx="78970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It is always important to compare the organization, to benchmark, and </a:t>
            </a:r>
            <a:r>
              <a:rPr lang="en-GB" sz="2000" i="1" dirty="0">
                <a:solidFill>
                  <a:srgbClr val="5DB97C"/>
                </a:solidFill>
                <a:latin typeface="Arial"/>
                <a:cs typeface="Arial"/>
              </a:rPr>
              <a:t>to look beyond borders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: What are other countries doing, what can we improve, and which ideas can we adopt?</a:t>
            </a:r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  Peter Lehner (Chairman SVS) on the importance of international comparison for the SVS</a:t>
            </a: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7D4482-F659-1B41-A923-2C69C37A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88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894274B9-4877-1AFD-297E-365FDABADA48}"/>
              </a:ext>
            </a:extLst>
          </p:cNvPr>
          <p:cNvSpPr/>
          <p:nvPr/>
        </p:nvSpPr>
        <p:spPr>
          <a:xfrm>
            <a:off x="3923090" y="2588011"/>
            <a:ext cx="3762375" cy="3886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4657F73-E1C5-8A2D-206F-D77E734E307C}"/>
              </a:ext>
            </a:extLst>
          </p:cNvPr>
          <p:cNvSpPr/>
          <p:nvPr/>
        </p:nvSpPr>
        <p:spPr>
          <a:xfrm>
            <a:off x="8394358" y="6307524"/>
            <a:ext cx="3529788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B4ACE96-9914-BD4F-239C-D43851B0E790}"/>
              </a:ext>
            </a:extLst>
          </p:cNvPr>
          <p:cNvSpPr/>
          <p:nvPr/>
        </p:nvSpPr>
        <p:spPr>
          <a:xfrm>
            <a:off x="2834097" y="4304655"/>
            <a:ext cx="6057900" cy="2242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01B3F94D-39F9-38C4-BE14-2408189B053E}"/>
              </a:ext>
            </a:extLst>
          </p:cNvPr>
          <p:cNvSpPr/>
          <p:nvPr/>
        </p:nvSpPr>
        <p:spPr>
          <a:xfrm>
            <a:off x="4559801" y="3175542"/>
            <a:ext cx="2530764" cy="252152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A3281CDD-9796-96EC-A43C-52385D6C1F4A}"/>
              </a:ext>
            </a:extLst>
          </p:cNvPr>
          <p:cNvSpPr/>
          <p:nvPr/>
        </p:nvSpPr>
        <p:spPr>
          <a:xfrm rot="16370487">
            <a:off x="3528577" y="3837315"/>
            <a:ext cx="761336" cy="720436"/>
          </a:xfrm>
          <a:prstGeom prst="flowChartConnector">
            <a:avLst/>
          </a:prstGeom>
          <a:solidFill>
            <a:srgbClr val="FFDC2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4" name="Grafik 13" descr="Mittelalterliche Rüstung mit einfarbiger Füllung">
            <a:extLst>
              <a:ext uri="{FF2B5EF4-FFF2-40B4-BE49-F238E27FC236}">
                <a16:creationId xmlns:a16="http://schemas.microsoft.com/office/drawing/2014/main" id="{E14AC33F-9572-24A9-9533-B44244F17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0458" y="3937726"/>
            <a:ext cx="577575" cy="577575"/>
          </a:xfrm>
          <a:prstGeom prst="rect">
            <a:avLst/>
          </a:prstGeom>
        </p:spPr>
      </p:pic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CD65D12A-5EC2-423F-38C2-711ED97B0A92}"/>
              </a:ext>
            </a:extLst>
          </p:cNvPr>
          <p:cNvSpPr/>
          <p:nvPr/>
        </p:nvSpPr>
        <p:spPr>
          <a:xfrm rot="16370487">
            <a:off x="4458877" y="2473083"/>
            <a:ext cx="761336" cy="720436"/>
          </a:xfrm>
          <a:prstGeom prst="flowChartConnector">
            <a:avLst/>
          </a:prstGeom>
          <a:solidFill>
            <a:srgbClr val="FFDC2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5" name="Grafik 14" descr="Berge mit einfarbiger Füllung">
            <a:extLst>
              <a:ext uri="{FF2B5EF4-FFF2-40B4-BE49-F238E27FC236}">
                <a16:creationId xmlns:a16="http://schemas.microsoft.com/office/drawing/2014/main" id="{B52464A4-EAB5-7F1B-F9A3-6D54A6B29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1312" y="2477996"/>
            <a:ext cx="621163" cy="621163"/>
          </a:xfrm>
          <a:prstGeom prst="rect">
            <a:avLst/>
          </a:prstGeom>
        </p:spPr>
      </p:pic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81BE0153-AEEA-A5B9-9D98-BA9756A2DA7A}"/>
              </a:ext>
            </a:extLst>
          </p:cNvPr>
          <p:cNvSpPr/>
          <p:nvPr/>
        </p:nvSpPr>
        <p:spPr>
          <a:xfrm rot="16370487">
            <a:off x="6393692" y="2494375"/>
            <a:ext cx="761336" cy="720436"/>
          </a:xfrm>
          <a:prstGeom prst="flowChartConnector">
            <a:avLst/>
          </a:prstGeom>
          <a:solidFill>
            <a:srgbClr val="FFDC2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A229E0E1-8A06-7A52-0354-3FEE1206547D}"/>
              </a:ext>
            </a:extLst>
          </p:cNvPr>
          <p:cNvSpPr/>
          <p:nvPr/>
        </p:nvSpPr>
        <p:spPr>
          <a:xfrm rot="16370487">
            <a:off x="7239925" y="3837315"/>
            <a:ext cx="761336" cy="720436"/>
          </a:xfrm>
          <a:prstGeom prst="flowChartConnector">
            <a:avLst/>
          </a:prstGeom>
          <a:solidFill>
            <a:srgbClr val="FFDC2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9" name="Grafik 18" descr="Atom mit einfarbiger Füllung">
            <a:extLst>
              <a:ext uri="{FF2B5EF4-FFF2-40B4-BE49-F238E27FC236}">
                <a16:creationId xmlns:a16="http://schemas.microsoft.com/office/drawing/2014/main" id="{92849397-DFBE-D9F7-FDDB-801A5E8CE0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5707" y="2546320"/>
            <a:ext cx="597307" cy="597307"/>
          </a:xfrm>
          <a:prstGeom prst="rect">
            <a:avLst/>
          </a:prstGeom>
        </p:spPr>
      </p:pic>
      <p:pic>
        <p:nvPicPr>
          <p:cNvPr id="20" name="Grafik 19" descr="Fragen mit einfarbiger Füllung">
            <a:extLst>
              <a:ext uri="{FF2B5EF4-FFF2-40B4-BE49-F238E27FC236}">
                <a16:creationId xmlns:a16="http://schemas.microsoft.com/office/drawing/2014/main" id="{D825A606-9EB9-29DD-B249-CD1B6A6C60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09603" y="3890464"/>
            <a:ext cx="599456" cy="599456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47DFEBBB-8E8A-5A9E-4EC0-D6344EEA3CE6}"/>
              </a:ext>
            </a:extLst>
          </p:cNvPr>
          <p:cNvSpPr txBox="1"/>
          <p:nvPr/>
        </p:nvSpPr>
        <p:spPr>
          <a:xfrm>
            <a:off x="628741" y="3939140"/>
            <a:ext cx="294226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49" fontAlgn="base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Protection </a:t>
            </a:r>
          </a:p>
          <a:p>
            <a:pPr marL="57149" fontAlgn="base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by law the SVS also engages in research on social protection for the self-employed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19A3E44-0266-8072-4326-22DA6B107890}"/>
              </a:ext>
            </a:extLst>
          </p:cNvPr>
          <p:cNvSpPr txBox="1"/>
          <p:nvPr/>
        </p:nvSpPr>
        <p:spPr>
          <a:xfrm>
            <a:off x="1954964" y="2135850"/>
            <a:ext cx="2942268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49" fontAlgn="base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SVS-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Gipfelgespräche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49" fontAlgn="base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(summit – national conferences) 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4D3C665-7EB8-DE20-1F51-2182D7E8D485}"/>
              </a:ext>
            </a:extLst>
          </p:cNvPr>
          <p:cNvCxnSpPr>
            <a:cxnSpLocks/>
          </p:cNvCxnSpPr>
          <p:nvPr/>
        </p:nvCxnSpPr>
        <p:spPr>
          <a:xfrm flipV="1">
            <a:off x="79202" y="543600"/>
            <a:ext cx="10076087" cy="0"/>
          </a:xfrm>
          <a:prstGeom prst="line">
            <a:avLst/>
          </a:prstGeom>
          <a:ln>
            <a:solidFill>
              <a:srgbClr val="5CB8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D3992669-B062-2BB2-355C-97806B7A433C}"/>
              </a:ext>
            </a:extLst>
          </p:cNvPr>
          <p:cNvSpPr txBox="1"/>
          <p:nvPr/>
        </p:nvSpPr>
        <p:spPr>
          <a:xfrm>
            <a:off x="144000" y="169200"/>
            <a:ext cx="1058400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 anchorCtr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SVS Research Activities</a:t>
            </a:r>
            <a:endParaRPr lang="de-A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fik 26" descr="Ein Bild, das Text, Screenshot, Visitenkarte, Logo enthält.&#10;&#10;KI-generierte Inhalte können fehlerhaft sein.">
            <a:extLst>
              <a:ext uri="{FF2B5EF4-FFF2-40B4-BE49-F238E27FC236}">
                <a16:creationId xmlns:a16="http://schemas.microsoft.com/office/drawing/2014/main" id="{87C0865C-2FD5-A26B-2A50-B9F9EE0B14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8051273" y="1228932"/>
            <a:ext cx="4306038" cy="2906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Flussdiagramm: Verbinder 33">
            <a:extLst>
              <a:ext uri="{FF2B5EF4-FFF2-40B4-BE49-F238E27FC236}">
                <a16:creationId xmlns:a16="http://schemas.microsoft.com/office/drawing/2014/main" id="{C893ED84-58FA-D563-7190-F741938A5FA4}"/>
              </a:ext>
            </a:extLst>
          </p:cNvPr>
          <p:cNvSpPr/>
          <p:nvPr/>
        </p:nvSpPr>
        <p:spPr>
          <a:xfrm>
            <a:off x="4776818" y="3388834"/>
            <a:ext cx="2068945" cy="2070000"/>
          </a:xfrm>
          <a:prstGeom prst="flowChartConnector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17541EF-1059-1940-6C32-CBD58314EE78}"/>
              </a:ext>
            </a:extLst>
          </p:cNvPr>
          <p:cNvSpPr/>
          <p:nvPr/>
        </p:nvSpPr>
        <p:spPr>
          <a:xfrm>
            <a:off x="4780297" y="3383384"/>
            <a:ext cx="2070000" cy="2070000"/>
          </a:xfrm>
          <a:prstGeom prst="ellipse">
            <a:avLst/>
          </a:prstGeom>
          <a:solidFill>
            <a:srgbClr val="F7CD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625FC71-C294-500C-307A-717A7552EC26}"/>
              </a:ext>
            </a:extLst>
          </p:cNvPr>
          <p:cNvSpPr txBox="1"/>
          <p:nvPr/>
        </p:nvSpPr>
        <p:spPr>
          <a:xfrm>
            <a:off x="5061099" y="4067446"/>
            <a:ext cx="163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SVS Research </a:t>
            </a:r>
            <a:b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A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0CAFB6F-B0CA-9F12-D377-8E26197A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E62-E75F-EC49-A7A3-6D94D8A7A2C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18013FE-9CA3-9392-5FF1-FF4A50288820}"/>
              </a:ext>
            </a:extLst>
          </p:cNvPr>
          <p:cNvSpPr txBox="1"/>
          <p:nvPr/>
        </p:nvSpPr>
        <p:spPr>
          <a:xfrm>
            <a:off x="7287794" y="2252969"/>
            <a:ext cx="3402253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49" fontAlgn="base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cooperation</a:t>
            </a:r>
          </a:p>
          <a:p>
            <a:pPr marL="57149" fontAlgn="base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University of Vienna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2EABF56-B919-A8FE-F117-BF33E2F15765}"/>
              </a:ext>
            </a:extLst>
          </p:cNvPr>
          <p:cNvSpPr txBox="1"/>
          <p:nvPr/>
        </p:nvSpPr>
        <p:spPr>
          <a:xfrm>
            <a:off x="8150624" y="3825598"/>
            <a:ext cx="2745969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49" fontAlgn="base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 of the EU Council Recommendation </a:t>
            </a:r>
          </a:p>
          <a:p>
            <a:pPr marL="57149" fontAlgn="base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access to social protection for the self-employed </a:t>
            </a:r>
          </a:p>
        </p:txBody>
      </p:sp>
    </p:spTree>
    <p:extLst>
      <p:ext uri="{BB962C8B-B14F-4D97-AF65-F5344CB8AC3E}">
        <p14:creationId xmlns:p14="http://schemas.microsoft.com/office/powerpoint/2010/main" val="2874536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Universität_Wien_Lehre_Forschung_Calibri">
  <a:themeElements>
    <a:clrScheme name="Universität Wien">
      <a:dk1>
        <a:sysClr val="windowText" lastClr="000000"/>
      </a:dk1>
      <a:lt1>
        <a:sysClr val="window" lastClr="FFFFFF"/>
      </a:lt1>
      <a:dk2>
        <a:srgbClr val="666666"/>
      </a:dk2>
      <a:lt2>
        <a:srgbClr val="E0E0E0"/>
      </a:lt2>
      <a:accent1>
        <a:srgbClr val="0063A6"/>
      </a:accent1>
      <a:accent2>
        <a:srgbClr val="A71C49"/>
      </a:accent2>
      <a:accent3>
        <a:srgbClr val="DD4814"/>
      </a:accent3>
      <a:accent4>
        <a:srgbClr val="F6A800"/>
      </a:accent4>
      <a:accent5>
        <a:srgbClr val="94C154"/>
      </a:accent5>
      <a:accent6>
        <a:srgbClr val="11897A"/>
      </a:accent6>
      <a:hlink>
        <a:srgbClr val="0063A6"/>
      </a:hlink>
      <a:folHlink>
        <a:srgbClr val="0063A6"/>
      </a:folHlink>
    </a:clrScheme>
    <a:fontScheme name="Uni_Wien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uster_Lehre_Forschung_Calibri.potx" id="{BB73A1A7-E60B-45D9-82D5-91785974D4F5}" vid="{FE4E808F-D9C1-4F37-B9B3-4C3380DD474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950</Words>
  <Application>Microsoft Office PowerPoint</Application>
  <PresentationFormat>Breitbild</PresentationFormat>
  <Paragraphs>173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72 Light</vt:lpstr>
      <vt:lpstr>Aptos</vt:lpstr>
      <vt:lpstr>Aptos Display</vt:lpstr>
      <vt:lpstr>Arial</vt:lpstr>
      <vt:lpstr>Calibri</vt:lpstr>
      <vt:lpstr>Symbol</vt:lpstr>
      <vt:lpstr>Wingdings</vt:lpstr>
      <vt:lpstr>Office</vt:lpstr>
      <vt:lpstr>Universität_Wien_Lehre_Forschung_Calibri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Schindler Alexander</dc:creator>
  <cp:lastModifiedBy>Rosenmayr-Khoshideh Martina</cp:lastModifiedBy>
  <cp:revision>195</cp:revision>
  <cp:lastPrinted>2026-03-02T07:20:54Z</cp:lastPrinted>
  <dcterms:created xsi:type="dcterms:W3CDTF">2025-11-05T11:29:12Z</dcterms:created>
  <dcterms:modified xsi:type="dcterms:W3CDTF">2026-03-02T07:22:34Z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a71a6a-0579-4414-8367-22a102371b48_Enabled">
    <vt:lpwstr>true</vt:lpwstr>
  </property>
  <property fmtid="{D5CDD505-2E9C-101B-9397-08002B2CF9AE}" pid="3" name="MSIP_Label_8da71a6a-0579-4414-8367-22a102371b48_SetDate">
    <vt:lpwstr>2026-01-27T07:47:53Z</vt:lpwstr>
  </property>
  <property fmtid="{D5CDD505-2E9C-101B-9397-08002B2CF9AE}" pid="4" name="MSIP_Label_8da71a6a-0579-4414-8367-22a102371b48_Method">
    <vt:lpwstr>Standard</vt:lpwstr>
  </property>
  <property fmtid="{D5CDD505-2E9C-101B-9397-08002B2CF9AE}" pid="5" name="MSIP_Label_8da71a6a-0579-4414-8367-22a102371b48_Name">
    <vt:lpwstr>Internal</vt:lpwstr>
  </property>
  <property fmtid="{D5CDD505-2E9C-101B-9397-08002B2CF9AE}" pid="6" name="MSIP_Label_8da71a6a-0579-4414-8367-22a102371b48_SiteId">
    <vt:lpwstr>32a7cac8-a931-422f-b466-b90241ac3fe8</vt:lpwstr>
  </property>
  <property fmtid="{D5CDD505-2E9C-101B-9397-08002B2CF9AE}" pid="7" name="MSIP_Label_8da71a6a-0579-4414-8367-22a102371b48_ActionId">
    <vt:lpwstr>3d99badd-9662-4215-90ff-9c5b9c6a18f3</vt:lpwstr>
  </property>
  <property fmtid="{D5CDD505-2E9C-101B-9397-08002B2CF9AE}" pid="8" name="MSIP_Label_8da71a6a-0579-4414-8367-22a102371b48_ContentBits">
    <vt:lpwstr>0</vt:lpwstr>
  </property>
  <property fmtid="{D5CDD505-2E9C-101B-9397-08002B2CF9AE}" pid="9" name="MSIP_Label_8da71a6a-0579-4414-8367-22a102371b48_Tag">
    <vt:lpwstr>10, 3, 0, 1</vt:lpwstr>
  </property>
</Properties>
</file>